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tags/tag8.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tags/tag4.xml" ContentType="application/vnd.openxmlformats-officedocument.presentationml.tags+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12.xml" ContentType="application/vnd.openxmlformats-officedocument.presentationml.notesSlide+xml"/>
  <Override PartName="/ppt/notesSlides/notesSlide7.xml" ContentType="application/vnd.openxmlformats-officedocument.presentationml.notesSlide+xml"/>
  <Override PartName="/ppt/tags/tag12.xml" ContentType="application/vnd.openxmlformats-officedocument.presentationml.tags+xml"/>
  <Override PartName="/ppt/diagrams/layout1.xml" ContentType="application/vnd.openxmlformats-officedocument.drawingml.diagramLayout+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diagrams/drawing1.xml" ContentType="application/vnd.ms-office.drawingml.diagramDrawing+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Layouts/slideLayout3.xml" ContentType="application/vnd.openxmlformats-officedocument.presentationml.slideLayout+xml"/>
  <Default Extension="jpeg" ContentType="image/jpeg"/>
  <Override PartName="/ppt/tags/tag3.xml" ContentType="application/vnd.openxmlformats-officedocument.presentationml.tags+xml"/>
  <Default Extension="emf" ContentType="image/x-emf"/>
  <Override PartName="/ppt/diagrams/quickStyle1.xml" ContentType="application/vnd.openxmlformats-officedocument.drawingml.diagramStyle+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tags/tag13.xml" ContentType="application/vnd.openxmlformats-officedocument.presentationml.tags+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tags/tag11.xml" ContentType="application/vnd.openxmlformats-officedocument.presentationml.tags+xml"/>
  <Override PartName="/ppt/diagrams/data1.xml" ContentType="application/vnd.openxmlformats-officedocument.drawingml.diagramData+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ags/tag2.xml" ContentType="application/vnd.openxmlformats-officedocument.presentationml.tags+xml"/>
  <Override PartName="/ppt/notesSlides/notesSlide18.xml" ContentType="application/vnd.openxmlformats-officedocument.presentationml.notesSlide+xml"/>
  <Default Extension="wmf" ContentType="image/x-wmf"/>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tags/tag10.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6" r:id="rId1"/>
  </p:sldMasterIdLst>
  <p:notesMasterIdLst>
    <p:notesMasterId r:id="rId73"/>
  </p:notesMasterIdLst>
  <p:handoutMasterIdLst>
    <p:handoutMasterId r:id="rId74"/>
  </p:handoutMasterIdLst>
  <p:sldIdLst>
    <p:sldId id="256" r:id="rId2"/>
    <p:sldId id="283" r:id="rId3"/>
    <p:sldId id="388" r:id="rId4"/>
    <p:sldId id="398" r:id="rId5"/>
    <p:sldId id="387" r:id="rId6"/>
    <p:sldId id="431" r:id="rId7"/>
    <p:sldId id="432" r:id="rId8"/>
    <p:sldId id="433" r:id="rId9"/>
    <p:sldId id="508" r:id="rId10"/>
    <p:sldId id="389" r:id="rId11"/>
    <p:sldId id="392" r:id="rId12"/>
    <p:sldId id="393" r:id="rId13"/>
    <p:sldId id="394" r:id="rId14"/>
    <p:sldId id="395" r:id="rId15"/>
    <p:sldId id="396" r:id="rId16"/>
    <p:sldId id="420" r:id="rId17"/>
    <p:sldId id="402" r:id="rId18"/>
    <p:sldId id="271" r:id="rId19"/>
    <p:sldId id="270" r:id="rId20"/>
    <p:sldId id="509" r:id="rId21"/>
    <p:sldId id="510" r:id="rId22"/>
    <p:sldId id="511" r:id="rId23"/>
    <p:sldId id="512" r:id="rId24"/>
    <p:sldId id="513" r:id="rId25"/>
    <p:sldId id="260" r:id="rId26"/>
    <p:sldId id="275" r:id="rId27"/>
    <p:sldId id="438" r:id="rId28"/>
    <p:sldId id="273" r:id="rId29"/>
    <p:sldId id="274" r:id="rId30"/>
    <p:sldId id="278" r:id="rId31"/>
    <p:sldId id="282" r:id="rId32"/>
    <p:sldId id="436" r:id="rId33"/>
    <p:sldId id="405" r:id="rId34"/>
    <p:sldId id="414" r:id="rId35"/>
    <p:sldId id="514" r:id="rId36"/>
    <p:sldId id="413" r:id="rId37"/>
    <p:sldId id="415" r:id="rId38"/>
    <p:sldId id="409" r:id="rId39"/>
    <p:sldId id="416" r:id="rId40"/>
    <p:sldId id="417" r:id="rId41"/>
    <p:sldId id="418" r:id="rId42"/>
    <p:sldId id="421" r:id="rId43"/>
    <p:sldId id="472" r:id="rId44"/>
    <p:sldId id="281" r:id="rId45"/>
    <p:sldId id="459" r:id="rId46"/>
    <p:sldId id="460" r:id="rId47"/>
    <p:sldId id="461" r:id="rId48"/>
    <p:sldId id="462" r:id="rId49"/>
    <p:sldId id="463" r:id="rId50"/>
    <p:sldId id="464" r:id="rId51"/>
    <p:sldId id="465" r:id="rId52"/>
    <p:sldId id="466" r:id="rId53"/>
    <p:sldId id="467" r:id="rId54"/>
    <p:sldId id="468" r:id="rId55"/>
    <p:sldId id="469" r:id="rId56"/>
    <p:sldId id="471" r:id="rId57"/>
    <p:sldId id="489" r:id="rId58"/>
    <p:sldId id="490" r:id="rId59"/>
    <p:sldId id="491" r:id="rId60"/>
    <p:sldId id="492" r:id="rId61"/>
    <p:sldId id="494" r:id="rId62"/>
    <p:sldId id="493" r:id="rId63"/>
    <p:sldId id="496" r:id="rId64"/>
    <p:sldId id="497" r:id="rId65"/>
    <p:sldId id="498" r:id="rId66"/>
    <p:sldId id="499" r:id="rId67"/>
    <p:sldId id="501" r:id="rId68"/>
    <p:sldId id="502" r:id="rId69"/>
    <p:sldId id="506" r:id="rId70"/>
    <p:sldId id="504" r:id="rId71"/>
    <p:sldId id="507" r:id="rId72"/>
  </p:sldIdLst>
  <p:sldSz cx="9144000" cy="6858000" type="screen4x3"/>
  <p:notesSz cx="6789738" cy="9929813"/>
  <p:defaultTextStyle>
    <a:defPPr>
      <a:defRPr lang="en-US"/>
    </a:defPPr>
    <a:lvl1pPr algn="l" rtl="0" eaLnBrk="0" fontAlgn="base" hangingPunct="0">
      <a:spcBef>
        <a:spcPct val="0"/>
      </a:spcBef>
      <a:spcAft>
        <a:spcPct val="0"/>
      </a:spcAft>
      <a:defRPr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kern="1200">
        <a:solidFill>
          <a:schemeClr val="tx1"/>
        </a:solidFill>
        <a:latin typeface="Times New Roman" pitchFamily="18" charset="0"/>
        <a:ea typeface="+mn-ea"/>
        <a:cs typeface="+mn-cs"/>
      </a:defRPr>
    </a:lvl5pPr>
    <a:lvl6pPr marL="2286000" algn="l" defTabSz="914400" rtl="0" eaLnBrk="1" latinLnBrk="0" hangingPunct="1">
      <a:defRPr kern="1200">
        <a:solidFill>
          <a:schemeClr val="tx1"/>
        </a:solidFill>
        <a:latin typeface="Times New Roman" pitchFamily="18" charset="0"/>
        <a:ea typeface="+mn-ea"/>
        <a:cs typeface="+mn-cs"/>
      </a:defRPr>
    </a:lvl6pPr>
    <a:lvl7pPr marL="2743200" algn="l" defTabSz="914400" rtl="0" eaLnBrk="1" latinLnBrk="0" hangingPunct="1">
      <a:defRPr kern="1200">
        <a:solidFill>
          <a:schemeClr val="tx1"/>
        </a:solidFill>
        <a:latin typeface="Times New Roman" pitchFamily="18" charset="0"/>
        <a:ea typeface="+mn-ea"/>
        <a:cs typeface="+mn-cs"/>
      </a:defRPr>
    </a:lvl7pPr>
    <a:lvl8pPr marL="3200400" algn="l" defTabSz="914400" rtl="0" eaLnBrk="1" latinLnBrk="0" hangingPunct="1">
      <a:defRPr kern="1200">
        <a:solidFill>
          <a:schemeClr val="tx1"/>
        </a:solidFill>
        <a:latin typeface="Times New Roman" pitchFamily="18" charset="0"/>
        <a:ea typeface="+mn-ea"/>
        <a:cs typeface="+mn-cs"/>
      </a:defRPr>
    </a:lvl8pPr>
    <a:lvl9pPr marL="3657600" algn="l" defTabSz="914400" rtl="0" eaLnBrk="1" latinLnBrk="0" hangingPunct="1">
      <a:defRPr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483" autoAdjust="0"/>
  </p:normalViewPr>
  <p:slideViewPr>
    <p:cSldViewPr>
      <p:cViewPr>
        <p:scale>
          <a:sx n="66" d="100"/>
          <a:sy n="66" d="100"/>
        </p:scale>
        <p:origin x="-1206" y="-144"/>
      </p:cViewPr>
      <p:guideLst>
        <p:guide orient="horz" pos="2160"/>
        <p:guide pos="2880"/>
      </p:guideLst>
    </p:cSldViewPr>
  </p:slideViewPr>
  <p:outlineViewPr>
    <p:cViewPr>
      <p:scale>
        <a:sx n="33" d="100"/>
        <a:sy n="33" d="100"/>
      </p:scale>
      <p:origin x="0" y="18792"/>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notesMaster" Target="notesMasters/notesMaster1.xml"/><Relationship Id="rId78"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2F240DA-B8B2-490D-8B9E-0B756FF0FB07}" type="doc">
      <dgm:prSet loTypeId="urn:microsoft.com/office/officeart/2005/8/layout/hierarchy3" loCatId="list" qsTypeId="urn:microsoft.com/office/officeart/2005/8/quickstyle/simple1" qsCatId="simple" csTypeId="urn:microsoft.com/office/officeart/2005/8/colors/accent1_2" csCatId="accent1" phldr="1"/>
      <dgm:spPr/>
      <dgm:t>
        <a:bodyPr/>
        <a:lstStyle/>
        <a:p>
          <a:endParaRPr lang="zh-CN" altLang="en-US"/>
        </a:p>
      </dgm:t>
    </dgm:pt>
    <dgm:pt modelId="{3495008F-4446-467E-AF0E-74F180D3B792}">
      <dgm:prSet phldrT="[文本]" custT="1"/>
      <dgm:spPr/>
      <dgm:t>
        <a:bodyPr/>
        <a:lstStyle/>
        <a:p>
          <a:r>
            <a:rPr lang="zh-CN" altLang="en-US" sz="1600" dirty="0" smtClean="0">
              <a:latin typeface="华文细黑" pitchFamily="2" charset="-122"/>
              <a:ea typeface="华文细黑" pitchFamily="2" charset="-122"/>
            </a:rPr>
            <a:t>原材料采购</a:t>
          </a:r>
          <a:endParaRPr lang="zh-CN" altLang="en-US" sz="1600" dirty="0">
            <a:latin typeface="华文细黑" pitchFamily="2" charset="-122"/>
            <a:ea typeface="华文细黑" pitchFamily="2" charset="-122"/>
          </a:endParaRPr>
        </a:p>
      </dgm:t>
    </dgm:pt>
    <dgm:pt modelId="{43176BBD-5F55-46B8-A94B-DC60540AAFAF}" type="parTrans" cxnId="{2108A2F4-46AF-490B-8661-BBBD45543038}">
      <dgm:prSet/>
      <dgm:spPr/>
      <dgm:t>
        <a:bodyPr/>
        <a:lstStyle/>
        <a:p>
          <a:endParaRPr lang="zh-CN" altLang="en-US" sz="1600">
            <a:latin typeface="华文细黑" pitchFamily="2" charset="-122"/>
            <a:ea typeface="华文细黑" pitchFamily="2" charset="-122"/>
          </a:endParaRPr>
        </a:p>
      </dgm:t>
    </dgm:pt>
    <dgm:pt modelId="{5D250D8E-EACF-420E-B5A9-2EABEBBD9582}" type="sibTrans" cxnId="{2108A2F4-46AF-490B-8661-BBBD45543038}">
      <dgm:prSet/>
      <dgm:spPr/>
      <dgm:t>
        <a:bodyPr/>
        <a:lstStyle/>
        <a:p>
          <a:endParaRPr lang="zh-CN" altLang="en-US" sz="1600">
            <a:latin typeface="华文细黑" pitchFamily="2" charset="-122"/>
            <a:ea typeface="华文细黑" pitchFamily="2" charset="-122"/>
          </a:endParaRPr>
        </a:p>
      </dgm:t>
    </dgm:pt>
    <dgm:pt modelId="{5F906688-BCC5-46E0-9944-E2C646C76A7E}">
      <dgm:prSet phldrT="[文本]" custT="1"/>
      <dgm:spPr/>
      <dgm:t>
        <a:bodyPr/>
        <a:lstStyle/>
        <a:p>
          <a:r>
            <a:rPr lang="zh-CN" altLang="en-US" sz="1600" dirty="0" smtClean="0">
              <a:latin typeface="华文细黑" pitchFamily="2" charset="-122"/>
              <a:ea typeface="华文细黑" pitchFamily="2" charset="-122"/>
            </a:rPr>
            <a:t>直接材料</a:t>
          </a:r>
          <a:endParaRPr lang="zh-CN" altLang="en-US" sz="1600" dirty="0">
            <a:latin typeface="华文细黑" pitchFamily="2" charset="-122"/>
            <a:ea typeface="华文细黑" pitchFamily="2" charset="-122"/>
          </a:endParaRPr>
        </a:p>
      </dgm:t>
    </dgm:pt>
    <dgm:pt modelId="{E3C9F9D6-604E-4B74-B691-AB696643F9D7}" type="parTrans" cxnId="{A48ABB0E-A02A-4276-9BBF-0BC92129E465}">
      <dgm:prSet/>
      <dgm:spPr/>
      <dgm:t>
        <a:bodyPr/>
        <a:lstStyle/>
        <a:p>
          <a:endParaRPr lang="zh-CN" altLang="en-US" sz="1600">
            <a:latin typeface="华文细黑" pitchFamily="2" charset="-122"/>
            <a:ea typeface="华文细黑" pitchFamily="2" charset="-122"/>
          </a:endParaRPr>
        </a:p>
      </dgm:t>
    </dgm:pt>
    <dgm:pt modelId="{8B0982CB-C1E3-4E53-A7A2-E99E51329ECC}" type="sibTrans" cxnId="{A48ABB0E-A02A-4276-9BBF-0BC92129E465}">
      <dgm:prSet/>
      <dgm:spPr/>
      <dgm:t>
        <a:bodyPr/>
        <a:lstStyle/>
        <a:p>
          <a:endParaRPr lang="zh-CN" altLang="en-US" sz="1600">
            <a:latin typeface="华文细黑" pitchFamily="2" charset="-122"/>
            <a:ea typeface="华文细黑" pitchFamily="2" charset="-122"/>
          </a:endParaRPr>
        </a:p>
      </dgm:t>
    </dgm:pt>
    <dgm:pt modelId="{FBAF84BC-3188-4119-9DEF-12F3826A8166}">
      <dgm:prSet phldrT="[文本]" custT="1"/>
      <dgm:spPr/>
      <dgm:t>
        <a:bodyPr/>
        <a:lstStyle/>
        <a:p>
          <a:r>
            <a:rPr lang="zh-CN" altLang="en-US" sz="1600" dirty="0" smtClean="0">
              <a:latin typeface="华文细黑" pitchFamily="2" charset="-122"/>
              <a:ea typeface="华文细黑" pitchFamily="2" charset="-122"/>
            </a:rPr>
            <a:t>间接材料</a:t>
          </a:r>
          <a:endParaRPr lang="zh-CN" altLang="en-US" sz="1600" dirty="0">
            <a:latin typeface="华文细黑" pitchFamily="2" charset="-122"/>
            <a:ea typeface="华文细黑" pitchFamily="2" charset="-122"/>
          </a:endParaRPr>
        </a:p>
      </dgm:t>
    </dgm:pt>
    <dgm:pt modelId="{B9542C17-8533-46CD-A3E1-D53225F8D07A}" type="parTrans" cxnId="{B92249CB-D1EA-4061-AA3C-B8B525DDBBE9}">
      <dgm:prSet/>
      <dgm:spPr/>
      <dgm:t>
        <a:bodyPr/>
        <a:lstStyle/>
        <a:p>
          <a:endParaRPr lang="zh-CN" altLang="en-US" sz="1600">
            <a:latin typeface="华文细黑" pitchFamily="2" charset="-122"/>
            <a:ea typeface="华文细黑" pitchFamily="2" charset="-122"/>
          </a:endParaRPr>
        </a:p>
      </dgm:t>
    </dgm:pt>
    <dgm:pt modelId="{FBD50F9D-6EC2-410B-B6C5-0FD22C096AE9}" type="sibTrans" cxnId="{B92249CB-D1EA-4061-AA3C-B8B525DDBBE9}">
      <dgm:prSet/>
      <dgm:spPr/>
      <dgm:t>
        <a:bodyPr/>
        <a:lstStyle/>
        <a:p>
          <a:endParaRPr lang="zh-CN" altLang="en-US" sz="1600">
            <a:latin typeface="华文细黑" pitchFamily="2" charset="-122"/>
            <a:ea typeface="华文细黑" pitchFamily="2" charset="-122"/>
          </a:endParaRPr>
        </a:p>
      </dgm:t>
    </dgm:pt>
    <dgm:pt modelId="{0BE4E14A-DD36-4EC6-B6B7-BD2CD5C7003B}">
      <dgm:prSet phldrT="[文本]" custT="1"/>
      <dgm:spPr/>
      <dgm:t>
        <a:bodyPr/>
        <a:lstStyle/>
        <a:p>
          <a:r>
            <a:rPr lang="zh-CN" altLang="en-US" sz="1600" dirty="0" smtClean="0">
              <a:latin typeface="华文细黑" pitchFamily="2" charset="-122"/>
              <a:ea typeface="华文细黑" pitchFamily="2" charset="-122"/>
            </a:rPr>
            <a:t>制造</a:t>
          </a:r>
          <a:endParaRPr lang="zh-CN" altLang="en-US" sz="1600" dirty="0">
            <a:latin typeface="华文细黑" pitchFamily="2" charset="-122"/>
            <a:ea typeface="华文细黑" pitchFamily="2" charset="-122"/>
          </a:endParaRPr>
        </a:p>
      </dgm:t>
    </dgm:pt>
    <dgm:pt modelId="{3477CCCA-18B0-4069-B956-06977F8CD9AD}" type="parTrans" cxnId="{7CC07E32-A38E-4AD9-BDF5-CE7D6E542B79}">
      <dgm:prSet/>
      <dgm:spPr/>
      <dgm:t>
        <a:bodyPr/>
        <a:lstStyle/>
        <a:p>
          <a:endParaRPr lang="zh-CN" altLang="en-US" sz="1600">
            <a:latin typeface="华文细黑" pitchFamily="2" charset="-122"/>
            <a:ea typeface="华文细黑" pitchFamily="2" charset="-122"/>
          </a:endParaRPr>
        </a:p>
      </dgm:t>
    </dgm:pt>
    <dgm:pt modelId="{023F5F62-1D5A-4631-BEBF-9ECE5A447984}" type="sibTrans" cxnId="{7CC07E32-A38E-4AD9-BDF5-CE7D6E542B79}">
      <dgm:prSet/>
      <dgm:spPr/>
      <dgm:t>
        <a:bodyPr/>
        <a:lstStyle/>
        <a:p>
          <a:endParaRPr lang="zh-CN" altLang="en-US" sz="1600">
            <a:latin typeface="华文细黑" pitchFamily="2" charset="-122"/>
            <a:ea typeface="华文细黑" pitchFamily="2" charset="-122"/>
          </a:endParaRPr>
        </a:p>
      </dgm:t>
    </dgm:pt>
    <dgm:pt modelId="{DB7395C9-A141-487C-B687-0BA4CA43928C}">
      <dgm:prSet phldrT="[文本]" custT="1"/>
      <dgm:spPr/>
      <dgm:t>
        <a:bodyPr/>
        <a:lstStyle/>
        <a:p>
          <a:r>
            <a:rPr lang="zh-CN" altLang="en-US" sz="1600" dirty="0" smtClean="0">
              <a:latin typeface="华文细黑" pitchFamily="2" charset="-122"/>
              <a:ea typeface="华文细黑" pitchFamily="2" charset="-122"/>
            </a:rPr>
            <a:t>折旧</a:t>
          </a:r>
          <a:endParaRPr lang="zh-CN" altLang="en-US" sz="1600" dirty="0">
            <a:latin typeface="华文细黑" pitchFamily="2" charset="-122"/>
            <a:ea typeface="华文细黑" pitchFamily="2" charset="-122"/>
          </a:endParaRPr>
        </a:p>
      </dgm:t>
    </dgm:pt>
    <dgm:pt modelId="{D43437DD-D321-4716-93E3-5AF88314A4F4}" type="parTrans" cxnId="{84139D1F-3DD1-494B-B7D9-72462718E511}">
      <dgm:prSet/>
      <dgm:spPr/>
      <dgm:t>
        <a:bodyPr/>
        <a:lstStyle/>
        <a:p>
          <a:endParaRPr lang="zh-CN" altLang="en-US" sz="1600">
            <a:latin typeface="华文细黑" pitchFamily="2" charset="-122"/>
            <a:ea typeface="华文细黑" pitchFamily="2" charset="-122"/>
          </a:endParaRPr>
        </a:p>
      </dgm:t>
    </dgm:pt>
    <dgm:pt modelId="{256180D7-FCE0-4F99-AAF5-DB00D1799013}" type="sibTrans" cxnId="{84139D1F-3DD1-494B-B7D9-72462718E511}">
      <dgm:prSet/>
      <dgm:spPr/>
      <dgm:t>
        <a:bodyPr/>
        <a:lstStyle/>
        <a:p>
          <a:endParaRPr lang="zh-CN" altLang="en-US" sz="1600">
            <a:latin typeface="华文细黑" pitchFamily="2" charset="-122"/>
            <a:ea typeface="华文细黑" pitchFamily="2" charset="-122"/>
          </a:endParaRPr>
        </a:p>
      </dgm:t>
    </dgm:pt>
    <dgm:pt modelId="{1E5E6EED-7105-41A3-BCE2-E9E3B8FF82E0}">
      <dgm:prSet phldrT="[文本]" custT="1"/>
      <dgm:spPr/>
      <dgm:t>
        <a:bodyPr/>
        <a:lstStyle/>
        <a:p>
          <a:r>
            <a:rPr lang="zh-CN" altLang="en-US" sz="1600" dirty="0" smtClean="0">
              <a:latin typeface="华文细黑" pitchFamily="2" charset="-122"/>
              <a:ea typeface="华文细黑" pitchFamily="2" charset="-122"/>
            </a:rPr>
            <a:t>人工</a:t>
          </a:r>
          <a:endParaRPr lang="zh-CN" altLang="en-US" sz="1600" dirty="0">
            <a:latin typeface="华文细黑" pitchFamily="2" charset="-122"/>
            <a:ea typeface="华文细黑" pitchFamily="2" charset="-122"/>
          </a:endParaRPr>
        </a:p>
      </dgm:t>
    </dgm:pt>
    <dgm:pt modelId="{CCBD3902-DC6E-45B2-A2F4-4C8B28035552}" type="parTrans" cxnId="{F2F29CAA-C238-4637-9D9A-583BCC940123}">
      <dgm:prSet/>
      <dgm:spPr/>
      <dgm:t>
        <a:bodyPr/>
        <a:lstStyle/>
        <a:p>
          <a:endParaRPr lang="zh-CN" altLang="en-US" sz="1600">
            <a:latin typeface="华文细黑" pitchFamily="2" charset="-122"/>
            <a:ea typeface="华文细黑" pitchFamily="2" charset="-122"/>
          </a:endParaRPr>
        </a:p>
      </dgm:t>
    </dgm:pt>
    <dgm:pt modelId="{6C2C7669-C665-40D7-97C2-EB50728F8278}" type="sibTrans" cxnId="{F2F29CAA-C238-4637-9D9A-583BCC940123}">
      <dgm:prSet/>
      <dgm:spPr/>
      <dgm:t>
        <a:bodyPr/>
        <a:lstStyle/>
        <a:p>
          <a:endParaRPr lang="zh-CN" altLang="en-US" sz="1600">
            <a:latin typeface="华文细黑" pitchFamily="2" charset="-122"/>
            <a:ea typeface="华文细黑" pitchFamily="2" charset="-122"/>
          </a:endParaRPr>
        </a:p>
      </dgm:t>
    </dgm:pt>
    <dgm:pt modelId="{13484E5E-30ED-4EC6-9FD3-46F63B3C0B15}">
      <dgm:prSet phldrT="[文本]" custT="1"/>
      <dgm:spPr/>
      <dgm:t>
        <a:bodyPr/>
        <a:lstStyle/>
        <a:p>
          <a:r>
            <a:rPr lang="zh-CN" altLang="en-US" sz="1600" dirty="0" smtClean="0">
              <a:latin typeface="华文细黑" pitchFamily="2" charset="-122"/>
              <a:ea typeface="华文细黑" pitchFamily="2" charset="-122"/>
            </a:rPr>
            <a:t>销售</a:t>
          </a:r>
          <a:endParaRPr lang="zh-CN" altLang="en-US" sz="1600" dirty="0">
            <a:latin typeface="华文细黑" pitchFamily="2" charset="-122"/>
            <a:ea typeface="华文细黑" pitchFamily="2" charset="-122"/>
          </a:endParaRPr>
        </a:p>
      </dgm:t>
    </dgm:pt>
    <dgm:pt modelId="{E58AC13A-3DA6-4D50-888F-76A76FFD9902}" type="parTrans" cxnId="{388467A2-04B9-440C-B33B-0AC1C387758E}">
      <dgm:prSet/>
      <dgm:spPr/>
      <dgm:t>
        <a:bodyPr/>
        <a:lstStyle/>
        <a:p>
          <a:endParaRPr lang="zh-CN" altLang="en-US" sz="1600">
            <a:latin typeface="华文细黑" pitchFamily="2" charset="-122"/>
            <a:ea typeface="华文细黑" pitchFamily="2" charset="-122"/>
          </a:endParaRPr>
        </a:p>
      </dgm:t>
    </dgm:pt>
    <dgm:pt modelId="{5E8B095A-CFF5-4B4F-8D60-914ED2539080}" type="sibTrans" cxnId="{388467A2-04B9-440C-B33B-0AC1C387758E}">
      <dgm:prSet/>
      <dgm:spPr/>
      <dgm:t>
        <a:bodyPr/>
        <a:lstStyle/>
        <a:p>
          <a:endParaRPr lang="zh-CN" altLang="en-US" sz="1600">
            <a:latin typeface="华文细黑" pitchFamily="2" charset="-122"/>
            <a:ea typeface="华文细黑" pitchFamily="2" charset="-122"/>
          </a:endParaRPr>
        </a:p>
      </dgm:t>
    </dgm:pt>
    <dgm:pt modelId="{B2822927-18CF-402F-803C-5A250723AA44}">
      <dgm:prSet phldrT="[文本]" custT="1"/>
      <dgm:spPr/>
      <dgm:t>
        <a:bodyPr/>
        <a:lstStyle/>
        <a:p>
          <a:r>
            <a:rPr lang="zh-CN" altLang="en-US" sz="1600" dirty="0" smtClean="0">
              <a:latin typeface="华文细黑" pitchFamily="2" charset="-122"/>
              <a:ea typeface="华文细黑" pitchFamily="2" charset="-122"/>
            </a:rPr>
            <a:t>存货</a:t>
          </a:r>
          <a:endParaRPr lang="zh-CN" altLang="en-US" sz="1600" dirty="0">
            <a:latin typeface="华文细黑" pitchFamily="2" charset="-122"/>
            <a:ea typeface="华文细黑" pitchFamily="2" charset="-122"/>
          </a:endParaRPr>
        </a:p>
      </dgm:t>
    </dgm:pt>
    <dgm:pt modelId="{E5905F76-F3DD-4F1F-9347-DA80BCD058CE}" type="parTrans" cxnId="{6953676D-1511-4E05-B973-6652B488B010}">
      <dgm:prSet/>
      <dgm:spPr/>
      <dgm:t>
        <a:bodyPr/>
        <a:lstStyle/>
        <a:p>
          <a:endParaRPr lang="zh-CN" altLang="en-US" sz="1600">
            <a:latin typeface="华文细黑" pitchFamily="2" charset="-122"/>
            <a:ea typeface="华文细黑" pitchFamily="2" charset="-122"/>
          </a:endParaRPr>
        </a:p>
      </dgm:t>
    </dgm:pt>
    <dgm:pt modelId="{95852CAA-D089-4645-8A03-A63686F374BC}" type="sibTrans" cxnId="{6953676D-1511-4E05-B973-6652B488B010}">
      <dgm:prSet/>
      <dgm:spPr/>
      <dgm:t>
        <a:bodyPr/>
        <a:lstStyle/>
        <a:p>
          <a:endParaRPr lang="zh-CN" altLang="en-US" sz="1600">
            <a:latin typeface="华文细黑" pitchFamily="2" charset="-122"/>
            <a:ea typeface="华文细黑" pitchFamily="2" charset="-122"/>
          </a:endParaRPr>
        </a:p>
      </dgm:t>
    </dgm:pt>
    <dgm:pt modelId="{FB274C67-26A7-4327-BA4A-9267423F9476}">
      <dgm:prSet custT="1"/>
      <dgm:spPr/>
      <dgm:t>
        <a:bodyPr/>
        <a:lstStyle/>
        <a:p>
          <a:r>
            <a:rPr lang="zh-CN" altLang="en-US" sz="1600" dirty="0" smtClean="0">
              <a:latin typeface="华文细黑" pitchFamily="2" charset="-122"/>
              <a:ea typeface="华文细黑" pitchFamily="2" charset="-122"/>
            </a:rPr>
            <a:t>损耗</a:t>
          </a:r>
          <a:endParaRPr lang="zh-CN" altLang="en-US" sz="1600" dirty="0">
            <a:latin typeface="华文细黑" pitchFamily="2" charset="-122"/>
            <a:ea typeface="华文细黑" pitchFamily="2" charset="-122"/>
          </a:endParaRPr>
        </a:p>
      </dgm:t>
    </dgm:pt>
    <dgm:pt modelId="{6DEBD022-8EE0-4A23-AFF5-CCC18D48504E}" type="parTrans" cxnId="{6DBC1E9E-C4A9-40DE-8799-3282873765F3}">
      <dgm:prSet/>
      <dgm:spPr/>
      <dgm:t>
        <a:bodyPr/>
        <a:lstStyle/>
        <a:p>
          <a:endParaRPr lang="zh-CN" altLang="en-US" sz="1600">
            <a:latin typeface="华文细黑" pitchFamily="2" charset="-122"/>
            <a:ea typeface="华文细黑" pitchFamily="2" charset="-122"/>
          </a:endParaRPr>
        </a:p>
      </dgm:t>
    </dgm:pt>
    <dgm:pt modelId="{19AA4D37-17F1-4F27-8FED-FED0AA57D867}" type="sibTrans" cxnId="{6DBC1E9E-C4A9-40DE-8799-3282873765F3}">
      <dgm:prSet/>
      <dgm:spPr/>
      <dgm:t>
        <a:bodyPr/>
        <a:lstStyle/>
        <a:p>
          <a:endParaRPr lang="zh-CN" altLang="en-US" sz="1600">
            <a:latin typeface="华文细黑" pitchFamily="2" charset="-122"/>
            <a:ea typeface="华文细黑" pitchFamily="2" charset="-122"/>
          </a:endParaRPr>
        </a:p>
      </dgm:t>
    </dgm:pt>
    <dgm:pt modelId="{B6CF6FD1-F4B2-4409-A9E0-5DA5B11E50D5}">
      <dgm:prSet custT="1"/>
      <dgm:spPr/>
      <dgm:t>
        <a:bodyPr/>
        <a:lstStyle/>
        <a:p>
          <a:r>
            <a:rPr lang="zh-CN" altLang="en-US" sz="1600" dirty="0" smtClean="0">
              <a:latin typeface="华文细黑" pitchFamily="2" charset="-122"/>
              <a:ea typeface="华文细黑" pitchFamily="2" charset="-122"/>
            </a:rPr>
            <a:t>外包部件</a:t>
          </a:r>
          <a:endParaRPr lang="zh-CN" altLang="en-US" sz="1600" dirty="0">
            <a:latin typeface="华文细黑" pitchFamily="2" charset="-122"/>
            <a:ea typeface="华文细黑" pitchFamily="2" charset="-122"/>
          </a:endParaRPr>
        </a:p>
      </dgm:t>
    </dgm:pt>
    <dgm:pt modelId="{C96FA496-0984-421C-BD13-BEF1591BB570}" type="parTrans" cxnId="{1DF807CF-6436-4509-A3D9-851028E35559}">
      <dgm:prSet/>
      <dgm:spPr/>
      <dgm:t>
        <a:bodyPr/>
        <a:lstStyle/>
        <a:p>
          <a:endParaRPr lang="zh-CN" altLang="en-US" sz="1600">
            <a:latin typeface="华文细黑" pitchFamily="2" charset="-122"/>
            <a:ea typeface="华文细黑" pitchFamily="2" charset="-122"/>
          </a:endParaRPr>
        </a:p>
      </dgm:t>
    </dgm:pt>
    <dgm:pt modelId="{1B1CF167-577D-4372-9D1E-CFC9AAFEFBEB}" type="sibTrans" cxnId="{1DF807CF-6436-4509-A3D9-851028E35559}">
      <dgm:prSet/>
      <dgm:spPr/>
      <dgm:t>
        <a:bodyPr/>
        <a:lstStyle/>
        <a:p>
          <a:endParaRPr lang="zh-CN" altLang="en-US" sz="1600">
            <a:latin typeface="华文细黑" pitchFamily="2" charset="-122"/>
            <a:ea typeface="华文细黑" pitchFamily="2" charset="-122"/>
          </a:endParaRPr>
        </a:p>
      </dgm:t>
    </dgm:pt>
    <dgm:pt modelId="{FCB792E1-FF8E-46EE-9B1B-D18FC420AF43}">
      <dgm:prSet custT="1"/>
      <dgm:spPr/>
      <dgm:t>
        <a:bodyPr/>
        <a:lstStyle/>
        <a:p>
          <a:r>
            <a:rPr lang="zh-CN" altLang="en-US" sz="1600" dirty="0" smtClean="0">
              <a:latin typeface="华文细黑" pitchFamily="2" charset="-122"/>
              <a:ea typeface="华文细黑" pitchFamily="2" charset="-122"/>
            </a:rPr>
            <a:t>直销</a:t>
          </a:r>
          <a:endParaRPr lang="zh-CN" altLang="en-US" sz="1600" dirty="0">
            <a:latin typeface="华文细黑" pitchFamily="2" charset="-122"/>
            <a:ea typeface="华文细黑" pitchFamily="2" charset="-122"/>
          </a:endParaRPr>
        </a:p>
      </dgm:t>
    </dgm:pt>
    <dgm:pt modelId="{77CECE98-7394-498C-ADE5-01D7EE74EF97}" type="parTrans" cxnId="{DD78D99A-3851-4B11-9B9A-27BFC435AECD}">
      <dgm:prSet/>
      <dgm:spPr/>
      <dgm:t>
        <a:bodyPr/>
        <a:lstStyle/>
        <a:p>
          <a:endParaRPr lang="zh-CN" altLang="en-US" sz="1600">
            <a:latin typeface="华文细黑" pitchFamily="2" charset="-122"/>
            <a:ea typeface="华文细黑" pitchFamily="2" charset="-122"/>
          </a:endParaRPr>
        </a:p>
      </dgm:t>
    </dgm:pt>
    <dgm:pt modelId="{F44EB2F5-97A8-48E7-A0D1-9EE38062D1F8}" type="sibTrans" cxnId="{DD78D99A-3851-4B11-9B9A-27BFC435AECD}">
      <dgm:prSet/>
      <dgm:spPr/>
      <dgm:t>
        <a:bodyPr/>
        <a:lstStyle/>
        <a:p>
          <a:endParaRPr lang="zh-CN" altLang="en-US" sz="1600">
            <a:latin typeface="华文细黑" pitchFamily="2" charset="-122"/>
            <a:ea typeface="华文细黑" pitchFamily="2" charset="-122"/>
          </a:endParaRPr>
        </a:p>
      </dgm:t>
    </dgm:pt>
    <dgm:pt modelId="{42F3F45E-8A26-4BD9-B095-2FB4239CE3EB}">
      <dgm:prSet custT="1"/>
      <dgm:spPr/>
      <dgm:t>
        <a:bodyPr/>
        <a:lstStyle/>
        <a:p>
          <a:r>
            <a:rPr lang="zh-CN" altLang="en-US" sz="1600" dirty="0" smtClean="0">
              <a:latin typeface="华文细黑" pitchFamily="2" charset="-122"/>
              <a:ea typeface="华文细黑" pitchFamily="2" charset="-122"/>
            </a:rPr>
            <a:t>代理</a:t>
          </a:r>
          <a:endParaRPr lang="zh-CN" altLang="en-US" sz="1600" dirty="0">
            <a:latin typeface="华文细黑" pitchFamily="2" charset="-122"/>
            <a:ea typeface="华文细黑" pitchFamily="2" charset="-122"/>
          </a:endParaRPr>
        </a:p>
      </dgm:t>
    </dgm:pt>
    <dgm:pt modelId="{F638925F-E0D4-45AB-8BE5-02AC27AAEB09}" type="parTrans" cxnId="{15CD0C4A-722E-452D-A528-DD4F580D35AD}">
      <dgm:prSet/>
      <dgm:spPr/>
      <dgm:t>
        <a:bodyPr/>
        <a:lstStyle/>
        <a:p>
          <a:endParaRPr lang="zh-CN" altLang="en-US" sz="1600">
            <a:latin typeface="华文细黑" pitchFamily="2" charset="-122"/>
            <a:ea typeface="华文细黑" pitchFamily="2" charset="-122"/>
          </a:endParaRPr>
        </a:p>
      </dgm:t>
    </dgm:pt>
    <dgm:pt modelId="{05D565B3-5323-4A50-86A8-E41C8D182BF5}" type="sibTrans" cxnId="{15CD0C4A-722E-452D-A528-DD4F580D35AD}">
      <dgm:prSet/>
      <dgm:spPr/>
      <dgm:t>
        <a:bodyPr/>
        <a:lstStyle/>
        <a:p>
          <a:endParaRPr lang="zh-CN" altLang="en-US" sz="1600">
            <a:latin typeface="华文细黑" pitchFamily="2" charset="-122"/>
            <a:ea typeface="华文细黑" pitchFamily="2" charset="-122"/>
          </a:endParaRPr>
        </a:p>
      </dgm:t>
    </dgm:pt>
    <dgm:pt modelId="{0EC8E10F-E811-48E7-A5CA-AB4F161FCB68}">
      <dgm:prSet custT="1"/>
      <dgm:spPr/>
      <dgm:t>
        <a:bodyPr/>
        <a:lstStyle/>
        <a:p>
          <a:r>
            <a:rPr lang="zh-CN" altLang="en-US" sz="1600" dirty="0" smtClean="0">
              <a:latin typeface="华文细黑" pitchFamily="2" charset="-122"/>
              <a:ea typeface="华文细黑" pitchFamily="2" charset="-122"/>
            </a:rPr>
            <a:t>原材料</a:t>
          </a:r>
          <a:endParaRPr lang="zh-CN" altLang="en-US" sz="1600" dirty="0">
            <a:latin typeface="华文细黑" pitchFamily="2" charset="-122"/>
            <a:ea typeface="华文细黑" pitchFamily="2" charset="-122"/>
          </a:endParaRPr>
        </a:p>
      </dgm:t>
    </dgm:pt>
    <dgm:pt modelId="{67949F5B-29B1-4C8B-98B1-D5B05EB9091F}" type="parTrans" cxnId="{63C49798-F729-45C2-B2FC-E47182697931}">
      <dgm:prSet/>
      <dgm:spPr/>
      <dgm:t>
        <a:bodyPr/>
        <a:lstStyle/>
        <a:p>
          <a:endParaRPr lang="zh-CN" altLang="en-US" sz="1600">
            <a:latin typeface="华文细黑" pitchFamily="2" charset="-122"/>
            <a:ea typeface="华文细黑" pitchFamily="2" charset="-122"/>
          </a:endParaRPr>
        </a:p>
      </dgm:t>
    </dgm:pt>
    <dgm:pt modelId="{FF09C134-58C4-4B07-BA17-C119782751C5}" type="sibTrans" cxnId="{63C49798-F729-45C2-B2FC-E47182697931}">
      <dgm:prSet/>
      <dgm:spPr/>
      <dgm:t>
        <a:bodyPr/>
        <a:lstStyle/>
        <a:p>
          <a:endParaRPr lang="zh-CN" altLang="en-US" sz="1600">
            <a:latin typeface="华文细黑" pitchFamily="2" charset="-122"/>
            <a:ea typeface="华文细黑" pitchFamily="2" charset="-122"/>
          </a:endParaRPr>
        </a:p>
      </dgm:t>
    </dgm:pt>
    <dgm:pt modelId="{19386FBF-9B92-4C44-B002-E1CEE98659E4}">
      <dgm:prSet custT="1"/>
      <dgm:spPr/>
      <dgm:t>
        <a:bodyPr/>
        <a:lstStyle/>
        <a:p>
          <a:r>
            <a:rPr lang="zh-CN" altLang="en-US" sz="1600" dirty="0" smtClean="0">
              <a:latin typeface="华文细黑" pitchFamily="2" charset="-122"/>
              <a:ea typeface="华文细黑" pitchFamily="2" charset="-122"/>
            </a:rPr>
            <a:t>产成品</a:t>
          </a:r>
          <a:endParaRPr lang="zh-CN" altLang="en-US" sz="1600" dirty="0">
            <a:latin typeface="华文细黑" pitchFamily="2" charset="-122"/>
            <a:ea typeface="华文细黑" pitchFamily="2" charset="-122"/>
          </a:endParaRPr>
        </a:p>
      </dgm:t>
    </dgm:pt>
    <dgm:pt modelId="{10FE920A-681B-40C0-9716-98001B92518D}" type="parTrans" cxnId="{773B361C-E1CB-48AB-BC01-BD020BF3BB66}">
      <dgm:prSet/>
      <dgm:spPr/>
      <dgm:t>
        <a:bodyPr/>
        <a:lstStyle/>
        <a:p>
          <a:endParaRPr lang="zh-CN" altLang="en-US" sz="1600">
            <a:latin typeface="华文细黑" pitchFamily="2" charset="-122"/>
            <a:ea typeface="华文细黑" pitchFamily="2" charset="-122"/>
          </a:endParaRPr>
        </a:p>
      </dgm:t>
    </dgm:pt>
    <dgm:pt modelId="{72E3F118-81C0-47FE-966C-6821BCCB87FA}" type="sibTrans" cxnId="{773B361C-E1CB-48AB-BC01-BD020BF3BB66}">
      <dgm:prSet/>
      <dgm:spPr/>
      <dgm:t>
        <a:bodyPr/>
        <a:lstStyle/>
        <a:p>
          <a:endParaRPr lang="zh-CN" altLang="en-US" sz="1600">
            <a:latin typeface="华文细黑" pitchFamily="2" charset="-122"/>
            <a:ea typeface="华文细黑" pitchFamily="2" charset="-122"/>
          </a:endParaRPr>
        </a:p>
      </dgm:t>
    </dgm:pt>
    <dgm:pt modelId="{B62BDF13-341B-42C5-9B2A-76BF10746286}" type="pres">
      <dgm:prSet presAssocID="{A2F240DA-B8B2-490D-8B9E-0B756FF0FB07}" presName="diagram" presStyleCnt="0">
        <dgm:presLayoutVars>
          <dgm:chPref val="1"/>
          <dgm:dir/>
          <dgm:animOne val="branch"/>
          <dgm:animLvl val="lvl"/>
          <dgm:resizeHandles/>
        </dgm:presLayoutVars>
      </dgm:prSet>
      <dgm:spPr/>
      <dgm:t>
        <a:bodyPr/>
        <a:lstStyle/>
        <a:p>
          <a:endParaRPr lang="zh-CN" altLang="en-US"/>
        </a:p>
      </dgm:t>
    </dgm:pt>
    <dgm:pt modelId="{3786203C-1A2E-4CB4-AE9F-E793D0E7A403}" type="pres">
      <dgm:prSet presAssocID="{3495008F-4446-467E-AF0E-74F180D3B792}" presName="root" presStyleCnt="0"/>
      <dgm:spPr/>
    </dgm:pt>
    <dgm:pt modelId="{2DBD1C34-ACBE-463F-87B1-FCCB2006313D}" type="pres">
      <dgm:prSet presAssocID="{3495008F-4446-467E-AF0E-74F180D3B792}" presName="rootComposite" presStyleCnt="0"/>
      <dgm:spPr/>
    </dgm:pt>
    <dgm:pt modelId="{8B161CC0-5C65-4886-AE36-E9815502EC25}" type="pres">
      <dgm:prSet presAssocID="{3495008F-4446-467E-AF0E-74F180D3B792}" presName="rootText" presStyleLbl="node1" presStyleIdx="0" presStyleCnt="4"/>
      <dgm:spPr/>
      <dgm:t>
        <a:bodyPr/>
        <a:lstStyle/>
        <a:p>
          <a:endParaRPr lang="zh-CN" altLang="en-US"/>
        </a:p>
      </dgm:t>
    </dgm:pt>
    <dgm:pt modelId="{894D3D0E-C392-4E7D-941D-62574FABFEC4}" type="pres">
      <dgm:prSet presAssocID="{3495008F-4446-467E-AF0E-74F180D3B792}" presName="rootConnector" presStyleLbl="node1" presStyleIdx="0" presStyleCnt="4"/>
      <dgm:spPr/>
      <dgm:t>
        <a:bodyPr/>
        <a:lstStyle/>
        <a:p>
          <a:endParaRPr lang="zh-CN" altLang="en-US"/>
        </a:p>
      </dgm:t>
    </dgm:pt>
    <dgm:pt modelId="{E5444D89-C622-4839-AAA6-968AEF5D7398}" type="pres">
      <dgm:prSet presAssocID="{3495008F-4446-467E-AF0E-74F180D3B792}" presName="childShape" presStyleCnt="0"/>
      <dgm:spPr/>
    </dgm:pt>
    <dgm:pt modelId="{3D06369F-336E-435B-A464-2F572A549CFE}" type="pres">
      <dgm:prSet presAssocID="{E3C9F9D6-604E-4B74-B691-AB696643F9D7}" presName="Name13" presStyleLbl="parChTrans1D2" presStyleIdx="0" presStyleCnt="10"/>
      <dgm:spPr/>
      <dgm:t>
        <a:bodyPr/>
        <a:lstStyle/>
        <a:p>
          <a:endParaRPr lang="zh-CN" altLang="en-US"/>
        </a:p>
      </dgm:t>
    </dgm:pt>
    <dgm:pt modelId="{5635C29C-8173-4A47-8F3C-8EDF39FB4A4F}" type="pres">
      <dgm:prSet presAssocID="{5F906688-BCC5-46E0-9944-E2C646C76A7E}" presName="childText" presStyleLbl="bgAcc1" presStyleIdx="0" presStyleCnt="10">
        <dgm:presLayoutVars>
          <dgm:bulletEnabled val="1"/>
        </dgm:presLayoutVars>
      </dgm:prSet>
      <dgm:spPr/>
      <dgm:t>
        <a:bodyPr/>
        <a:lstStyle/>
        <a:p>
          <a:endParaRPr lang="zh-CN" altLang="en-US"/>
        </a:p>
      </dgm:t>
    </dgm:pt>
    <dgm:pt modelId="{8869550A-837E-4D5F-B7E3-8AE1BC3E2AFC}" type="pres">
      <dgm:prSet presAssocID="{B9542C17-8533-46CD-A3E1-D53225F8D07A}" presName="Name13" presStyleLbl="parChTrans1D2" presStyleIdx="1" presStyleCnt="10"/>
      <dgm:spPr/>
      <dgm:t>
        <a:bodyPr/>
        <a:lstStyle/>
        <a:p>
          <a:endParaRPr lang="zh-CN" altLang="en-US"/>
        </a:p>
      </dgm:t>
    </dgm:pt>
    <dgm:pt modelId="{281B1C43-5CDF-4880-8775-ACF73521F434}" type="pres">
      <dgm:prSet presAssocID="{FBAF84BC-3188-4119-9DEF-12F3826A8166}" presName="childText" presStyleLbl="bgAcc1" presStyleIdx="1" presStyleCnt="10">
        <dgm:presLayoutVars>
          <dgm:bulletEnabled val="1"/>
        </dgm:presLayoutVars>
      </dgm:prSet>
      <dgm:spPr/>
      <dgm:t>
        <a:bodyPr/>
        <a:lstStyle/>
        <a:p>
          <a:endParaRPr lang="zh-CN" altLang="en-US"/>
        </a:p>
      </dgm:t>
    </dgm:pt>
    <dgm:pt modelId="{F734C0C7-A32E-4A70-8F52-7F9C2810B792}" type="pres">
      <dgm:prSet presAssocID="{C96FA496-0984-421C-BD13-BEF1591BB570}" presName="Name13" presStyleLbl="parChTrans1D2" presStyleIdx="2" presStyleCnt="10"/>
      <dgm:spPr/>
      <dgm:t>
        <a:bodyPr/>
        <a:lstStyle/>
        <a:p>
          <a:endParaRPr lang="zh-CN" altLang="en-US"/>
        </a:p>
      </dgm:t>
    </dgm:pt>
    <dgm:pt modelId="{3EB2FBD5-ACE2-408A-9E9E-375971C6A4C1}" type="pres">
      <dgm:prSet presAssocID="{B6CF6FD1-F4B2-4409-A9E0-5DA5B11E50D5}" presName="childText" presStyleLbl="bgAcc1" presStyleIdx="2" presStyleCnt="10">
        <dgm:presLayoutVars>
          <dgm:bulletEnabled val="1"/>
        </dgm:presLayoutVars>
      </dgm:prSet>
      <dgm:spPr/>
      <dgm:t>
        <a:bodyPr/>
        <a:lstStyle/>
        <a:p>
          <a:endParaRPr lang="zh-CN" altLang="en-US"/>
        </a:p>
      </dgm:t>
    </dgm:pt>
    <dgm:pt modelId="{2B051B5D-FEEF-44BB-8164-14D117033BC4}" type="pres">
      <dgm:prSet presAssocID="{0BE4E14A-DD36-4EC6-B6B7-BD2CD5C7003B}" presName="root" presStyleCnt="0"/>
      <dgm:spPr/>
    </dgm:pt>
    <dgm:pt modelId="{A110E252-3293-4210-8382-A9A9921BB491}" type="pres">
      <dgm:prSet presAssocID="{0BE4E14A-DD36-4EC6-B6B7-BD2CD5C7003B}" presName="rootComposite" presStyleCnt="0"/>
      <dgm:spPr/>
    </dgm:pt>
    <dgm:pt modelId="{95030C1F-877C-4C16-AF40-E05EE557E684}" type="pres">
      <dgm:prSet presAssocID="{0BE4E14A-DD36-4EC6-B6B7-BD2CD5C7003B}" presName="rootText" presStyleLbl="node1" presStyleIdx="1" presStyleCnt="4"/>
      <dgm:spPr/>
      <dgm:t>
        <a:bodyPr/>
        <a:lstStyle/>
        <a:p>
          <a:endParaRPr lang="zh-CN" altLang="en-US"/>
        </a:p>
      </dgm:t>
    </dgm:pt>
    <dgm:pt modelId="{B80408EB-0031-45E8-9A51-DD85D3AD0B39}" type="pres">
      <dgm:prSet presAssocID="{0BE4E14A-DD36-4EC6-B6B7-BD2CD5C7003B}" presName="rootConnector" presStyleLbl="node1" presStyleIdx="1" presStyleCnt="4"/>
      <dgm:spPr/>
      <dgm:t>
        <a:bodyPr/>
        <a:lstStyle/>
        <a:p>
          <a:endParaRPr lang="zh-CN" altLang="en-US"/>
        </a:p>
      </dgm:t>
    </dgm:pt>
    <dgm:pt modelId="{F1380230-DEF3-431B-8D06-9A5D339E7EE3}" type="pres">
      <dgm:prSet presAssocID="{0BE4E14A-DD36-4EC6-B6B7-BD2CD5C7003B}" presName="childShape" presStyleCnt="0"/>
      <dgm:spPr/>
    </dgm:pt>
    <dgm:pt modelId="{837F980D-B7E5-4680-B515-0D68408B89A5}" type="pres">
      <dgm:prSet presAssocID="{D43437DD-D321-4716-93E3-5AF88314A4F4}" presName="Name13" presStyleLbl="parChTrans1D2" presStyleIdx="3" presStyleCnt="10"/>
      <dgm:spPr/>
      <dgm:t>
        <a:bodyPr/>
        <a:lstStyle/>
        <a:p>
          <a:endParaRPr lang="zh-CN" altLang="en-US"/>
        </a:p>
      </dgm:t>
    </dgm:pt>
    <dgm:pt modelId="{19CEB978-2D77-4F4B-BCDD-BC0373EC5738}" type="pres">
      <dgm:prSet presAssocID="{DB7395C9-A141-487C-B687-0BA4CA43928C}" presName="childText" presStyleLbl="bgAcc1" presStyleIdx="3" presStyleCnt="10">
        <dgm:presLayoutVars>
          <dgm:bulletEnabled val="1"/>
        </dgm:presLayoutVars>
      </dgm:prSet>
      <dgm:spPr/>
      <dgm:t>
        <a:bodyPr/>
        <a:lstStyle/>
        <a:p>
          <a:endParaRPr lang="zh-CN" altLang="en-US"/>
        </a:p>
      </dgm:t>
    </dgm:pt>
    <dgm:pt modelId="{BDDA2DD1-B882-4F96-923A-03869A77EF66}" type="pres">
      <dgm:prSet presAssocID="{CCBD3902-DC6E-45B2-A2F4-4C8B28035552}" presName="Name13" presStyleLbl="parChTrans1D2" presStyleIdx="4" presStyleCnt="10"/>
      <dgm:spPr/>
      <dgm:t>
        <a:bodyPr/>
        <a:lstStyle/>
        <a:p>
          <a:endParaRPr lang="zh-CN" altLang="en-US"/>
        </a:p>
      </dgm:t>
    </dgm:pt>
    <dgm:pt modelId="{0F79AC4B-EC57-4E94-AD0C-51CF927991AC}" type="pres">
      <dgm:prSet presAssocID="{1E5E6EED-7105-41A3-BCE2-E9E3B8FF82E0}" presName="childText" presStyleLbl="bgAcc1" presStyleIdx="4" presStyleCnt="10">
        <dgm:presLayoutVars>
          <dgm:bulletEnabled val="1"/>
        </dgm:presLayoutVars>
      </dgm:prSet>
      <dgm:spPr/>
      <dgm:t>
        <a:bodyPr/>
        <a:lstStyle/>
        <a:p>
          <a:endParaRPr lang="zh-CN" altLang="en-US"/>
        </a:p>
      </dgm:t>
    </dgm:pt>
    <dgm:pt modelId="{4E341F31-DF37-4EA8-AAF4-05DAD3FFF1C4}" type="pres">
      <dgm:prSet presAssocID="{6DEBD022-8EE0-4A23-AFF5-CCC18D48504E}" presName="Name13" presStyleLbl="parChTrans1D2" presStyleIdx="5" presStyleCnt="10"/>
      <dgm:spPr/>
      <dgm:t>
        <a:bodyPr/>
        <a:lstStyle/>
        <a:p>
          <a:endParaRPr lang="zh-CN" altLang="en-US"/>
        </a:p>
      </dgm:t>
    </dgm:pt>
    <dgm:pt modelId="{032F2555-F3DA-45D2-9144-3162AA10B96C}" type="pres">
      <dgm:prSet presAssocID="{FB274C67-26A7-4327-BA4A-9267423F9476}" presName="childText" presStyleLbl="bgAcc1" presStyleIdx="5" presStyleCnt="10">
        <dgm:presLayoutVars>
          <dgm:bulletEnabled val="1"/>
        </dgm:presLayoutVars>
      </dgm:prSet>
      <dgm:spPr/>
      <dgm:t>
        <a:bodyPr/>
        <a:lstStyle/>
        <a:p>
          <a:endParaRPr lang="zh-CN" altLang="en-US"/>
        </a:p>
      </dgm:t>
    </dgm:pt>
    <dgm:pt modelId="{AC8C2DC6-CEA5-4DDC-B7D8-B307D57B4BF7}" type="pres">
      <dgm:prSet presAssocID="{13484E5E-30ED-4EC6-9FD3-46F63B3C0B15}" presName="root" presStyleCnt="0"/>
      <dgm:spPr/>
    </dgm:pt>
    <dgm:pt modelId="{B14674E7-09E4-4E66-AB42-9D240175C4EC}" type="pres">
      <dgm:prSet presAssocID="{13484E5E-30ED-4EC6-9FD3-46F63B3C0B15}" presName="rootComposite" presStyleCnt="0"/>
      <dgm:spPr/>
    </dgm:pt>
    <dgm:pt modelId="{0137B397-EA42-4836-8D89-BC97934AF1DB}" type="pres">
      <dgm:prSet presAssocID="{13484E5E-30ED-4EC6-9FD3-46F63B3C0B15}" presName="rootText" presStyleLbl="node1" presStyleIdx="2" presStyleCnt="4"/>
      <dgm:spPr/>
      <dgm:t>
        <a:bodyPr/>
        <a:lstStyle/>
        <a:p>
          <a:endParaRPr lang="zh-CN" altLang="en-US"/>
        </a:p>
      </dgm:t>
    </dgm:pt>
    <dgm:pt modelId="{01A5063B-C79E-44D6-AC49-6831C7276438}" type="pres">
      <dgm:prSet presAssocID="{13484E5E-30ED-4EC6-9FD3-46F63B3C0B15}" presName="rootConnector" presStyleLbl="node1" presStyleIdx="2" presStyleCnt="4"/>
      <dgm:spPr/>
      <dgm:t>
        <a:bodyPr/>
        <a:lstStyle/>
        <a:p>
          <a:endParaRPr lang="zh-CN" altLang="en-US"/>
        </a:p>
      </dgm:t>
    </dgm:pt>
    <dgm:pt modelId="{6E9FC815-E5B3-45AB-A5CD-A8E41998DE15}" type="pres">
      <dgm:prSet presAssocID="{13484E5E-30ED-4EC6-9FD3-46F63B3C0B15}" presName="childShape" presStyleCnt="0"/>
      <dgm:spPr/>
    </dgm:pt>
    <dgm:pt modelId="{05AE4B46-B600-4C8A-AF02-3B33CCD97B06}" type="pres">
      <dgm:prSet presAssocID="{77CECE98-7394-498C-ADE5-01D7EE74EF97}" presName="Name13" presStyleLbl="parChTrans1D2" presStyleIdx="6" presStyleCnt="10"/>
      <dgm:spPr/>
      <dgm:t>
        <a:bodyPr/>
        <a:lstStyle/>
        <a:p>
          <a:endParaRPr lang="zh-CN" altLang="en-US"/>
        </a:p>
      </dgm:t>
    </dgm:pt>
    <dgm:pt modelId="{F9571FD4-B609-4347-A73B-F0060C134115}" type="pres">
      <dgm:prSet presAssocID="{FCB792E1-FF8E-46EE-9B1B-D18FC420AF43}" presName="childText" presStyleLbl="bgAcc1" presStyleIdx="6" presStyleCnt="10">
        <dgm:presLayoutVars>
          <dgm:bulletEnabled val="1"/>
        </dgm:presLayoutVars>
      </dgm:prSet>
      <dgm:spPr/>
      <dgm:t>
        <a:bodyPr/>
        <a:lstStyle/>
        <a:p>
          <a:endParaRPr lang="zh-CN" altLang="en-US"/>
        </a:p>
      </dgm:t>
    </dgm:pt>
    <dgm:pt modelId="{C11B8F9E-33EE-43B8-8914-2E09D0642813}" type="pres">
      <dgm:prSet presAssocID="{F638925F-E0D4-45AB-8BE5-02AC27AAEB09}" presName="Name13" presStyleLbl="parChTrans1D2" presStyleIdx="7" presStyleCnt="10"/>
      <dgm:spPr/>
      <dgm:t>
        <a:bodyPr/>
        <a:lstStyle/>
        <a:p>
          <a:endParaRPr lang="zh-CN" altLang="en-US"/>
        </a:p>
      </dgm:t>
    </dgm:pt>
    <dgm:pt modelId="{98A5074B-9E5A-4721-AD3F-B94275FDB808}" type="pres">
      <dgm:prSet presAssocID="{42F3F45E-8A26-4BD9-B095-2FB4239CE3EB}" presName="childText" presStyleLbl="bgAcc1" presStyleIdx="7" presStyleCnt="10">
        <dgm:presLayoutVars>
          <dgm:bulletEnabled val="1"/>
        </dgm:presLayoutVars>
      </dgm:prSet>
      <dgm:spPr/>
      <dgm:t>
        <a:bodyPr/>
        <a:lstStyle/>
        <a:p>
          <a:endParaRPr lang="zh-CN" altLang="en-US"/>
        </a:p>
      </dgm:t>
    </dgm:pt>
    <dgm:pt modelId="{37F10F79-FB78-407C-B925-B7350A3BD10E}" type="pres">
      <dgm:prSet presAssocID="{B2822927-18CF-402F-803C-5A250723AA44}" presName="root" presStyleCnt="0"/>
      <dgm:spPr/>
    </dgm:pt>
    <dgm:pt modelId="{0EE49827-D613-4CCB-B79F-3492EB8D17E6}" type="pres">
      <dgm:prSet presAssocID="{B2822927-18CF-402F-803C-5A250723AA44}" presName="rootComposite" presStyleCnt="0"/>
      <dgm:spPr/>
    </dgm:pt>
    <dgm:pt modelId="{54E3D06F-9AB9-47C5-82EF-9CF8DC7FDA51}" type="pres">
      <dgm:prSet presAssocID="{B2822927-18CF-402F-803C-5A250723AA44}" presName="rootText" presStyleLbl="node1" presStyleIdx="3" presStyleCnt="4"/>
      <dgm:spPr/>
      <dgm:t>
        <a:bodyPr/>
        <a:lstStyle/>
        <a:p>
          <a:endParaRPr lang="zh-CN" altLang="en-US"/>
        </a:p>
      </dgm:t>
    </dgm:pt>
    <dgm:pt modelId="{182F5769-03B0-4293-972F-A1F72CA9AAF9}" type="pres">
      <dgm:prSet presAssocID="{B2822927-18CF-402F-803C-5A250723AA44}" presName="rootConnector" presStyleLbl="node1" presStyleIdx="3" presStyleCnt="4"/>
      <dgm:spPr/>
      <dgm:t>
        <a:bodyPr/>
        <a:lstStyle/>
        <a:p>
          <a:endParaRPr lang="zh-CN" altLang="en-US"/>
        </a:p>
      </dgm:t>
    </dgm:pt>
    <dgm:pt modelId="{0EE8FDB3-6EFC-42F9-9713-4DD5C252170A}" type="pres">
      <dgm:prSet presAssocID="{B2822927-18CF-402F-803C-5A250723AA44}" presName="childShape" presStyleCnt="0"/>
      <dgm:spPr/>
    </dgm:pt>
    <dgm:pt modelId="{8A9C7AD0-0A09-4D8F-9EC2-F081E2B788C2}" type="pres">
      <dgm:prSet presAssocID="{67949F5B-29B1-4C8B-98B1-D5B05EB9091F}" presName="Name13" presStyleLbl="parChTrans1D2" presStyleIdx="8" presStyleCnt="10"/>
      <dgm:spPr/>
      <dgm:t>
        <a:bodyPr/>
        <a:lstStyle/>
        <a:p>
          <a:endParaRPr lang="zh-CN" altLang="en-US"/>
        </a:p>
      </dgm:t>
    </dgm:pt>
    <dgm:pt modelId="{45FD06DD-695A-4500-9984-3EB517855E0B}" type="pres">
      <dgm:prSet presAssocID="{0EC8E10F-E811-48E7-A5CA-AB4F161FCB68}" presName="childText" presStyleLbl="bgAcc1" presStyleIdx="8" presStyleCnt="10">
        <dgm:presLayoutVars>
          <dgm:bulletEnabled val="1"/>
        </dgm:presLayoutVars>
      </dgm:prSet>
      <dgm:spPr/>
      <dgm:t>
        <a:bodyPr/>
        <a:lstStyle/>
        <a:p>
          <a:endParaRPr lang="zh-CN" altLang="en-US"/>
        </a:p>
      </dgm:t>
    </dgm:pt>
    <dgm:pt modelId="{3FCB8A3C-954B-4C93-881E-7AC2980654E5}" type="pres">
      <dgm:prSet presAssocID="{10FE920A-681B-40C0-9716-98001B92518D}" presName="Name13" presStyleLbl="parChTrans1D2" presStyleIdx="9" presStyleCnt="10"/>
      <dgm:spPr/>
      <dgm:t>
        <a:bodyPr/>
        <a:lstStyle/>
        <a:p>
          <a:endParaRPr lang="zh-CN" altLang="en-US"/>
        </a:p>
      </dgm:t>
    </dgm:pt>
    <dgm:pt modelId="{085EE2CB-FF51-44F7-AF1D-84024E6B3E0F}" type="pres">
      <dgm:prSet presAssocID="{19386FBF-9B92-4C44-B002-E1CEE98659E4}" presName="childText" presStyleLbl="bgAcc1" presStyleIdx="9" presStyleCnt="10">
        <dgm:presLayoutVars>
          <dgm:bulletEnabled val="1"/>
        </dgm:presLayoutVars>
      </dgm:prSet>
      <dgm:spPr/>
      <dgm:t>
        <a:bodyPr/>
        <a:lstStyle/>
        <a:p>
          <a:endParaRPr lang="zh-CN" altLang="en-US"/>
        </a:p>
      </dgm:t>
    </dgm:pt>
  </dgm:ptLst>
  <dgm:cxnLst>
    <dgm:cxn modelId="{7F7E21E0-7A14-43EF-A425-7303ECCEF444}" type="presOf" srcId="{B2822927-18CF-402F-803C-5A250723AA44}" destId="{182F5769-03B0-4293-972F-A1F72CA9AAF9}" srcOrd="1" destOrd="0" presId="urn:microsoft.com/office/officeart/2005/8/layout/hierarchy3"/>
    <dgm:cxn modelId="{4EBD833A-0BD7-4145-8F50-B514E80CDA18}" type="presOf" srcId="{13484E5E-30ED-4EC6-9FD3-46F63B3C0B15}" destId="{0137B397-EA42-4836-8D89-BC97934AF1DB}" srcOrd="0" destOrd="0" presId="urn:microsoft.com/office/officeart/2005/8/layout/hierarchy3"/>
    <dgm:cxn modelId="{388467A2-04B9-440C-B33B-0AC1C387758E}" srcId="{A2F240DA-B8B2-490D-8B9E-0B756FF0FB07}" destId="{13484E5E-30ED-4EC6-9FD3-46F63B3C0B15}" srcOrd="2" destOrd="0" parTransId="{E58AC13A-3DA6-4D50-888F-76A76FFD9902}" sibTransId="{5E8B095A-CFF5-4B4F-8D60-914ED2539080}"/>
    <dgm:cxn modelId="{63354C0E-1643-4EBB-8390-FBA57BC9921C}" type="presOf" srcId="{F638925F-E0D4-45AB-8BE5-02AC27AAEB09}" destId="{C11B8F9E-33EE-43B8-8914-2E09D0642813}" srcOrd="0" destOrd="0" presId="urn:microsoft.com/office/officeart/2005/8/layout/hierarchy3"/>
    <dgm:cxn modelId="{12FE7214-6C0D-4D50-A3C3-15A2515535C7}" type="presOf" srcId="{67949F5B-29B1-4C8B-98B1-D5B05EB9091F}" destId="{8A9C7AD0-0A09-4D8F-9EC2-F081E2B788C2}" srcOrd="0" destOrd="0" presId="urn:microsoft.com/office/officeart/2005/8/layout/hierarchy3"/>
    <dgm:cxn modelId="{35DAA35E-78DB-4852-9AA2-15CA84F96C98}" type="presOf" srcId="{42F3F45E-8A26-4BD9-B095-2FB4239CE3EB}" destId="{98A5074B-9E5A-4721-AD3F-B94275FDB808}" srcOrd="0" destOrd="0" presId="urn:microsoft.com/office/officeart/2005/8/layout/hierarchy3"/>
    <dgm:cxn modelId="{0963CDA5-0608-4631-97F0-91B7DE029D2E}" type="presOf" srcId="{C96FA496-0984-421C-BD13-BEF1591BB570}" destId="{F734C0C7-A32E-4A70-8F52-7F9C2810B792}" srcOrd="0" destOrd="0" presId="urn:microsoft.com/office/officeart/2005/8/layout/hierarchy3"/>
    <dgm:cxn modelId="{519CFCAB-8280-4ECF-A837-D80407AC9F30}" type="presOf" srcId="{1E5E6EED-7105-41A3-BCE2-E9E3B8FF82E0}" destId="{0F79AC4B-EC57-4E94-AD0C-51CF927991AC}" srcOrd="0" destOrd="0" presId="urn:microsoft.com/office/officeart/2005/8/layout/hierarchy3"/>
    <dgm:cxn modelId="{7CE62880-E6A9-4BF4-9A55-BB6530155305}" type="presOf" srcId="{0BE4E14A-DD36-4EC6-B6B7-BD2CD5C7003B}" destId="{95030C1F-877C-4C16-AF40-E05EE557E684}" srcOrd="0" destOrd="0" presId="urn:microsoft.com/office/officeart/2005/8/layout/hierarchy3"/>
    <dgm:cxn modelId="{FB3C687D-167E-437A-B5E1-106D2D94623C}" type="presOf" srcId="{0EC8E10F-E811-48E7-A5CA-AB4F161FCB68}" destId="{45FD06DD-695A-4500-9984-3EB517855E0B}" srcOrd="0" destOrd="0" presId="urn:microsoft.com/office/officeart/2005/8/layout/hierarchy3"/>
    <dgm:cxn modelId="{41B52993-E7EF-4923-B57D-80CB532FF9F0}" type="presOf" srcId="{FB274C67-26A7-4327-BA4A-9267423F9476}" destId="{032F2555-F3DA-45D2-9144-3162AA10B96C}" srcOrd="0" destOrd="0" presId="urn:microsoft.com/office/officeart/2005/8/layout/hierarchy3"/>
    <dgm:cxn modelId="{DD78D99A-3851-4B11-9B9A-27BFC435AECD}" srcId="{13484E5E-30ED-4EC6-9FD3-46F63B3C0B15}" destId="{FCB792E1-FF8E-46EE-9B1B-D18FC420AF43}" srcOrd="0" destOrd="0" parTransId="{77CECE98-7394-498C-ADE5-01D7EE74EF97}" sibTransId="{F44EB2F5-97A8-48E7-A0D1-9EE38062D1F8}"/>
    <dgm:cxn modelId="{7CC07E32-A38E-4AD9-BDF5-CE7D6E542B79}" srcId="{A2F240DA-B8B2-490D-8B9E-0B756FF0FB07}" destId="{0BE4E14A-DD36-4EC6-B6B7-BD2CD5C7003B}" srcOrd="1" destOrd="0" parTransId="{3477CCCA-18B0-4069-B956-06977F8CD9AD}" sibTransId="{023F5F62-1D5A-4631-BEBF-9ECE5A447984}"/>
    <dgm:cxn modelId="{D3527BC1-617F-4702-B22F-AEF2D86B4220}" type="presOf" srcId="{B9542C17-8533-46CD-A3E1-D53225F8D07A}" destId="{8869550A-837E-4D5F-B7E3-8AE1BC3E2AFC}" srcOrd="0" destOrd="0" presId="urn:microsoft.com/office/officeart/2005/8/layout/hierarchy3"/>
    <dgm:cxn modelId="{63C49798-F729-45C2-B2FC-E47182697931}" srcId="{B2822927-18CF-402F-803C-5A250723AA44}" destId="{0EC8E10F-E811-48E7-A5CA-AB4F161FCB68}" srcOrd="0" destOrd="0" parTransId="{67949F5B-29B1-4C8B-98B1-D5B05EB9091F}" sibTransId="{FF09C134-58C4-4B07-BA17-C119782751C5}"/>
    <dgm:cxn modelId="{B570B019-9332-46D9-9CC6-56EB8321F914}" type="presOf" srcId="{CCBD3902-DC6E-45B2-A2F4-4C8B28035552}" destId="{BDDA2DD1-B882-4F96-923A-03869A77EF66}" srcOrd="0" destOrd="0" presId="urn:microsoft.com/office/officeart/2005/8/layout/hierarchy3"/>
    <dgm:cxn modelId="{1DF807CF-6436-4509-A3D9-851028E35559}" srcId="{3495008F-4446-467E-AF0E-74F180D3B792}" destId="{B6CF6FD1-F4B2-4409-A9E0-5DA5B11E50D5}" srcOrd="2" destOrd="0" parTransId="{C96FA496-0984-421C-BD13-BEF1591BB570}" sibTransId="{1B1CF167-577D-4372-9D1E-CFC9AAFEFBEB}"/>
    <dgm:cxn modelId="{FDAFA85F-6565-4028-A31A-393327D7681A}" type="presOf" srcId="{3495008F-4446-467E-AF0E-74F180D3B792}" destId="{8B161CC0-5C65-4886-AE36-E9815502EC25}" srcOrd="0" destOrd="0" presId="urn:microsoft.com/office/officeart/2005/8/layout/hierarchy3"/>
    <dgm:cxn modelId="{AE8B676C-3328-4B90-B4BB-103C9F5FDCFE}" type="presOf" srcId="{13484E5E-30ED-4EC6-9FD3-46F63B3C0B15}" destId="{01A5063B-C79E-44D6-AC49-6831C7276438}" srcOrd="1" destOrd="0" presId="urn:microsoft.com/office/officeart/2005/8/layout/hierarchy3"/>
    <dgm:cxn modelId="{75D50BB4-FF3F-4C2E-AEDD-C4DBB184255A}" type="presOf" srcId="{FBAF84BC-3188-4119-9DEF-12F3826A8166}" destId="{281B1C43-5CDF-4880-8775-ACF73521F434}" srcOrd="0" destOrd="0" presId="urn:microsoft.com/office/officeart/2005/8/layout/hierarchy3"/>
    <dgm:cxn modelId="{64AB69CC-D2D4-4B22-BC83-71D88DE1571D}" type="presOf" srcId="{3495008F-4446-467E-AF0E-74F180D3B792}" destId="{894D3D0E-C392-4E7D-941D-62574FABFEC4}" srcOrd="1" destOrd="0" presId="urn:microsoft.com/office/officeart/2005/8/layout/hierarchy3"/>
    <dgm:cxn modelId="{2301CC09-29DC-49F4-A57A-6D6FAA5472F3}" type="presOf" srcId="{E3C9F9D6-604E-4B74-B691-AB696643F9D7}" destId="{3D06369F-336E-435B-A464-2F572A549CFE}" srcOrd="0" destOrd="0" presId="urn:microsoft.com/office/officeart/2005/8/layout/hierarchy3"/>
    <dgm:cxn modelId="{84139D1F-3DD1-494B-B7D9-72462718E511}" srcId="{0BE4E14A-DD36-4EC6-B6B7-BD2CD5C7003B}" destId="{DB7395C9-A141-487C-B687-0BA4CA43928C}" srcOrd="0" destOrd="0" parTransId="{D43437DD-D321-4716-93E3-5AF88314A4F4}" sibTransId="{256180D7-FCE0-4F99-AAF5-DB00D1799013}"/>
    <dgm:cxn modelId="{A1807DF9-7C74-461F-80E6-5C028CC80143}" type="presOf" srcId="{5F906688-BCC5-46E0-9944-E2C646C76A7E}" destId="{5635C29C-8173-4A47-8F3C-8EDF39FB4A4F}" srcOrd="0" destOrd="0" presId="urn:microsoft.com/office/officeart/2005/8/layout/hierarchy3"/>
    <dgm:cxn modelId="{F2F29CAA-C238-4637-9D9A-583BCC940123}" srcId="{0BE4E14A-DD36-4EC6-B6B7-BD2CD5C7003B}" destId="{1E5E6EED-7105-41A3-BCE2-E9E3B8FF82E0}" srcOrd="1" destOrd="0" parTransId="{CCBD3902-DC6E-45B2-A2F4-4C8B28035552}" sibTransId="{6C2C7669-C665-40D7-97C2-EB50728F8278}"/>
    <dgm:cxn modelId="{F4E1BB3A-24A0-439A-A140-552DFA05DE7E}" type="presOf" srcId="{10FE920A-681B-40C0-9716-98001B92518D}" destId="{3FCB8A3C-954B-4C93-881E-7AC2980654E5}" srcOrd="0" destOrd="0" presId="urn:microsoft.com/office/officeart/2005/8/layout/hierarchy3"/>
    <dgm:cxn modelId="{951DBA40-7EF9-4E1E-906F-CFC390A0459D}" type="presOf" srcId="{FCB792E1-FF8E-46EE-9B1B-D18FC420AF43}" destId="{F9571FD4-B609-4347-A73B-F0060C134115}" srcOrd="0" destOrd="0" presId="urn:microsoft.com/office/officeart/2005/8/layout/hierarchy3"/>
    <dgm:cxn modelId="{CDEEC0B3-A3E0-4F16-9BEF-9B6044E2B40E}" type="presOf" srcId="{B2822927-18CF-402F-803C-5A250723AA44}" destId="{54E3D06F-9AB9-47C5-82EF-9CF8DC7FDA51}" srcOrd="0" destOrd="0" presId="urn:microsoft.com/office/officeart/2005/8/layout/hierarchy3"/>
    <dgm:cxn modelId="{A48ABB0E-A02A-4276-9BBF-0BC92129E465}" srcId="{3495008F-4446-467E-AF0E-74F180D3B792}" destId="{5F906688-BCC5-46E0-9944-E2C646C76A7E}" srcOrd="0" destOrd="0" parTransId="{E3C9F9D6-604E-4B74-B691-AB696643F9D7}" sibTransId="{8B0982CB-C1E3-4E53-A7A2-E99E51329ECC}"/>
    <dgm:cxn modelId="{B92249CB-D1EA-4061-AA3C-B8B525DDBBE9}" srcId="{3495008F-4446-467E-AF0E-74F180D3B792}" destId="{FBAF84BC-3188-4119-9DEF-12F3826A8166}" srcOrd="1" destOrd="0" parTransId="{B9542C17-8533-46CD-A3E1-D53225F8D07A}" sibTransId="{FBD50F9D-6EC2-410B-B6C5-0FD22C096AE9}"/>
    <dgm:cxn modelId="{665A1B02-322A-4E73-A3B5-4BC98065CC9A}" type="presOf" srcId="{A2F240DA-B8B2-490D-8B9E-0B756FF0FB07}" destId="{B62BDF13-341B-42C5-9B2A-76BF10746286}" srcOrd="0" destOrd="0" presId="urn:microsoft.com/office/officeart/2005/8/layout/hierarchy3"/>
    <dgm:cxn modelId="{90B40750-830A-4810-9402-344C17FD1C7A}" type="presOf" srcId="{77CECE98-7394-498C-ADE5-01D7EE74EF97}" destId="{05AE4B46-B600-4C8A-AF02-3B33CCD97B06}" srcOrd="0" destOrd="0" presId="urn:microsoft.com/office/officeart/2005/8/layout/hierarchy3"/>
    <dgm:cxn modelId="{4F0E4E9D-2857-4484-B9F9-8E61422C42DE}" type="presOf" srcId="{DB7395C9-A141-487C-B687-0BA4CA43928C}" destId="{19CEB978-2D77-4F4B-BCDD-BC0373EC5738}" srcOrd="0" destOrd="0" presId="urn:microsoft.com/office/officeart/2005/8/layout/hierarchy3"/>
    <dgm:cxn modelId="{2108A2F4-46AF-490B-8661-BBBD45543038}" srcId="{A2F240DA-B8B2-490D-8B9E-0B756FF0FB07}" destId="{3495008F-4446-467E-AF0E-74F180D3B792}" srcOrd="0" destOrd="0" parTransId="{43176BBD-5F55-46B8-A94B-DC60540AAFAF}" sibTransId="{5D250D8E-EACF-420E-B5A9-2EABEBBD9582}"/>
    <dgm:cxn modelId="{77212337-6A27-424B-96DE-4384C26A2E72}" type="presOf" srcId="{19386FBF-9B92-4C44-B002-E1CEE98659E4}" destId="{085EE2CB-FF51-44F7-AF1D-84024E6B3E0F}" srcOrd="0" destOrd="0" presId="urn:microsoft.com/office/officeart/2005/8/layout/hierarchy3"/>
    <dgm:cxn modelId="{6953676D-1511-4E05-B973-6652B488B010}" srcId="{A2F240DA-B8B2-490D-8B9E-0B756FF0FB07}" destId="{B2822927-18CF-402F-803C-5A250723AA44}" srcOrd="3" destOrd="0" parTransId="{E5905F76-F3DD-4F1F-9347-DA80BCD058CE}" sibTransId="{95852CAA-D089-4645-8A03-A63686F374BC}"/>
    <dgm:cxn modelId="{773B361C-E1CB-48AB-BC01-BD020BF3BB66}" srcId="{B2822927-18CF-402F-803C-5A250723AA44}" destId="{19386FBF-9B92-4C44-B002-E1CEE98659E4}" srcOrd="1" destOrd="0" parTransId="{10FE920A-681B-40C0-9716-98001B92518D}" sibTransId="{72E3F118-81C0-47FE-966C-6821BCCB87FA}"/>
    <dgm:cxn modelId="{15CD0C4A-722E-452D-A528-DD4F580D35AD}" srcId="{13484E5E-30ED-4EC6-9FD3-46F63B3C0B15}" destId="{42F3F45E-8A26-4BD9-B095-2FB4239CE3EB}" srcOrd="1" destOrd="0" parTransId="{F638925F-E0D4-45AB-8BE5-02AC27AAEB09}" sibTransId="{05D565B3-5323-4A50-86A8-E41C8D182BF5}"/>
    <dgm:cxn modelId="{46BB4D13-1F64-4700-8BBC-A08AAB260D33}" type="presOf" srcId="{0BE4E14A-DD36-4EC6-B6B7-BD2CD5C7003B}" destId="{B80408EB-0031-45E8-9A51-DD85D3AD0B39}" srcOrd="1" destOrd="0" presId="urn:microsoft.com/office/officeart/2005/8/layout/hierarchy3"/>
    <dgm:cxn modelId="{4701AD6D-1915-4F67-A48D-3E10DBB5397A}" type="presOf" srcId="{6DEBD022-8EE0-4A23-AFF5-CCC18D48504E}" destId="{4E341F31-DF37-4EA8-AAF4-05DAD3FFF1C4}" srcOrd="0" destOrd="0" presId="urn:microsoft.com/office/officeart/2005/8/layout/hierarchy3"/>
    <dgm:cxn modelId="{B726368C-EE12-42ED-BD69-D5E5A403066F}" type="presOf" srcId="{D43437DD-D321-4716-93E3-5AF88314A4F4}" destId="{837F980D-B7E5-4680-B515-0D68408B89A5}" srcOrd="0" destOrd="0" presId="urn:microsoft.com/office/officeart/2005/8/layout/hierarchy3"/>
    <dgm:cxn modelId="{6DBC1E9E-C4A9-40DE-8799-3282873765F3}" srcId="{0BE4E14A-DD36-4EC6-B6B7-BD2CD5C7003B}" destId="{FB274C67-26A7-4327-BA4A-9267423F9476}" srcOrd="2" destOrd="0" parTransId="{6DEBD022-8EE0-4A23-AFF5-CCC18D48504E}" sibTransId="{19AA4D37-17F1-4F27-8FED-FED0AA57D867}"/>
    <dgm:cxn modelId="{A81E9BBD-ED3D-41EF-AC33-F3E22C8AE038}" type="presOf" srcId="{B6CF6FD1-F4B2-4409-A9E0-5DA5B11E50D5}" destId="{3EB2FBD5-ACE2-408A-9E9E-375971C6A4C1}" srcOrd="0" destOrd="0" presId="urn:microsoft.com/office/officeart/2005/8/layout/hierarchy3"/>
    <dgm:cxn modelId="{ECBF0690-8A69-49EA-919E-F09069D88F72}" type="presParOf" srcId="{B62BDF13-341B-42C5-9B2A-76BF10746286}" destId="{3786203C-1A2E-4CB4-AE9F-E793D0E7A403}" srcOrd="0" destOrd="0" presId="urn:microsoft.com/office/officeart/2005/8/layout/hierarchy3"/>
    <dgm:cxn modelId="{62121B02-8731-4E79-9F47-ED573E33FE38}" type="presParOf" srcId="{3786203C-1A2E-4CB4-AE9F-E793D0E7A403}" destId="{2DBD1C34-ACBE-463F-87B1-FCCB2006313D}" srcOrd="0" destOrd="0" presId="urn:microsoft.com/office/officeart/2005/8/layout/hierarchy3"/>
    <dgm:cxn modelId="{947877EC-F579-473A-A625-56A0FE1C600C}" type="presParOf" srcId="{2DBD1C34-ACBE-463F-87B1-FCCB2006313D}" destId="{8B161CC0-5C65-4886-AE36-E9815502EC25}" srcOrd="0" destOrd="0" presId="urn:microsoft.com/office/officeart/2005/8/layout/hierarchy3"/>
    <dgm:cxn modelId="{CB6B321A-8085-46FB-9D3C-C99745CB88D6}" type="presParOf" srcId="{2DBD1C34-ACBE-463F-87B1-FCCB2006313D}" destId="{894D3D0E-C392-4E7D-941D-62574FABFEC4}" srcOrd="1" destOrd="0" presId="urn:microsoft.com/office/officeart/2005/8/layout/hierarchy3"/>
    <dgm:cxn modelId="{A30874DC-57F1-4723-B91A-3486E9A1C9C0}" type="presParOf" srcId="{3786203C-1A2E-4CB4-AE9F-E793D0E7A403}" destId="{E5444D89-C622-4839-AAA6-968AEF5D7398}" srcOrd="1" destOrd="0" presId="urn:microsoft.com/office/officeart/2005/8/layout/hierarchy3"/>
    <dgm:cxn modelId="{B3E1DECB-093B-434F-95B2-CBE5DAB60397}" type="presParOf" srcId="{E5444D89-C622-4839-AAA6-968AEF5D7398}" destId="{3D06369F-336E-435B-A464-2F572A549CFE}" srcOrd="0" destOrd="0" presId="urn:microsoft.com/office/officeart/2005/8/layout/hierarchy3"/>
    <dgm:cxn modelId="{06E1E7A4-8C26-4CE3-BD19-99AFD69E2C67}" type="presParOf" srcId="{E5444D89-C622-4839-AAA6-968AEF5D7398}" destId="{5635C29C-8173-4A47-8F3C-8EDF39FB4A4F}" srcOrd="1" destOrd="0" presId="urn:microsoft.com/office/officeart/2005/8/layout/hierarchy3"/>
    <dgm:cxn modelId="{31FBB5EA-195C-479D-AFAB-DA8D4D42D634}" type="presParOf" srcId="{E5444D89-C622-4839-AAA6-968AEF5D7398}" destId="{8869550A-837E-4D5F-B7E3-8AE1BC3E2AFC}" srcOrd="2" destOrd="0" presId="urn:microsoft.com/office/officeart/2005/8/layout/hierarchy3"/>
    <dgm:cxn modelId="{8FB80EA1-E515-424D-9138-977BC0FC488B}" type="presParOf" srcId="{E5444D89-C622-4839-AAA6-968AEF5D7398}" destId="{281B1C43-5CDF-4880-8775-ACF73521F434}" srcOrd="3" destOrd="0" presId="urn:microsoft.com/office/officeart/2005/8/layout/hierarchy3"/>
    <dgm:cxn modelId="{90B1489B-5C85-4A8E-A271-F1638C3DD349}" type="presParOf" srcId="{E5444D89-C622-4839-AAA6-968AEF5D7398}" destId="{F734C0C7-A32E-4A70-8F52-7F9C2810B792}" srcOrd="4" destOrd="0" presId="urn:microsoft.com/office/officeart/2005/8/layout/hierarchy3"/>
    <dgm:cxn modelId="{E104B23A-EAEB-4A8D-B5AF-FC9789B433D0}" type="presParOf" srcId="{E5444D89-C622-4839-AAA6-968AEF5D7398}" destId="{3EB2FBD5-ACE2-408A-9E9E-375971C6A4C1}" srcOrd="5" destOrd="0" presId="urn:microsoft.com/office/officeart/2005/8/layout/hierarchy3"/>
    <dgm:cxn modelId="{91588668-E081-4FA9-BFF4-D5A1E94B05A5}" type="presParOf" srcId="{B62BDF13-341B-42C5-9B2A-76BF10746286}" destId="{2B051B5D-FEEF-44BB-8164-14D117033BC4}" srcOrd="1" destOrd="0" presId="urn:microsoft.com/office/officeart/2005/8/layout/hierarchy3"/>
    <dgm:cxn modelId="{3FE4574E-20C0-4746-A9EB-BD86B058ECDE}" type="presParOf" srcId="{2B051B5D-FEEF-44BB-8164-14D117033BC4}" destId="{A110E252-3293-4210-8382-A9A9921BB491}" srcOrd="0" destOrd="0" presId="urn:microsoft.com/office/officeart/2005/8/layout/hierarchy3"/>
    <dgm:cxn modelId="{9D916D05-4562-4FFE-99F1-86EE5D807612}" type="presParOf" srcId="{A110E252-3293-4210-8382-A9A9921BB491}" destId="{95030C1F-877C-4C16-AF40-E05EE557E684}" srcOrd="0" destOrd="0" presId="urn:microsoft.com/office/officeart/2005/8/layout/hierarchy3"/>
    <dgm:cxn modelId="{1FA7316E-D0EE-40F0-B38A-F9FF55425618}" type="presParOf" srcId="{A110E252-3293-4210-8382-A9A9921BB491}" destId="{B80408EB-0031-45E8-9A51-DD85D3AD0B39}" srcOrd="1" destOrd="0" presId="urn:microsoft.com/office/officeart/2005/8/layout/hierarchy3"/>
    <dgm:cxn modelId="{A661A524-2ACE-4337-A188-0DA71F86D1B8}" type="presParOf" srcId="{2B051B5D-FEEF-44BB-8164-14D117033BC4}" destId="{F1380230-DEF3-431B-8D06-9A5D339E7EE3}" srcOrd="1" destOrd="0" presId="urn:microsoft.com/office/officeart/2005/8/layout/hierarchy3"/>
    <dgm:cxn modelId="{67492220-F967-4EDF-B722-5E071E512CDF}" type="presParOf" srcId="{F1380230-DEF3-431B-8D06-9A5D339E7EE3}" destId="{837F980D-B7E5-4680-B515-0D68408B89A5}" srcOrd="0" destOrd="0" presId="urn:microsoft.com/office/officeart/2005/8/layout/hierarchy3"/>
    <dgm:cxn modelId="{9FB181F2-ABAD-4E72-949A-869822FB8D45}" type="presParOf" srcId="{F1380230-DEF3-431B-8D06-9A5D339E7EE3}" destId="{19CEB978-2D77-4F4B-BCDD-BC0373EC5738}" srcOrd="1" destOrd="0" presId="urn:microsoft.com/office/officeart/2005/8/layout/hierarchy3"/>
    <dgm:cxn modelId="{93CFC71A-4D1B-401B-BE39-7CF2EDD924F7}" type="presParOf" srcId="{F1380230-DEF3-431B-8D06-9A5D339E7EE3}" destId="{BDDA2DD1-B882-4F96-923A-03869A77EF66}" srcOrd="2" destOrd="0" presId="urn:microsoft.com/office/officeart/2005/8/layout/hierarchy3"/>
    <dgm:cxn modelId="{E244459D-907F-471E-A4BE-12CAEF68D5E9}" type="presParOf" srcId="{F1380230-DEF3-431B-8D06-9A5D339E7EE3}" destId="{0F79AC4B-EC57-4E94-AD0C-51CF927991AC}" srcOrd="3" destOrd="0" presId="urn:microsoft.com/office/officeart/2005/8/layout/hierarchy3"/>
    <dgm:cxn modelId="{7BC78095-2517-4241-BDD1-7C61A687DA43}" type="presParOf" srcId="{F1380230-DEF3-431B-8D06-9A5D339E7EE3}" destId="{4E341F31-DF37-4EA8-AAF4-05DAD3FFF1C4}" srcOrd="4" destOrd="0" presId="urn:microsoft.com/office/officeart/2005/8/layout/hierarchy3"/>
    <dgm:cxn modelId="{B7F73246-5B07-42C5-A4AC-E2B5EF01B4A9}" type="presParOf" srcId="{F1380230-DEF3-431B-8D06-9A5D339E7EE3}" destId="{032F2555-F3DA-45D2-9144-3162AA10B96C}" srcOrd="5" destOrd="0" presId="urn:microsoft.com/office/officeart/2005/8/layout/hierarchy3"/>
    <dgm:cxn modelId="{C8F5C433-3FFF-480D-A233-266A7380F89C}" type="presParOf" srcId="{B62BDF13-341B-42C5-9B2A-76BF10746286}" destId="{AC8C2DC6-CEA5-4DDC-B7D8-B307D57B4BF7}" srcOrd="2" destOrd="0" presId="urn:microsoft.com/office/officeart/2005/8/layout/hierarchy3"/>
    <dgm:cxn modelId="{BFBD7144-F662-49AF-97C0-EFE14754AB6D}" type="presParOf" srcId="{AC8C2DC6-CEA5-4DDC-B7D8-B307D57B4BF7}" destId="{B14674E7-09E4-4E66-AB42-9D240175C4EC}" srcOrd="0" destOrd="0" presId="urn:microsoft.com/office/officeart/2005/8/layout/hierarchy3"/>
    <dgm:cxn modelId="{8B585F03-D6AD-416D-A78B-35191E3E65BE}" type="presParOf" srcId="{B14674E7-09E4-4E66-AB42-9D240175C4EC}" destId="{0137B397-EA42-4836-8D89-BC97934AF1DB}" srcOrd="0" destOrd="0" presId="urn:microsoft.com/office/officeart/2005/8/layout/hierarchy3"/>
    <dgm:cxn modelId="{29B58727-A52B-4175-AE95-EFD491A4EABE}" type="presParOf" srcId="{B14674E7-09E4-4E66-AB42-9D240175C4EC}" destId="{01A5063B-C79E-44D6-AC49-6831C7276438}" srcOrd="1" destOrd="0" presId="urn:microsoft.com/office/officeart/2005/8/layout/hierarchy3"/>
    <dgm:cxn modelId="{40B31D9D-2872-401B-BC14-C92AB625D384}" type="presParOf" srcId="{AC8C2DC6-CEA5-4DDC-B7D8-B307D57B4BF7}" destId="{6E9FC815-E5B3-45AB-A5CD-A8E41998DE15}" srcOrd="1" destOrd="0" presId="urn:microsoft.com/office/officeart/2005/8/layout/hierarchy3"/>
    <dgm:cxn modelId="{E5A90B0A-6370-499B-8FD5-99C39CCDED85}" type="presParOf" srcId="{6E9FC815-E5B3-45AB-A5CD-A8E41998DE15}" destId="{05AE4B46-B600-4C8A-AF02-3B33CCD97B06}" srcOrd="0" destOrd="0" presId="urn:microsoft.com/office/officeart/2005/8/layout/hierarchy3"/>
    <dgm:cxn modelId="{73D6C80D-2E80-425B-BDC1-7CEDE37C0506}" type="presParOf" srcId="{6E9FC815-E5B3-45AB-A5CD-A8E41998DE15}" destId="{F9571FD4-B609-4347-A73B-F0060C134115}" srcOrd="1" destOrd="0" presId="urn:microsoft.com/office/officeart/2005/8/layout/hierarchy3"/>
    <dgm:cxn modelId="{32009256-5220-41A1-AF0A-3FFB263013A8}" type="presParOf" srcId="{6E9FC815-E5B3-45AB-A5CD-A8E41998DE15}" destId="{C11B8F9E-33EE-43B8-8914-2E09D0642813}" srcOrd="2" destOrd="0" presId="urn:microsoft.com/office/officeart/2005/8/layout/hierarchy3"/>
    <dgm:cxn modelId="{B3710C95-BA9D-4E77-95FD-BC3C73AD0720}" type="presParOf" srcId="{6E9FC815-E5B3-45AB-A5CD-A8E41998DE15}" destId="{98A5074B-9E5A-4721-AD3F-B94275FDB808}" srcOrd="3" destOrd="0" presId="urn:microsoft.com/office/officeart/2005/8/layout/hierarchy3"/>
    <dgm:cxn modelId="{BAD1863D-1C0C-4BCA-93AA-D6F5916C4BA6}" type="presParOf" srcId="{B62BDF13-341B-42C5-9B2A-76BF10746286}" destId="{37F10F79-FB78-407C-B925-B7350A3BD10E}" srcOrd="3" destOrd="0" presId="urn:microsoft.com/office/officeart/2005/8/layout/hierarchy3"/>
    <dgm:cxn modelId="{287F9A4A-1E7F-4370-BA03-852B1A98D1C8}" type="presParOf" srcId="{37F10F79-FB78-407C-B925-B7350A3BD10E}" destId="{0EE49827-D613-4CCB-B79F-3492EB8D17E6}" srcOrd="0" destOrd="0" presId="urn:microsoft.com/office/officeart/2005/8/layout/hierarchy3"/>
    <dgm:cxn modelId="{0F619E8E-EE85-418A-B25E-EAB27D63D782}" type="presParOf" srcId="{0EE49827-D613-4CCB-B79F-3492EB8D17E6}" destId="{54E3D06F-9AB9-47C5-82EF-9CF8DC7FDA51}" srcOrd="0" destOrd="0" presId="urn:microsoft.com/office/officeart/2005/8/layout/hierarchy3"/>
    <dgm:cxn modelId="{304CAFC1-A210-41CB-812E-A0F463CF3084}" type="presParOf" srcId="{0EE49827-D613-4CCB-B79F-3492EB8D17E6}" destId="{182F5769-03B0-4293-972F-A1F72CA9AAF9}" srcOrd="1" destOrd="0" presId="urn:microsoft.com/office/officeart/2005/8/layout/hierarchy3"/>
    <dgm:cxn modelId="{4575BB66-D60B-4116-AE29-B684201D5C93}" type="presParOf" srcId="{37F10F79-FB78-407C-B925-B7350A3BD10E}" destId="{0EE8FDB3-6EFC-42F9-9713-4DD5C252170A}" srcOrd="1" destOrd="0" presId="urn:microsoft.com/office/officeart/2005/8/layout/hierarchy3"/>
    <dgm:cxn modelId="{873A9C08-959F-4085-87B0-E5DF033672E9}" type="presParOf" srcId="{0EE8FDB3-6EFC-42F9-9713-4DD5C252170A}" destId="{8A9C7AD0-0A09-4D8F-9EC2-F081E2B788C2}" srcOrd="0" destOrd="0" presId="urn:microsoft.com/office/officeart/2005/8/layout/hierarchy3"/>
    <dgm:cxn modelId="{E045AC2A-FA49-4909-9E3D-8AACA3EC71E9}" type="presParOf" srcId="{0EE8FDB3-6EFC-42F9-9713-4DD5C252170A}" destId="{45FD06DD-695A-4500-9984-3EB517855E0B}" srcOrd="1" destOrd="0" presId="urn:microsoft.com/office/officeart/2005/8/layout/hierarchy3"/>
    <dgm:cxn modelId="{99CBC07F-1289-4B93-8B5D-36BB8053FF6B}" type="presParOf" srcId="{0EE8FDB3-6EFC-42F9-9713-4DD5C252170A}" destId="{3FCB8A3C-954B-4C93-881E-7AC2980654E5}" srcOrd="2" destOrd="0" presId="urn:microsoft.com/office/officeart/2005/8/layout/hierarchy3"/>
    <dgm:cxn modelId="{6F007F8F-9816-409B-83DB-AB156DDE8081}" type="presParOf" srcId="{0EE8FDB3-6EFC-42F9-9713-4DD5C252170A}" destId="{085EE2CB-FF51-44F7-AF1D-84024E6B3E0F}" srcOrd="3" destOrd="0" presId="urn:microsoft.com/office/officeart/2005/8/layout/hierarchy3"/>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B161CC0-5C65-4886-AE36-E9815502EC25}">
      <dsp:nvSpPr>
        <dsp:cNvPr id="0" name=""/>
        <dsp:cNvSpPr/>
      </dsp:nvSpPr>
      <dsp:spPr>
        <a:xfrm>
          <a:off x="867914" y="2157"/>
          <a:ext cx="1335025" cy="667512"/>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20320" rIns="30480" bIns="20320" numCol="1" spcCol="1270" anchor="ctr" anchorCtr="0">
          <a:noAutofit/>
        </a:bodyPr>
        <a:lstStyle/>
        <a:p>
          <a:pPr lvl="0" algn="ctr" defTabSz="711200">
            <a:lnSpc>
              <a:spcPct val="90000"/>
            </a:lnSpc>
            <a:spcBef>
              <a:spcPct val="0"/>
            </a:spcBef>
            <a:spcAft>
              <a:spcPct val="35000"/>
            </a:spcAft>
          </a:pPr>
          <a:r>
            <a:rPr lang="zh-CN" altLang="en-US" sz="1600" kern="1200" dirty="0" smtClean="0">
              <a:latin typeface="华文细黑" pitchFamily="2" charset="-122"/>
              <a:ea typeface="华文细黑" pitchFamily="2" charset="-122"/>
            </a:rPr>
            <a:t>原材料采购</a:t>
          </a:r>
          <a:endParaRPr lang="zh-CN" altLang="en-US" sz="1600" kern="1200" dirty="0">
            <a:latin typeface="华文细黑" pitchFamily="2" charset="-122"/>
            <a:ea typeface="华文细黑" pitchFamily="2" charset="-122"/>
          </a:endParaRPr>
        </a:p>
      </dsp:txBody>
      <dsp:txXfrm>
        <a:off x="867914" y="2157"/>
        <a:ext cx="1335025" cy="667512"/>
      </dsp:txXfrm>
    </dsp:sp>
    <dsp:sp modelId="{3D06369F-336E-435B-A464-2F572A549CFE}">
      <dsp:nvSpPr>
        <dsp:cNvPr id="0" name=""/>
        <dsp:cNvSpPr/>
      </dsp:nvSpPr>
      <dsp:spPr>
        <a:xfrm>
          <a:off x="1001417" y="669669"/>
          <a:ext cx="133502" cy="500634"/>
        </a:xfrm>
        <a:custGeom>
          <a:avLst/>
          <a:gdLst/>
          <a:ahLst/>
          <a:cxnLst/>
          <a:rect l="0" t="0" r="0" b="0"/>
          <a:pathLst>
            <a:path>
              <a:moveTo>
                <a:pt x="0" y="0"/>
              </a:moveTo>
              <a:lnTo>
                <a:pt x="0" y="500634"/>
              </a:lnTo>
              <a:lnTo>
                <a:pt x="133502" y="50063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635C29C-8173-4A47-8F3C-8EDF39FB4A4F}">
      <dsp:nvSpPr>
        <dsp:cNvPr id="0" name=""/>
        <dsp:cNvSpPr/>
      </dsp:nvSpPr>
      <dsp:spPr>
        <a:xfrm>
          <a:off x="1134919" y="836548"/>
          <a:ext cx="1068020" cy="667512"/>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lvl="0" algn="ctr" defTabSz="711200">
            <a:lnSpc>
              <a:spcPct val="90000"/>
            </a:lnSpc>
            <a:spcBef>
              <a:spcPct val="0"/>
            </a:spcBef>
            <a:spcAft>
              <a:spcPct val="35000"/>
            </a:spcAft>
          </a:pPr>
          <a:r>
            <a:rPr lang="zh-CN" altLang="en-US" sz="1600" kern="1200" dirty="0" smtClean="0">
              <a:latin typeface="华文细黑" pitchFamily="2" charset="-122"/>
              <a:ea typeface="华文细黑" pitchFamily="2" charset="-122"/>
            </a:rPr>
            <a:t>直接材料</a:t>
          </a:r>
          <a:endParaRPr lang="zh-CN" altLang="en-US" sz="1600" kern="1200" dirty="0">
            <a:latin typeface="华文细黑" pitchFamily="2" charset="-122"/>
            <a:ea typeface="华文细黑" pitchFamily="2" charset="-122"/>
          </a:endParaRPr>
        </a:p>
      </dsp:txBody>
      <dsp:txXfrm>
        <a:off x="1134919" y="836548"/>
        <a:ext cx="1068020" cy="667512"/>
      </dsp:txXfrm>
    </dsp:sp>
    <dsp:sp modelId="{8869550A-837E-4D5F-B7E3-8AE1BC3E2AFC}">
      <dsp:nvSpPr>
        <dsp:cNvPr id="0" name=""/>
        <dsp:cNvSpPr/>
      </dsp:nvSpPr>
      <dsp:spPr>
        <a:xfrm>
          <a:off x="1001417" y="669669"/>
          <a:ext cx="133502" cy="1335025"/>
        </a:xfrm>
        <a:custGeom>
          <a:avLst/>
          <a:gdLst/>
          <a:ahLst/>
          <a:cxnLst/>
          <a:rect l="0" t="0" r="0" b="0"/>
          <a:pathLst>
            <a:path>
              <a:moveTo>
                <a:pt x="0" y="0"/>
              </a:moveTo>
              <a:lnTo>
                <a:pt x="0" y="1335025"/>
              </a:lnTo>
              <a:lnTo>
                <a:pt x="133502" y="1335025"/>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81B1C43-5CDF-4880-8775-ACF73521F434}">
      <dsp:nvSpPr>
        <dsp:cNvPr id="0" name=""/>
        <dsp:cNvSpPr/>
      </dsp:nvSpPr>
      <dsp:spPr>
        <a:xfrm>
          <a:off x="1134919" y="1670939"/>
          <a:ext cx="1068020" cy="667512"/>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lvl="0" algn="ctr" defTabSz="711200">
            <a:lnSpc>
              <a:spcPct val="90000"/>
            </a:lnSpc>
            <a:spcBef>
              <a:spcPct val="0"/>
            </a:spcBef>
            <a:spcAft>
              <a:spcPct val="35000"/>
            </a:spcAft>
          </a:pPr>
          <a:r>
            <a:rPr lang="zh-CN" altLang="en-US" sz="1600" kern="1200" dirty="0" smtClean="0">
              <a:latin typeface="华文细黑" pitchFamily="2" charset="-122"/>
              <a:ea typeface="华文细黑" pitchFamily="2" charset="-122"/>
            </a:rPr>
            <a:t>间接材料</a:t>
          </a:r>
          <a:endParaRPr lang="zh-CN" altLang="en-US" sz="1600" kern="1200" dirty="0">
            <a:latin typeface="华文细黑" pitchFamily="2" charset="-122"/>
            <a:ea typeface="华文细黑" pitchFamily="2" charset="-122"/>
          </a:endParaRPr>
        </a:p>
      </dsp:txBody>
      <dsp:txXfrm>
        <a:off x="1134919" y="1670939"/>
        <a:ext cx="1068020" cy="667512"/>
      </dsp:txXfrm>
    </dsp:sp>
    <dsp:sp modelId="{F734C0C7-A32E-4A70-8F52-7F9C2810B792}">
      <dsp:nvSpPr>
        <dsp:cNvPr id="0" name=""/>
        <dsp:cNvSpPr/>
      </dsp:nvSpPr>
      <dsp:spPr>
        <a:xfrm>
          <a:off x="1001417" y="669669"/>
          <a:ext cx="133502" cy="2169416"/>
        </a:xfrm>
        <a:custGeom>
          <a:avLst/>
          <a:gdLst/>
          <a:ahLst/>
          <a:cxnLst/>
          <a:rect l="0" t="0" r="0" b="0"/>
          <a:pathLst>
            <a:path>
              <a:moveTo>
                <a:pt x="0" y="0"/>
              </a:moveTo>
              <a:lnTo>
                <a:pt x="0" y="2169416"/>
              </a:lnTo>
              <a:lnTo>
                <a:pt x="133502" y="2169416"/>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EB2FBD5-ACE2-408A-9E9E-375971C6A4C1}">
      <dsp:nvSpPr>
        <dsp:cNvPr id="0" name=""/>
        <dsp:cNvSpPr/>
      </dsp:nvSpPr>
      <dsp:spPr>
        <a:xfrm>
          <a:off x="1134919" y="2505330"/>
          <a:ext cx="1068020" cy="667512"/>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lvl="0" algn="ctr" defTabSz="711200">
            <a:lnSpc>
              <a:spcPct val="90000"/>
            </a:lnSpc>
            <a:spcBef>
              <a:spcPct val="0"/>
            </a:spcBef>
            <a:spcAft>
              <a:spcPct val="35000"/>
            </a:spcAft>
          </a:pPr>
          <a:r>
            <a:rPr lang="zh-CN" altLang="en-US" sz="1600" kern="1200" dirty="0" smtClean="0">
              <a:latin typeface="华文细黑" pitchFamily="2" charset="-122"/>
              <a:ea typeface="华文细黑" pitchFamily="2" charset="-122"/>
            </a:rPr>
            <a:t>外包部件</a:t>
          </a:r>
          <a:endParaRPr lang="zh-CN" altLang="en-US" sz="1600" kern="1200" dirty="0">
            <a:latin typeface="华文细黑" pitchFamily="2" charset="-122"/>
            <a:ea typeface="华文细黑" pitchFamily="2" charset="-122"/>
          </a:endParaRPr>
        </a:p>
      </dsp:txBody>
      <dsp:txXfrm>
        <a:off x="1134919" y="2505330"/>
        <a:ext cx="1068020" cy="667512"/>
      </dsp:txXfrm>
    </dsp:sp>
    <dsp:sp modelId="{95030C1F-877C-4C16-AF40-E05EE557E684}">
      <dsp:nvSpPr>
        <dsp:cNvPr id="0" name=""/>
        <dsp:cNvSpPr/>
      </dsp:nvSpPr>
      <dsp:spPr>
        <a:xfrm>
          <a:off x="2536696" y="2157"/>
          <a:ext cx="1335025" cy="667512"/>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20320" rIns="30480" bIns="20320" numCol="1" spcCol="1270" anchor="ctr" anchorCtr="0">
          <a:noAutofit/>
        </a:bodyPr>
        <a:lstStyle/>
        <a:p>
          <a:pPr lvl="0" algn="ctr" defTabSz="711200">
            <a:lnSpc>
              <a:spcPct val="90000"/>
            </a:lnSpc>
            <a:spcBef>
              <a:spcPct val="0"/>
            </a:spcBef>
            <a:spcAft>
              <a:spcPct val="35000"/>
            </a:spcAft>
          </a:pPr>
          <a:r>
            <a:rPr lang="zh-CN" altLang="en-US" sz="1600" kern="1200" dirty="0" smtClean="0">
              <a:latin typeface="华文细黑" pitchFamily="2" charset="-122"/>
              <a:ea typeface="华文细黑" pitchFamily="2" charset="-122"/>
            </a:rPr>
            <a:t>制造</a:t>
          </a:r>
          <a:endParaRPr lang="zh-CN" altLang="en-US" sz="1600" kern="1200" dirty="0">
            <a:latin typeface="华文细黑" pitchFamily="2" charset="-122"/>
            <a:ea typeface="华文细黑" pitchFamily="2" charset="-122"/>
          </a:endParaRPr>
        </a:p>
      </dsp:txBody>
      <dsp:txXfrm>
        <a:off x="2536696" y="2157"/>
        <a:ext cx="1335025" cy="667512"/>
      </dsp:txXfrm>
    </dsp:sp>
    <dsp:sp modelId="{837F980D-B7E5-4680-B515-0D68408B89A5}">
      <dsp:nvSpPr>
        <dsp:cNvPr id="0" name=""/>
        <dsp:cNvSpPr/>
      </dsp:nvSpPr>
      <dsp:spPr>
        <a:xfrm>
          <a:off x="2670198" y="669669"/>
          <a:ext cx="133502" cy="500634"/>
        </a:xfrm>
        <a:custGeom>
          <a:avLst/>
          <a:gdLst/>
          <a:ahLst/>
          <a:cxnLst/>
          <a:rect l="0" t="0" r="0" b="0"/>
          <a:pathLst>
            <a:path>
              <a:moveTo>
                <a:pt x="0" y="0"/>
              </a:moveTo>
              <a:lnTo>
                <a:pt x="0" y="500634"/>
              </a:lnTo>
              <a:lnTo>
                <a:pt x="133502" y="50063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9CEB978-2D77-4F4B-BCDD-BC0373EC5738}">
      <dsp:nvSpPr>
        <dsp:cNvPr id="0" name=""/>
        <dsp:cNvSpPr/>
      </dsp:nvSpPr>
      <dsp:spPr>
        <a:xfrm>
          <a:off x="2803701" y="836548"/>
          <a:ext cx="1068020" cy="667512"/>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lvl="0" algn="ctr" defTabSz="711200">
            <a:lnSpc>
              <a:spcPct val="90000"/>
            </a:lnSpc>
            <a:spcBef>
              <a:spcPct val="0"/>
            </a:spcBef>
            <a:spcAft>
              <a:spcPct val="35000"/>
            </a:spcAft>
          </a:pPr>
          <a:r>
            <a:rPr lang="zh-CN" altLang="en-US" sz="1600" kern="1200" dirty="0" smtClean="0">
              <a:latin typeface="华文细黑" pitchFamily="2" charset="-122"/>
              <a:ea typeface="华文细黑" pitchFamily="2" charset="-122"/>
            </a:rPr>
            <a:t>折旧</a:t>
          </a:r>
          <a:endParaRPr lang="zh-CN" altLang="en-US" sz="1600" kern="1200" dirty="0">
            <a:latin typeface="华文细黑" pitchFamily="2" charset="-122"/>
            <a:ea typeface="华文细黑" pitchFamily="2" charset="-122"/>
          </a:endParaRPr>
        </a:p>
      </dsp:txBody>
      <dsp:txXfrm>
        <a:off x="2803701" y="836548"/>
        <a:ext cx="1068020" cy="667512"/>
      </dsp:txXfrm>
    </dsp:sp>
    <dsp:sp modelId="{BDDA2DD1-B882-4F96-923A-03869A77EF66}">
      <dsp:nvSpPr>
        <dsp:cNvPr id="0" name=""/>
        <dsp:cNvSpPr/>
      </dsp:nvSpPr>
      <dsp:spPr>
        <a:xfrm>
          <a:off x="2670198" y="669669"/>
          <a:ext cx="133502" cy="1335025"/>
        </a:xfrm>
        <a:custGeom>
          <a:avLst/>
          <a:gdLst/>
          <a:ahLst/>
          <a:cxnLst/>
          <a:rect l="0" t="0" r="0" b="0"/>
          <a:pathLst>
            <a:path>
              <a:moveTo>
                <a:pt x="0" y="0"/>
              </a:moveTo>
              <a:lnTo>
                <a:pt x="0" y="1335025"/>
              </a:lnTo>
              <a:lnTo>
                <a:pt x="133502" y="1335025"/>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F79AC4B-EC57-4E94-AD0C-51CF927991AC}">
      <dsp:nvSpPr>
        <dsp:cNvPr id="0" name=""/>
        <dsp:cNvSpPr/>
      </dsp:nvSpPr>
      <dsp:spPr>
        <a:xfrm>
          <a:off x="2803701" y="1670939"/>
          <a:ext cx="1068020" cy="667512"/>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lvl="0" algn="ctr" defTabSz="711200">
            <a:lnSpc>
              <a:spcPct val="90000"/>
            </a:lnSpc>
            <a:spcBef>
              <a:spcPct val="0"/>
            </a:spcBef>
            <a:spcAft>
              <a:spcPct val="35000"/>
            </a:spcAft>
          </a:pPr>
          <a:r>
            <a:rPr lang="zh-CN" altLang="en-US" sz="1600" kern="1200" dirty="0" smtClean="0">
              <a:latin typeface="华文细黑" pitchFamily="2" charset="-122"/>
              <a:ea typeface="华文细黑" pitchFamily="2" charset="-122"/>
            </a:rPr>
            <a:t>人工</a:t>
          </a:r>
          <a:endParaRPr lang="zh-CN" altLang="en-US" sz="1600" kern="1200" dirty="0">
            <a:latin typeface="华文细黑" pitchFamily="2" charset="-122"/>
            <a:ea typeface="华文细黑" pitchFamily="2" charset="-122"/>
          </a:endParaRPr>
        </a:p>
      </dsp:txBody>
      <dsp:txXfrm>
        <a:off x="2803701" y="1670939"/>
        <a:ext cx="1068020" cy="667512"/>
      </dsp:txXfrm>
    </dsp:sp>
    <dsp:sp modelId="{4E341F31-DF37-4EA8-AAF4-05DAD3FFF1C4}">
      <dsp:nvSpPr>
        <dsp:cNvPr id="0" name=""/>
        <dsp:cNvSpPr/>
      </dsp:nvSpPr>
      <dsp:spPr>
        <a:xfrm>
          <a:off x="2670198" y="669669"/>
          <a:ext cx="133502" cy="2169416"/>
        </a:xfrm>
        <a:custGeom>
          <a:avLst/>
          <a:gdLst/>
          <a:ahLst/>
          <a:cxnLst/>
          <a:rect l="0" t="0" r="0" b="0"/>
          <a:pathLst>
            <a:path>
              <a:moveTo>
                <a:pt x="0" y="0"/>
              </a:moveTo>
              <a:lnTo>
                <a:pt x="0" y="2169416"/>
              </a:lnTo>
              <a:lnTo>
                <a:pt x="133502" y="2169416"/>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32F2555-F3DA-45D2-9144-3162AA10B96C}">
      <dsp:nvSpPr>
        <dsp:cNvPr id="0" name=""/>
        <dsp:cNvSpPr/>
      </dsp:nvSpPr>
      <dsp:spPr>
        <a:xfrm>
          <a:off x="2803701" y="2505330"/>
          <a:ext cx="1068020" cy="667512"/>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lvl="0" algn="ctr" defTabSz="711200">
            <a:lnSpc>
              <a:spcPct val="90000"/>
            </a:lnSpc>
            <a:spcBef>
              <a:spcPct val="0"/>
            </a:spcBef>
            <a:spcAft>
              <a:spcPct val="35000"/>
            </a:spcAft>
          </a:pPr>
          <a:r>
            <a:rPr lang="zh-CN" altLang="en-US" sz="1600" kern="1200" dirty="0" smtClean="0">
              <a:latin typeface="华文细黑" pitchFamily="2" charset="-122"/>
              <a:ea typeface="华文细黑" pitchFamily="2" charset="-122"/>
            </a:rPr>
            <a:t>损耗</a:t>
          </a:r>
          <a:endParaRPr lang="zh-CN" altLang="en-US" sz="1600" kern="1200" dirty="0">
            <a:latin typeface="华文细黑" pitchFamily="2" charset="-122"/>
            <a:ea typeface="华文细黑" pitchFamily="2" charset="-122"/>
          </a:endParaRPr>
        </a:p>
      </dsp:txBody>
      <dsp:txXfrm>
        <a:off x="2803701" y="2505330"/>
        <a:ext cx="1068020" cy="667512"/>
      </dsp:txXfrm>
    </dsp:sp>
    <dsp:sp modelId="{0137B397-EA42-4836-8D89-BC97934AF1DB}">
      <dsp:nvSpPr>
        <dsp:cNvPr id="0" name=""/>
        <dsp:cNvSpPr/>
      </dsp:nvSpPr>
      <dsp:spPr>
        <a:xfrm>
          <a:off x="4205478" y="2157"/>
          <a:ext cx="1335025" cy="667512"/>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20320" rIns="30480" bIns="20320" numCol="1" spcCol="1270" anchor="ctr" anchorCtr="0">
          <a:noAutofit/>
        </a:bodyPr>
        <a:lstStyle/>
        <a:p>
          <a:pPr lvl="0" algn="ctr" defTabSz="711200">
            <a:lnSpc>
              <a:spcPct val="90000"/>
            </a:lnSpc>
            <a:spcBef>
              <a:spcPct val="0"/>
            </a:spcBef>
            <a:spcAft>
              <a:spcPct val="35000"/>
            </a:spcAft>
          </a:pPr>
          <a:r>
            <a:rPr lang="zh-CN" altLang="en-US" sz="1600" kern="1200" dirty="0" smtClean="0">
              <a:latin typeface="华文细黑" pitchFamily="2" charset="-122"/>
              <a:ea typeface="华文细黑" pitchFamily="2" charset="-122"/>
            </a:rPr>
            <a:t>销售</a:t>
          </a:r>
          <a:endParaRPr lang="zh-CN" altLang="en-US" sz="1600" kern="1200" dirty="0">
            <a:latin typeface="华文细黑" pitchFamily="2" charset="-122"/>
            <a:ea typeface="华文细黑" pitchFamily="2" charset="-122"/>
          </a:endParaRPr>
        </a:p>
      </dsp:txBody>
      <dsp:txXfrm>
        <a:off x="4205478" y="2157"/>
        <a:ext cx="1335025" cy="667512"/>
      </dsp:txXfrm>
    </dsp:sp>
    <dsp:sp modelId="{05AE4B46-B600-4C8A-AF02-3B33CCD97B06}">
      <dsp:nvSpPr>
        <dsp:cNvPr id="0" name=""/>
        <dsp:cNvSpPr/>
      </dsp:nvSpPr>
      <dsp:spPr>
        <a:xfrm>
          <a:off x="4338980" y="669669"/>
          <a:ext cx="133502" cy="500634"/>
        </a:xfrm>
        <a:custGeom>
          <a:avLst/>
          <a:gdLst/>
          <a:ahLst/>
          <a:cxnLst/>
          <a:rect l="0" t="0" r="0" b="0"/>
          <a:pathLst>
            <a:path>
              <a:moveTo>
                <a:pt x="0" y="0"/>
              </a:moveTo>
              <a:lnTo>
                <a:pt x="0" y="500634"/>
              </a:lnTo>
              <a:lnTo>
                <a:pt x="133502" y="50063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9571FD4-B609-4347-A73B-F0060C134115}">
      <dsp:nvSpPr>
        <dsp:cNvPr id="0" name=""/>
        <dsp:cNvSpPr/>
      </dsp:nvSpPr>
      <dsp:spPr>
        <a:xfrm>
          <a:off x="4472483" y="836548"/>
          <a:ext cx="1068020" cy="667512"/>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lvl="0" algn="ctr" defTabSz="711200">
            <a:lnSpc>
              <a:spcPct val="90000"/>
            </a:lnSpc>
            <a:spcBef>
              <a:spcPct val="0"/>
            </a:spcBef>
            <a:spcAft>
              <a:spcPct val="35000"/>
            </a:spcAft>
          </a:pPr>
          <a:r>
            <a:rPr lang="zh-CN" altLang="en-US" sz="1600" kern="1200" dirty="0" smtClean="0">
              <a:latin typeface="华文细黑" pitchFamily="2" charset="-122"/>
              <a:ea typeface="华文细黑" pitchFamily="2" charset="-122"/>
            </a:rPr>
            <a:t>直销</a:t>
          </a:r>
          <a:endParaRPr lang="zh-CN" altLang="en-US" sz="1600" kern="1200" dirty="0">
            <a:latin typeface="华文细黑" pitchFamily="2" charset="-122"/>
            <a:ea typeface="华文细黑" pitchFamily="2" charset="-122"/>
          </a:endParaRPr>
        </a:p>
      </dsp:txBody>
      <dsp:txXfrm>
        <a:off x="4472483" y="836548"/>
        <a:ext cx="1068020" cy="667512"/>
      </dsp:txXfrm>
    </dsp:sp>
    <dsp:sp modelId="{C11B8F9E-33EE-43B8-8914-2E09D0642813}">
      <dsp:nvSpPr>
        <dsp:cNvPr id="0" name=""/>
        <dsp:cNvSpPr/>
      </dsp:nvSpPr>
      <dsp:spPr>
        <a:xfrm>
          <a:off x="4338980" y="669669"/>
          <a:ext cx="133502" cy="1335025"/>
        </a:xfrm>
        <a:custGeom>
          <a:avLst/>
          <a:gdLst/>
          <a:ahLst/>
          <a:cxnLst/>
          <a:rect l="0" t="0" r="0" b="0"/>
          <a:pathLst>
            <a:path>
              <a:moveTo>
                <a:pt x="0" y="0"/>
              </a:moveTo>
              <a:lnTo>
                <a:pt x="0" y="1335025"/>
              </a:lnTo>
              <a:lnTo>
                <a:pt x="133502" y="1335025"/>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8A5074B-9E5A-4721-AD3F-B94275FDB808}">
      <dsp:nvSpPr>
        <dsp:cNvPr id="0" name=""/>
        <dsp:cNvSpPr/>
      </dsp:nvSpPr>
      <dsp:spPr>
        <a:xfrm>
          <a:off x="4472483" y="1670939"/>
          <a:ext cx="1068020" cy="667512"/>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lvl="0" algn="ctr" defTabSz="711200">
            <a:lnSpc>
              <a:spcPct val="90000"/>
            </a:lnSpc>
            <a:spcBef>
              <a:spcPct val="0"/>
            </a:spcBef>
            <a:spcAft>
              <a:spcPct val="35000"/>
            </a:spcAft>
          </a:pPr>
          <a:r>
            <a:rPr lang="zh-CN" altLang="en-US" sz="1600" kern="1200" dirty="0" smtClean="0">
              <a:latin typeface="华文细黑" pitchFamily="2" charset="-122"/>
              <a:ea typeface="华文细黑" pitchFamily="2" charset="-122"/>
            </a:rPr>
            <a:t>代理</a:t>
          </a:r>
          <a:endParaRPr lang="zh-CN" altLang="en-US" sz="1600" kern="1200" dirty="0">
            <a:latin typeface="华文细黑" pitchFamily="2" charset="-122"/>
            <a:ea typeface="华文细黑" pitchFamily="2" charset="-122"/>
          </a:endParaRPr>
        </a:p>
      </dsp:txBody>
      <dsp:txXfrm>
        <a:off x="4472483" y="1670939"/>
        <a:ext cx="1068020" cy="667512"/>
      </dsp:txXfrm>
    </dsp:sp>
    <dsp:sp modelId="{54E3D06F-9AB9-47C5-82EF-9CF8DC7FDA51}">
      <dsp:nvSpPr>
        <dsp:cNvPr id="0" name=""/>
        <dsp:cNvSpPr/>
      </dsp:nvSpPr>
      <dsp:spPr>
        <a:xfrm>
          <a:off x="5874260" y="2157"/>
          <a:ext cx="1335025" cy="667512"/>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20320" rIns="30480" bIns="20320" numCol="1" spcCol="1270" anchor="ctr" anchorCtr="0">
          <a:noAutofit/>
        </a:bodyPr>
        <a:lstStyle/>
        <a:p>
          <a:pPr lvl="0" algn="ctr" defTabSz="711200">
            <a:lnSpc>
              <a:spcPct val="90000"/>
            </a:lnSpc>
            <a:spcBef>
              <a:spcPct val="0"/>
            </a:spcBef>
            <a:spcAft>
              <a:spcPct val="35000"/>
            </a:spcAft>
          </a:pPr>
          <a:r>
            <a:rPr lang="zh-CN" altLang="en-US" sz="1600" kern="1200" dirty="0" smtClean="0">
              <a:latin typeface="华文细黑" pitchFamily="2" charset="-122"/>
              <a:ea typeface="华文细黑" pitchFamily="2" charset="-122"/>
            </a:rPr>
            <a:t>存货</a:t>
          </a:r>
          <a:endParaRPr lang="zh-CN" altLang="en-US" sz="1600" kern="1200" dirty="0">
            <a:latin typeface="华文细黑" pitchFamily="2" charset="-122"/>
            <a:ea typeface="华文细黑" pitchFamily="2" charset="-122"/>
          </a:endParaRPr>
        </a:p>
      </dsp:txBody>
      <dsp:txXfrm>
        <a:off x="5874260" y="2157"/>
        <a:ext cx="1335025" cy="667512"/>
      </dsp:txXfrm>
    </dsp:sp>
    <dsp:sp modelId="{8A9C7AD0-0A09-4D8F-9EC2-F081E2B788C2}">
      <dsp:nvSpPr>
        <dsp:cNvPr id="0" name=""/>
        <dsp:cNvSpPr/>
      </dsp:nvSpPr>
      <dsp:spPr>
        <a:xfrm>
          <a:off x="6007762" y="669669"/>
          <a:ext cx="133502" cy="500634"/>
        </a:xfrm>
        <a:custGeom>
          <a:avLst/>
          <a:gdLst/>
          <a:ahLst/>
          <a:cxnLst/>
          <a:rect l="0" t="0" r="0" b="0"/>
          <a:pathLst>
            <a:path>
              <a:moveTo>
                <a:pt x="0" y="0"/>
              </a:moveTo>
              <a:lnTo>
                <a:pt x="0" y="500634"/>
              </a:lnTo>
              <a:lnTo>
                <a:pt x="133502" y="50063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5FD06DD-695A-4500-9984-3EB517855E0B}">
      <dsp:nvSpPr>
        <dsp:cNvPr id="0" name=""/>
        <dsp:cNvSpPr/>
      </dsp:nvSpPr>
      <dsp:spPr>
        <a:xfrm>
          <a:off x="6141265" y="836548"/>
          <a:ext cx="1068020" cy="667512"/>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lvl="0" algn="ctr" defTabSz="711200">
            <a:lnSpc>
              <a:spcPct val="90000"/>
            </a:lnSpc>
            <a:spcBef>
              <a:spcPct val="0"/>
            </a:spcBef>
            <a:spcAft>
              <a:spcPct val="35000"/>
            </a:spcAft>
          </a:pPr>
          <a:r>
            <a:rPr lang="zh-CN" altLang="en-US" sz="1600" kern="1200" dirty="0" smtClean="0">
              <a:latin typeface="华文细黑" pitchFamily="2" charset="-122"/>
              <a:ea typeface="华文细黑" pitchFamily="2" charset="-122"/>
            </a:rPr>
            <a:t>原材料</a:t>
          </a:r>
          <a:endParaRPr lang="zh-CN" altLang="en-US" sz="1600" kern="1200" dirty="0">
            <a:latin typeface="华文细黑" pitchFamily="2" charset="-122"/>
            <a:ea typeface="华文细黑" pitchFamily="2" charset="-122"/>
          </a:endParaRPr>
        </a:p>
      </dsp:txBody>
      <dsp:txXfrm>
        <a:off x="6141265" y="836548"/>
        <a:ext cx="1068020" cy="667512"/>
      </dsp:txXfrm>
    </dsp:sp>
    <dsp:sp modelId="{3FCB8A3C-954B-4C93-881E-7AC2980654E5}">
      <dsp:nvSpPr>
        <dsp:cNvPr id="0" name=""/>
        <dsp:cNvSpPr/>
      </dsp:nvSpPr>
      <dsp:spPr>
        <a:xfrm>
          <a:off x="6007762" y="669669"/>
          <a:ext cx="133502" cy="1335025"/>
        </a:xfrm>
        <a:custGeom>
          <a:avLst/>
          <a:gdLst/>
          <a:ahLst/>
          <a:cxnLst/>
          <a:rect l="0" t="0" r="0" b="0"/>
          <a:pathLst>
            <a:path>
              <a:moveTo>
                <a:pt x="0" y="0"/>
              </a:moveTo>
              <a:lnTo>
                <a:pt x="0" y="1335025"/>
              </a:lnTo>
              <a:lnTo>
                <a:pt x="133502" y="1335025"/>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85EE2CB-FF51-44F7-AF1D-84024E6B3E0F}">
      <dsp:nvSpPr>
        <dsp:cNvPr id="0" name=""/>
        <dsp:cNvSpPr/>
      </dsp:nvSpPr>
      <dsp:spPr>
        <a:xfrm>
          <a:off x="6141265" y="1670939"/>
          <a:ext cx="1068020" cy="667512"/>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lvl="0" algn="ctr" defTabSz="711200">
            <a:lnSpc>
              <a:spcPct val="90000"/>
            </a:lnSpc>
            <a:spcBef>
              <a:spcPct val="0"/>
            </a:spcBef>
            <a:spcAft>
              <a:spcPct val="35000"/>
            </a:spcAft>
          </a:pPr>
          <a:r>
            <a:rPr lang="zh-CN" altLang="en-US" sz="1600" kern="1200" dirty="0" smtClean="0">
              <a:latin typeface="华文细黑" pitchFamily="2" charset="-122"/>
              <a:ea typeface="华文细黑" pitchFamily="2" charset="-122"/>
            </a:rPr>
            <a:t>产成品</a:t>
          </a:r>
          <a:endParaRPr lang="zh-CN" altLang="en-US" sz="1600" kern="1200" dirty="0">
            <a:latin typeface="华文细黑" pitchFamily="2" charset="-122"/>
            <a:ea typeface="华文细黑" pitchFamily="2" charset="-122"/>
          </a:endParaRPr>
        </a:p>
      </dsp:txBody>
      <dsp:txXfrm>
        <a:off x="6141265" y="1670939"/>
        <a:ext cx="1068020" cy="667512"/>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1638" cy="4968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46513" y="0"/>
            <a:ext cx="2941637" cy="496888"/>
          </a:xfrm>
          <a:prstGeom prst="rect">
            <a:avLst/>
          </a:prstGeom>
        </p:spPr>
        <p:txBody>
          <a:bodyPr vert="horz" lIns="91440" tIns="45720" rIns="91440" bIns="45720" rtlCol="0"/>
          <a:lstStyle>
            <a:lvl1pPr algn="r">
              <a:defRPr sz="1200"/>
            </a:lvl1pPr>
          </a:lstStyle>
          <a:p>
            <a:fld id="{A627A5B7-1284-4B65-85C3-83AC7B4BB9F4}" type="datetimeFigureOut">
              <a:rPr lang="zh-CN" altLang="en-US" smtClean="0"/>
              <a:pPr/>
              <a:t>2011-11-25</a:t>
            </a:fld>
            <a:endParaRPr lang="zh-CN" altLang="en-US"/>
          </a:p>
        </p:txBody>
      </p:sp>
      <p:sp>
        <p:nvSpPr>
          <p:cNvPr id="4" name="页脚占位符 3"/>
          <p:cNvSpPr>
            <a:spLocks noGrp="1"/>
          </p:cNvSpPr>
          <p:nvPr>
            <p:ph type="ftr" sz="quarter" idx="2"/>
          </p:nvPr>
        </p:nvSpPr>
        <p:spPr>
          <a:xfrm>
            <a:off x="0" y="9431338"/>
            <a:ext cx="2941638" cy="4968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46513" y="9431338"/>
            <a:ext cx="2941637" cy="496887"/>
          </a:xfrm>
          <a:prstGeom prst="rect">
            <a:avLst/>
          </a:prstGeom>
        </p:spPr>
        <p:txBody>
          <a:bodyPr vert="horz" lIns="91440" tIns="45720" rIns="91440" bIns="45720" rtlCol="0" anchor="b"/>
          <a:lstStyle>
            <a:lvl1pPr algn="r">
              <a:defRPr sz="1200"/>
            </a:lvl1pPr>
          </a:lstStyle>
          <a:p>
            <a:fld id="{D706DA5D-01CC-475A-AF3D-0BFDF9952F12}"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2220" cy="496491"/>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45947" y="0"/>
            <a:ext cx="2942220" cy="496491"/>
          </a:xfrm>
          <a:prstGeom prst="rect">
            <a:avLst/>
          </a:prstGeom>
        </p:spPr>
        <p:txBody>
          <a:bodyPr vert="horz" lIns="91440" tIns="45720" rIns="91440" bIns="45720" rtlCol="0"/>
          <a:lstStyle>
            <a:lvl1pPr algn="r">
              <a:defRPr sz="1200"/>
            </a:lvl1pPr>
          </a:lstStyle>
          <a:p>
            <a:fld id="{C9249E32-84D4-4257-A37C-408CE0E975D1}" type="datetimeFigureOut">
              <a:rPr lang="zh-CN" altLang="en-US" smtClean="0"/>
              <a:pPr/>
              <a:t>2011-11-25</a:t>
            </a:fld>
            <a:endParaRPr lang="zh-CN" altLang="en-US"/>
          </a:p>
        </p:txBody>
      </p:sp>
      <p:sp>
        <p:nvSpPr>
          <p:cNvPr id="4" name="幻灯片图像占位符 3"/>
          <p:cNvSpPr>
            <a:spLocks noGrp="1" noRot="1" noChangeAspect="1"/>
          </p:cNvSpPr>
          <p:nvPr>
            <p:ph type="sldImg" idx="2"/>
          </p:nvPr>
        </p:nvSpPr>
        <p:spPr>
          <a:xfrm>
            <a:off x="912813" y="744538"/>
            <a:ext cx="4964112" cy="37242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78974" y="4716661"/>
            <a:ext cx="5431790" cy="4468416"/>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9431599"/>
            <a:ext cx="2942220" cy="496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45947" y="9431599"/>
            <a:ext cx="2942220" cy="496491"/>
          </a:xfrm>
          <a:prstGeom prst="rect">
            <a:avLst/>
          </a:prstGeom>
        </p:spPr>
        <p:txBody>
          <a:bodyPr vert="horz" lIns="91440" tIns="45720" rIns="91440" bIns="45720" rtlCol="0" anchor="b"/>
          <a:lstStyle>
            <a:lvl1pPr algn="r">
              <a:defRPr sz="1200"/>
            </a:lvl1pPr>
          </a:lstStyle>
          <a:p>
            <a:fld id="{9CD13A55-2811-4F0E-A950-1031A8CA1BA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行业的定义和分类我们简单过一下；申万分类最常用</a:t>
            </a:r>
            <a:endParaRPr lang="zh-CN" altLang="en-US" dirty="0"/>
          </a:p>
        </p:txBody>
      </p:sp>
      <p:sp>
        <p:nvSpPr>
          <p:cNvPr id="4" name="灯片编号占位符 3"/>
          <p:cNvSpPr>
            <a:spLocks noGrp="1"/>
          </p:cNvSpPr>
          <p:nvPr>
            <p:ph type="sldNum" sz="quarter" idx="10"/>
          </p:nvPr>
        </p:nvSpPr>
        <p:spPr/>
        <p:txBody>
          <a:bodyPr/>
          <a:lstStyle/>
          <a:p>
            <a:fld id="{9CD13A55-2811-4F0E-A950-1031A8CA1BAB}" type="slidenum">
              <a:rPr lang="zh-CN" altLang="en-US" smtClean="0"/>
              <a:pPr/>
              <a:t>4</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FC278267-60B3-47C5-BFDB-81D62860859B}" type="slidenum">
              <a:rPr lang="en-US" altLang="zh-CN" smtClean="0"/>
              <a:pPr/>
              <a:t>33</a:t>
            </a:fld>
            <a:endParaRPr lang="en-US" altLang="zh-CN" smtClean="0"/>
          </a:p>
        </p:txBody>
      </p:sp>
      <p:sp>
        <p:nvSpPr>
          <p:cNvPr id="3584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584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r>
              <a:rPr lang="zh-CN" altLang="en-US" dirty="0" smtClean="0"/>
              <a:t>以制造业为例，说明如何进行行业分析，如何在行业分析中运用这些方法的。</a:t>
            </a:r>
            <a:endParaRPr lang="zh-TW" altLang="en-US"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FC278267-60B3-47C5-BFDB-81D62860859B}" type="slidenum">
              <a:rPr lang="en-US" altLang="zh-CN" smtClean="0"/>
              <a:pPr/>
              <a:t>34</a:t>
            </a:fld>
            <a:endParaRPr lang="en-US" altLang="zh-CN" smtClean="0"/>
          </a:p>
        </p:txBody>
      </p:sp>
      <p:sp>
        <p:nvSpPr>
          <p:cNvPr id="3584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584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r>
              <a:rPr lang="zh-CN" altLang="en-US" dirty="0" smtClean="0"/>
              <a:t>宏观经济与行业的关系是：大河与小河的关系</a:t>
            </a:r>
            <a:endParaRPr lang="zh-TW" altLang="en-US" dirty="0"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FC278267-60B3-47C5-BFDB-81D62860859B}" type="slidenum">
              <a:rPr lang="en-US" altLang="zh-CN" smtClean="0"/>
              <a:pPr/>
              <a:t>35</a:t>
            </a:fld>
            <a:endParaRPr lang="en-US" altLang="zh-CN" smtClean="0"/>
          </a:p>
        </p:txBody>
      </p:sp>
      <p:sp>
        <p:nvSpPr>
          <p:cNvPr id="3584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584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zh-TW" alt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FC278267-60B3-47C5-BFDB-81D62860859B}" type="slidenum">
              <a:rPr lang="en-US" altLang="zh-CN" smtClean="0"/>
              <a:pPr/>
              <a:t>36</a:t>
            </a:fld>
            <a:endParaRPr lang="en-US" altLang="zh-CN" smtClean="0"/>
          </a:p>
        </p:txBody>
      </p:sp>
      <p:sp>
        <p:nvSpPr>
          <p:cNvPr id="3584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584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zh-TW" alt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FC278267-60B3-47C5-BFDB-81D62860859B}" type="slidenum">
              <a:rPr lang="en-US" altLang="zh-CN" smtClean="0"/>
              <a:pPr/>
              <a:t>37</a:t>
            </a:fld>
            <a:endParaRPr lang="en-US" altLang="zh-CN" smtClean="0"/>
          </a:p>
        </p:txBody>
      </p:sp>
      <p:sp>
        <p:nvSpPr>
          <p:cNvPr id="3584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584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zh-TW" alt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51378837-34E2-4B8E-8DF2-C19EB93CC603}" type="slidenum">
              <a:rPr lang="en-US" altLang="zh-CN" smtClean="0"/>
              <a:pPr/>
              <a:t>38</a:t>
            </a:fld>
            <a:endParaRPr lang="en-US" altLang="zh-CN" smtClean="0"/>
          </a:p>
        </p:txBody>
      </p:sp>
      <p:sp>
        <p:nvSpPr>
          <p:cNvPr id="3993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994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zh-TW" alt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51378837-34E2-4B8E-8DF2-C19EB93CC603}" type="slidenum">
              <a:rPr lang="en-US" altLang="zh-CN" smtClean="0"/>
              <a:pPr/>
              <a:t>39</a:t>
            </a:fld>
            <a:endParaRPr lang="en-US" altLang="zh-CN" smtClean="0"/>
          </a:p>
        </p:txBody>
      </p:sp>
      <p:sp>
        <p:nvSpPr>
          <p:cNvPr id="3993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994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zh-TW" alt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51378837-34E2-4B8E-8DF2-C19EB93CC603}" type="slidenum">
              <a:rPr lang="en-US" altLang="zh-CN" smtClean="0"/>
              <a:pPr/>
              <a:t>40</a:t>
            </a:fld>
            <a:endParaRPr lang="en-US" altLang="zh-CN" smtClean="0"/>
          </a:p>
        </p:txBody>
      </p:sp>
      <p:sp>
        <p:nvSpPr>
          <p:cNvPr id="3993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994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zh-TW" alt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51378837-34E2-4B8E-8DF2-C19EB93CC603}" type="slidenum">
              <a:rPr lang="en-US" altLang="zh-CN" smtClean="0"/>
              <a:pPr/>
              <a:t>41</a:t>
            </a:fld>
            <a:endParaRPr lang="en-US" altLang="zh-CN" smtClean="0"/>
          </a:p>
        </p:txBody>
      </p:sp>
      <p:sp>
        <p:nvSpPr>
          <p:cNvPr id="3993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994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zh-TW" alt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前面讲的是行业研究的笼统方法，而行业研究最核心的部分在于挖掘个股，在于公司研究，且公司研究与行业分析经常是揉在一起的</a:t>
            </a:r>
            <a:endParaRPr lang="zh-CN" altLang="en-US" dirty="0"/>
          </a:p>
        </p:txBody>
      </p:sp>
      <p:sp>
        <p:nvSpPr>
          <p:cNvPr id="4" name="灯片编号占位符 3"/>
          <p:cNvSpPr>
            <a:spLocks noGrp="1"/>
          </p:cNvSpPr>
          <p:nvPr>
            <p:ph type="sldNum" sz="quarter" idx="10"/>
          </p:nvPr>
        </p:nvSpPr>
        <p:spPr/>
        <p:txBody>
          <a:bodyPr/>
          <a:lstStyle/>
          <a:p>
            <a:fld id="{9CD13A55-2811-4F0E-A950-1031A8CA1BAB}" type="slidenum">
              <a:rPr lang="zh-CN" altLang="en-US" smtClean="0"/>
              <a:pPr/>
              <a:t>44</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一般说的行研都是指的资本市场行为的行业研究，其内容不仅是行业分析，还包括公司分析，并且最终主要目的是通过行业趋势判断，选定公司</a:t>
            </a:r>
            <a:endParaRPr lang="zh-CN" altLang="en-US" dirty="0"/>
          </a:p>
        </p:txBody>
      </p:sp>
      <p:sp>
        <p:nvSpPr>
          <p:cNvPr id="4" name="灯片编号占位符 3"/>
          <p:cNvSpPr>
            <a:spLocks noGrp="1"/>
          </p:cNvSpPr>
          <p:nvPr>
            <p:ph type="sldNum" sz="quarter" idx="10"/>
          </p:nvPr>
        </p:nvSpPr>
        <p:spPr/>
        <p:txBody>
          <a:bodyPr/>
          <a:lstStyle/>
          <a:p>
            <a:fld id="{9CD13A55-2811-4F0E-A950-1031A8CA1BAB}" type="slidenum">
              <a:rPr lang="zh-CN" altLang="en-US" smtClean="0"/>
              <a:pPr/>
              <a:t>5</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相关机构的研究报告，参考，是需要验证的信息</a:t>
            </a:r>
            <a:endParaRPr lang="zh-CN" altLang="en-US" dirty="0"/>
          </a:p>
        </p:txBody>
      </p:sp>
      <p:sp>
        <p:nvSpPr>
          <p:cNvPr id="4" name="灯片编号占位符 3"/>
          <p:cNvSpPr>
            <a:spLocks noGrp="1"/>
          </p:cNvSpPr>
          <p:nvPr>
            <p:ph type="sldNum" sz="quarter" idx="10"/>
          </p:nvPr>
        </p:nvSpPr>
        <p:spPr/>
        <p:txBody>
          <a:bodyPr/>
          <a:lstStyle/>
          <a:p>
            <a:fld id="{9CD13A55-2811-4F0E-A950-1031A8CA1BAB}" type="slidenum">
              <a:rPr lang="zh-CN" altLang="en-US" smtClean="0"/>
              <a:pPr/>
              <a:t>45</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比如油价调整报告</a:t>
            </a:r>
            <a:endParaRPr lang="zh-CN" altLang="en-US" dirty="0"/>
          </a:p>
        </p:txBody>
      </p:sp>
      <p:sp>
        <p:nvSpPr>
          <p:cNvPr id="4" name="灯片编号占位符 3"/>
          <p:cNvSpPr>
            <a:spLocks noGrp="1"/>
          </p:cNvSpPr>
          <p:nvPr>
            <p:ph type="sldNum" sz="quarter" idx="10"/>
          </p:nvPr>
        </p:nvSpPr>
        <p:spPr/>
        <p:txBody>
          <a:bodyPr/>
          <a:lstStyle/>
          <a:p>
            <a:fld id="{9CD13A55-2811-4F0E-A950-1031A8CA1BAB}" type="slidenum">
              <a:rPr lang="zh-CN" altLang="en-US" smtClean="0"/>
              <a:pPr/>
              <a:t>62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电力 与 石油石化</a:t>
            </a:r>
            <a:endParaRPr lang="zh-CN" altLang="en-US" dirty="0"/>
          </a:p>
        </p:txBody>
      </p:sp>
      <p:sp>
        <p:nvSpPr>
          <p:cNvPr id="4" name="灯片编号占位符 3"/>
          <p:cNvSpPr>
            <a:spLocks noGrp="1"/>
          </p:cNvSpPr>
          <p:nvPr>
            <p:ph type="sldNum" sz="quarter" idx="10"/>
          </p:nvPr>
        </p:nvSpPr>
        <p:spPr/>
        <p:txBody>
          <a:bodyPr/>
          <a:lstStyle/>
          <a:p>
            <a:fld id="{9CD13A55-2811-4F0E-A950-1031A8CA1BAB}" type="slidenum">
              <a:rPr lang="zh-CN" altLang="en-US" smtClean="0"/>
              <a:pPr/>
              <a:t>7</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9CD13A55-2811-4F0E-A950-1031A8CA1BAB}" type="slidenum">
              <a:rPr lang="zh-CN" altLang="en-US" smtClean="0"/>
              <a:pPr/>
              <a:t>10</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买方研究员与卖方研究员比较，工作性质大致相同，不同的地方在于：接受卖方研究员的服务；给投资经理提供建议。承受的压力更大</a:t>
            </a:r>
            <a:endParaRPr lang="zh-CN" altLang="en-US" dirty="0"/>
          </a:p>
        </p:txBody>
      </p:sp>
      <p:sp>
        <p:nvSpPr>
          <p:cNvPr id="4" name="灯片编号占位符 3"/>
          <p:cNvSpPr>
            <a:spLocks noGrp="1"/>
          </p:cNvSpPr>
          <p:nvPr>
            <p:ph type="sldNum" sz="quarter" idx="10"/>
          </p:nvPr>
        </p:nvSpPr>
        <p:spPr/>
        <p:txBody>
          <a:bodyPr/>
          <a:lstStyle/>
          <a:p>
            <a:fld id="{9CD13A55-2811-4F0E-A950-1031A8CA1BAB}" type="slidenum">
              <a:rPr lang="zh-CN" altLang="en-US" smtClean="0"/>
              <a:pPr/>
              <a:t>11</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公平、公正、公开，只有证券业有，在中国算是比较相对公正的行业</a:t>
            </a:r>
            <a:endParaRPr lang="zh-CN" altLang="en-US" dirty="0"/>
          </a:p>
        </p:txBody>
      </p:sp>
      <p:sp>
        <p:nvSpPr>
          <p:cNvPr id="4" name="灯片编号占位符 3"/>
          <p:cNvSpPr>
            <a:spLocks noGrp="1"/>
          </p:cNvSpPr>
          <p:nvPr>
            <p:ph type="sldNum" sz="quarter" idx="10"/>
          </p:nvPr>
        </p:nvSpPr>
        <p:spPr/>
        <p:txBody>
          <a:bodyPr/>
          <a:lstStyle/>
          <a:p>
            <a:fld id="{9CD13A55-2811-4F0E-A950-1031A8CA1BAB}" type="slidenum">
              <a:rPr lang="zh-CN" altLang="en-US" smtClean="0"/>
              <a:pPr/>
              <a:t>13</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9CD13A55-2811-4F0E-A950-1031A8CA1BAB}" type="slidenum">
              <a:rPr lang="zh-CN" altLang="en-US" smtClean="0"/>
              <a:pPr/>
              <a:t>18</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五力反应企业的生存环境</a:t>
            </a:r>
            <a:endParaRPr lang="zh-CN" altLang="en-US" dirty="0"/>
          </a:p>
        </p:txBody>
      </p:sp>
      <p:sp>
        <p:nvSpPr>
          <p:cNvPr id="4" name="灯片编号占位符 3"/>
          <p:cNvSpPr>
            <a:spLocks noGrp="1"/>
          </p:cNvSpPr>
          <p:nvPr>
            <p:ph type="sldNum" sz="quarter" idx="10"/>
          </p:nvPr>
        </p:nvSpPr>
        <p:spPr/>
        <p:txBody>
          <a:bodyPr/>
          <a:lstStyle/>
          <a:p>
            <a:fld id="{9CD13A55-2811-4F0E-A950-1031A8CA1BAB}" type="slidenum">
              <a:rPr lang="zh-CN" altLang="en-US" smtClean="0"/>
              <a:pPr/>
              <a:t>25</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一环扣一环</a:t>
            </a:r>
            <a:endParaRPr lang="zh-CN" altLang="en-US" dirty="0"/>
          </a:p>
        </p:txBody>
      </p:sp>
      <p:sp>
        <p:nvSpPr>
          <p:cNvPr id="4" name="灯片编号占位符 3"/>
          <p:cNvSpPr>
            <a:spLocks noGrp="1"/>
          </p:cNvSpPr>
          <p:nvPr>
            <p:ph type="sldNum" sz="quarter" idx="10"/>
          </p:nvPr>
        </p:nvSpPr>
        <p:spPr/>
        <p:txBody>
          <a:bodyPr/>
          <a:lstStyle/>
          <a:p>
            <a:fld id="{9CD13A55-2811-4F0E-A950-1031A8CA1BAB}" type="slidenum">
              <a:rPr lang="zh-CN" altLang="en-US" smtClean="0"/>
              <a:pPr/>
              <a:t>31</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bwMode="gray">
      <p:bgPr>
        <a:solidFill>
          <a:schemeClr val="bg1"/>
        </a:solidFill>
        <a:effectLst/>
      </p:bgPr>
    </p:bg>
    <p:spTree>
      <p:nvGrpSpPr>
        <p:cNvPr id="1" name=""/>
        <p:cNvGrpSpPr/>
        <p:nvPr/>
      </p:nvGrpSpPr>
      <p:grpSpPr>
        <a:xfrm>
          <a:off x="0" y="0"/>
          <a:ext cx="0" cy="0"/>
          <a:chOff x="0" y="0"/>
          <a:chExt cx="0" cy="0"/>
        </a:xfrm>
      </p:grpSpPr>
      <p:sp>
        <p:nvSpPr>
          <p:cNvPr id="4" name="Rectangle 31"/>
          <p:cNvSpPr>
            <a:spLocks noChangeArrowheads="1"/>
          </p:cNvSpPr>
          <p:nvPr/>
        </p:nvSpPr>
        <p:spPr bwMode="ltGray">
          <a:xfrm>
            <a:off x="0" y="0"/>
            <a:ext cx="9144000" cy="3276600"/>
          </a:xfrm>
          <a:prstGeom prst="rect">
            <a:avLst/>
          </a:prstGeom>
          <a:gradFill rotWithShape="0">
            <a:gsLst>
              <a:gs pos="0">
                <a:schemeClr val="accent2">
                  <a:gamma/>
                  <a:shade val="46275"/>
                  <a:invGamma/>
                </a:schemeClr>
              </a:gs>
              <a:gs pos="100000">
                <a:schemeClr val="accent2"/>
              </a:gs>
            </a:gsLst>
            <a:lin ang="0" scaled="1"/>
          </a:gradFill>
          <a:ln w="9525">
            <a:noFill/>
            <a:miter lim="800000"/>
            <a:headEnd/>
            <a:tailEnd/>
          </a:ln>
          <a:effectLst/>
        </p:spPr>
        <p:txBody>
          <a:bodyPr wrap="none" anchor="ctr"/>
          <a:lstStyle/>
          <a:p>
            <a:pPr algn="ctr" eaLnBrk="1" latinLnBrk="1" hangingPunct="1">
              <a:defRPr/>
            </a:pPr>
            <a:endParaRPr kumimoji="1" lang="ko-KR" altLang="en-US" sz="2400">
              <a:latin typeface="굴림" pitchFamily="34" charset="-127"/>
              <a:ea typeface="굴림" pitchFamily="34" charset="-127"/>
            </a:endParaRPr>
          </a:p>
        </p:txBody>
      </p:sp>
      <p:sp>
        <p:nvSpPr>
          <p:cNvPr id="5" name="Rectangle 32"/>
          <p:cNvSpPr>
            <a:spLocks noChangeArrowheads="1"/>
          </p:cNvSpPr>
          <p:nvPr/>
        </p:nvSpPr>
        <p:spPr bwMode="ltGray">
          <a:xfrm>
            <a:off x="0" y="3276600"/>
            <a:ext cx="9144000" cy="152400"/>
          </a:xfrm>
          <a:prstGeom prst="rect">
            <a:avLst/>
          </a:prstGeom>
          <a:gradFill rotWithShape="0">
            <a:gsLst>
              <a:gs pos="0">
                <a:schemeClr val="accent2"/>
              </a:gs>
              <a:gs pos="100000">
                <a:schemeClr val="tx1"/>
              </a:gs>
            </a:gsLst>
            <a:lin ang="0" scaled="1"/>
          </a:gradFill>
          <a:ln w="9525">
            <a:noFill/>
            <a:miter lim="800000"/>
            <a:headEnd/>
            <a:tailEnd/>
          </a:ln>
          <a:effectLst/>
        </p:spPr>
        <p:txBody>
          <a:bodyPr wrap="none" anchor="ctr"/>
          <a:lstStyle/>
          <a:p>
            <a:pPr>
              <a:defRPr/>
            </a:pPr>
            <a:endParaRPr lang="zh-CN" altLang="en-US">
              <a:ea typeface="宋体" charset="-122"/>
            </a:endParaRPr>
          </a:p>
        </p:txBody>
      </p:sp>
      <p:sp>
        <p:nvSpPr>
          <p:cNvPr id="6" name="Oval 33"/>
          <p:cNvSpPr>
            <a:spLocks noChangeArrowheads="1"/>
          </p:cNvSpPr>
          <p:nvPr/>
        </p:nvSpPr>
        <p:spPr bwMode="gray">
          <a:xfrm>
            <a:off x="4114800" y="2965450"/>
            <a:ext cx="914400" cy="863600"/>
          </a:xfrm>
          <a:prstGeom prst="ellipse">
            <a:avLst/>
          </a:prstGeom>
          <a:gradFill rotWithShape="0">
            <a:gsLst>
              <a:gs pos="0">
                <a:schemeClr val="tx1"/>
              </a:gs>
              <a:gs pos="100000">
                <a:schemeClr val="accent2"/>
              </a:gs>
            </a:gsLst>
            <a:lin ang="5400000" scaled="1"/>
          </a:gradFill>
          <a:ln w="9525">
            <a:noFill/>
            <a:round/>
            <a:headEnd/>
            <a:tailEnd/>
          </a:ln>
          <a:effectLst/>
        </p:spPr>
        <p:txBody>
          <a:bodyPr wrap="none" anchor="ctr"/>
          <a:lstStyle/>
          <a:p>
            <a:pPr>
              <a:defRPr/>
            </a:pPr>
            <a:endParaRPr lang="zh-CN" altLang="en-US">
              <a:ea typeface="宋体" charset="-122"/>
            </a:endParaRPr>
          </a:p>
        </p:txBody>
      </p:sp>
      <p:pic>
        <p:nvPicPr>
          <p:cNvPr id="7" name="Picture 34" descr="g1"/>
          <p:cNvPicPr>
            <a:picLocks noChangeAspect="1" noChangeArrowheads="1"/>
          </p:cNvPicPr>
          <p:nvPr/>
        </p:nvPicPr>
        <p:blipFill>
          <a:blip r:embed="rId2" cstate="print"/>
          <a:srcRect/>
          <a:stretch>
            <a:fillRect/>
          </a:stretch>
        </p:blipFill>
        <p:spPr bwMode="auto">
          <a:xfrm>
            <a:off x="4233863" y="3086100"/>
            <a:ext cx="674687" cy="650875"/>
          </a:xfrm>
          <a:prstGeom prst="rect">
            <a:avLst/>
          </a:prstGeom>
          <a:noFill/>
          <a:ln w="9525">
            <a:noFill/>
            <a:miter lim="800000"/>
            <a:headEnd/>
            <a:tailEnd/>
          </a:ln>
        </p:spPr>
      </p:pic>
      <p:sp>
        <p:nvSpPr>
          <p:cNvPr id="8" name="Rectangle 40"/>
          <p:cNvSpPr>
            <a:spLocks noChangeArrowheads="1"/>
          </p:cNvSpPr>
          <p:nvPr/>
        </p:nvSpPr>
        <p:spPr bwMode="blackGray">
          <a:xfrm>
            <a:off x="3635375" y="5157788"/>
            <a:ext cx="2127250" cy="533400"/>
          </a:xfrm>
          <a:prstGeom prst="rect">
            <a:avLst/>
          </a:prstGeom>
          <a:noFill/>
          <a:ln w="9525">
            <a:noFill/>
            <a:miter lim="800000"/>
            <a:headEnd/>
            <a:tailEnd/>
          </a:ln>
          <a:effectLst/>
        </p:spPr>
        <p:txBody>
          <a:bodyPr/>
          <a:lstStyle/>
          <a:p>
            <a:pPr algn="ctr" eaLnBrk="1" latinLnBrk="1" hangingPunct="1">
              <a:spcBef>
                <a:spcPct val="20000"/>
              </a:spcBef>
              <a:buClr>
                <a:schemeClr val="accent1"/>
              </a:buClr>
              <a:buSzPct val="75000"/>
              <a:buFont typeface="Wingdings" pitchFamily="2" charset="2"/>
              <a:buNone/>
              <a:defRPr/>
            </a:pPr>
            <a:endParaRPr kumimoji="1" lang="en-US" altLang="ko-KR" sz="3200">
              <a:solidFill>
                <a:schemeClr val="hlink"/>
              </a:solidFill>
              <a:latin typeface="Arial Black" pitchFamily="34" charset="0"/>
              <a:ea typeface="굴림" pitchFamily="34" charset="-127"/>
            </a:endParaRPr>
          </a:p>
        </p:txBody>
      </p:sp>
      <p:sp>
        <p:nvSpPr>
          <p:cNvPr id="13333" name="Rectangle 21"/>
          <p:cNvSpPr>
            <a:spLocks noGrp="1" noChangeArrowheads="1"/>
          </p:cNvSpPr>
          <p:nvPr>
            <p:ph type="ctrTitle" sz="quarter"/>
          </p:nvPr>
        </p:nvSpPr>
        <p:spPr bwMode="black">
          <a:xfrm>
            <a:off x="533400" y="1412875"/>
            <a:ext cx="8153400" cy="1511300"/>
          </a:xfrm>
        </p:spPr>
        <p:txBody>
          <a:bodyPr/>
          <a:lstStyle>
            <a:lvl1pPr algn="ctr">
              <a:defRPr sz="4800"/>
            </a:lvl1pPr>
          </a:lstStyle>
          <a:p>
            <a:r>
              <a:rPr lang="ko-KR" altLang="en-US"/>
              <a:t>单击此处编辑母版标题样式</a:t>
            </a:r>
          </a:p>
        </p:txBody>
      </p:sp>
      <p:sp>
        <p:nvSpPr>
          <p:cNvPr id="13334" name="Rectangle 22"/>
          <p:cNvSpPr>
            <a:spLocks noGrp="1" noChangeArrowheads="1"/>
          </p:cNvSpPr>
          <p:nvPr>
            <p:ph type="subTitle" sz="quarter" idx="1"/>
          </p:nvPr>
        </p:nvSpPr>
        <p:spPr>
          <a:xfrm>
            <a:off x="1447800" y="4581525"/>
            <a:ext cx="6400800" cy="533400"/>
          </a:xfrm>
        </p:spPr>
        <p:txBody>
          <a:bodyPr/>
          <a:lstStyle>
            <a:lvl1pPr marL="0" indent="0" algn="ctr">
              <a:buFont typeface="Wingdings" pitchFamily="2" charset="2"/>
              <a:buNone/>
              <a:defRPr sz="2000" b="1">
                <a:latin typeface="Arial" charset="0"/>
              </a:defRPr>
            </a:lvl1pPr>
          </a:lstStyle>
          <a:p>
            <a:r>
              <a:rPr lang="ko-KR" altLang="en-US"/>
              <a:t>单击此处编辑母版副标题样式</a:t>
            </a:r>
          </a:p>
        </p:txBody>
      </p:sp>
      <p:sp>
        <p:nvSpPr>
          <p:cNvPr id="9" name="Rectangle 23"/>
          <p:cNvSpPr>
            <a:spLocks noGrp="1" noChangeArrowheads="1"/>
          </p:cNvSpPr>
          <p:nvPr>
            <p:ph type="dt" sz="quarter" idx="10"/>
          </p:nvPr>
        </p:nvSpPr>
        <p:spPr>
          <a:xfrm>
            <a:off x="457200" y="6553200"/>
            <a:ext cx="2133600" cy="152400"/>
          </a:xfrm>
        </p:spPr>
        <p:txBody>
          <a:bodyPr/>
          <a:lstStyle>
            <a:lvl1pPr>
              <a:defRPr sz="1400" b="0">
                <a:effectLst>
                  <a:outerShdw blurRad="38100" dist="38100" dir="2700000" algn="tl">
                    <a:srgbClr val="C0C0C0"/>
                  </a:outerShdw>
                </a:effectLst>
                <a:latin typeface="Times New Roman" charset="0"/>
              </a:defRPr>
            </a:lvl1pPr>
          </a:lstStyle>
          <a:p>
            <a:pPr>
              <a:defRPr/>
            </a:pPr>
            <a:endParaRPr lang="en-US" altLang="ko-KR"/>
          </a:p>
        </p:txBody>
      </p:sp>
      <p:sp>
        <p:nvSpPr>
          <p:cNvPr id="10" name="Rectangle 24"/>
          <p:cNvSpPr>
            <a:spLocks noGrp="1" noChangeArrowheads="1"/>
          </p:cNvSpPr>
          <p:nvPr>
            <p:ph type="ftr" sz="quarter" idx="11"/>
          </p:nvPr>
        </p:nvSpPr>
        <p:spPr>
          <a:xfrm>
            <a:off x="3124200" y="6553200"/>
            <a:ext cx="2895600" cy="152400"/>
          </a:xfrm>
        </p:spPr>
        <p:txBody>
          <a:bodyPr/>
          <a:lstStyle>
            <a:lvl1pPr algn="ctr">
              <a:defRPr sz="1400" b="0">
                <a:effectLst>
                  <a:outerShdw blurRad="38100" dist="38100" dir="2700000" algn="tl">
                    <a:srgbClr val="C0C0C0"/>
                  </a:outerShdw>
                </a:effectLst>
                <a:latin typeface="Times New Roman" charset="0"/>
                <a:ea typeface="굴림" pitchFamily="34" charset="-127"/>
              </a:defRPr>
            </a:lvl1pPr>
          </a:lstStyle>
          <a:p>
            <a:pPr>
              <a:defRPr/>
            </a:pPr>
            <a:endParaRPr lang="en-US" altLang="ko-KR"/>
          </a:p>
        </p:txBody>
      </p:sp>
      <p:sp>
        <p:nvSpPr>
          <p:cNvPr id="11" name="Rectangle 25"/>
          <p:cNvSpPr>
            <a:spLocks noGrp="1" noChangeArrowheads="1"/>
          </p:cNvSpPr>
          <p:nvPr>
            <p:ph type="sldNum" sz="quarter" idx="12"/>
          </p:nvPr>
        </p:nvSpPr>
        <p:spPr>
          <a:xfrm>
            <a:off x="6553200" y="6553200"/>
            <a:ext cx="2133600" cy="152400"/>
          </a:xfrm>
        </p:spPr>
        <p:txBody>
          <a:bodyPr/>
          <a:lstStyle>
            <a:lvl1pPr algn="r">
              <a:defRPr sz="1400" b="0">
                <a:effectLst>
                  <a:outerShdw blurRad="38100" dist="38100" dir="2700000" algn="tl">
                    <a:srgbClr val="C0C0C0"/>
                  </a:outerShdw>
                </a:effectLst>
                <a:latin typeface="Times New Roman" charset="0"/>
              </a:defRPr>
            </a:lvl1pPr>
          </a:lstStyle>
          <a:p>
            <a:pPr>
              <a:defRPr/>
            </a:pPr>
            <a:fld id="{93D9B033-9D16-4239-BEA4-6968D97AD0EE}" type="slidenum">
              <a:rPr lang="ko-KR" altLang="en-US"/>
              <a:pPr>
                <a:defRPr/>
              </a:pPr>
              <a:t>‹#›</a:t>
            </a:fld>
            <a:endParaRPr lang="en-US" altLang="ko-K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3"/>
          <p:cNvSpPr>
            <a:spLocks noGrp="1" noChangeArrowheads="1"/>
          </p:cNvSpPr>
          <p:nvPr>
            <p:ph type="dt" sz="half" idx="10"/>
          </p:nvPr>
        </p:nvSpPr>
        <p:spPr/>
        <p:txBody>
          <a:bodyPr/>
          <a:lstStyle>
            <a:lvl1pPr>
              <a:defRPr>
                <a:latin typeface="+mn-lt"/>
                <a:ea typeface="Gulim" pitchFamily="34" charset="-127"/>
              </a:defRPr>
            </a:lvl1pPr>
          </a:lstStyle>
          <a:p>
            <a:pPr>
              <a:defRPr/>
            </a:pPr>
            <a:r>
              <a:rPr lang="en-US" altLang="ko-KR"/>
              <a:t>www.1ppt.com</a:t>
            </a:r>
          </a:p>
        </p:txBody>
      </p:sp>
      <p:sp>
        <p:nvSpPr>
          <p:cNvPr id="5" name="Rectangle 24"/>
          <p:cNvSpPr>
            <a:spLocks noGrp="1" noChangeArrowheads="1"/>
          </p:cNvSpPr>
          <p:nvPr>
            <p:ph type="ftr" sz="quarter" idx="11"/>
          </p:nvPr>
        </p:nvSpPr>
        <p:spPr/>
        <p:txBody>
          <a:bodyPr/>
          <a:lstStyle>
            <a:lvl1pPr>
              <a:defRPr/>
            </a:lvl1pPr>
          </a:lstStyle>
          <a:p>
            <a:pPr>
              <a:defRPr/>
            </a:pPr>
            <a:r>
              <a:rPr lang="en-US" altLang="ko-KR"/>
              <a:t>Company Logo</a:t>
            </a:r>
          </a:p>
        </p:txBody>
      </p:sp>
      <p:sp>
        <p:nvSpPr>
          <p:cNvPr id="6" name="Rectangle 25"/>
          <p:cNvSpPr>
            <a:spLocks noGrp="1" noChangeArrowheads="1"/>
          </p:cNvSpPr>
          <p:nvPr>
            <p:ph type="sldNum" sz="quarter" idx="12"/>
          </p:nvPr>
        </p:nvSpPr>
        <p:spPr/>
        <p:txBody>
          <a:bodyPr/>
          <a:lstStyle>
            <a:lvl1pPr>
              <a:defRPr/>
            </a:lvl1pPr>
          </a:lstStyle>
          <a:p>
            <a:pPr>
              <a:defRPr/>
            </a:pPr>
            <a:fld id="{F70A6778-7C39-4CAF-BDFF-D59AD6ECCB08}" type="slidenum">
              <a:rPr lang="ko-KR" altLang="en-US"/>
              <a:pPr>
                <a:defRPr/>
              </a:pPr>
              <a:t>‹#›</a:t>
            </a:fld>
            <a:endParaRPr lang="en-US" altLang="ko-K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32575" y="115888"/>
            <a:ext cx="2054225" cy="620871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68313" y="115888"/>
            <a:ext cx="6011862" cy="6208712"/>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3"/>
          <p:cNvSpPr>
            <a:spLocks noGrp="1" noChangeArrowheads="1"/>
          </p:cNvSpPr>
          <p:nvPr>
            <p:ph type="dt" sz="half" idx="10"/>
          </p:nvPr>
        </p:nvSpPr>
        <p:spPr/>
        <p:txBody>
          <a:bodyPr/>
          <a:lstStyle>
            <a:lvl1pPr>
              <a:defRPr>
                <a:latin typeface="+mn-lt"/>
                <a:ea typeface="Gulim" pitchFamily="34" charset="-127"/>
              </a:defRPr>
            </a:lvl1pPr>
          </a:lstStyle>
          <a:p>
            <a:pPr>
              <a:defRPr/>
            </a:pPr>
            <a:r>
              <a:rPr lang="en-US" altLang="ko-KR"/>
              <a:t>www.1ppt.com</a:t>
            </a:r>
          </a:p>
        </p:txBody>
      </p:sp>
      <p:sp>
        <p:nvSpPr>
          <p:cNvPr id="5" name="Rectangle 24"/>
          <p:cNvSpPr>
            <a:spLocks noGrp="1" noChangeArrowheads="1"/>
          </p:cNvSpPr>
          <p:nvPr>
            <p:ph type="ftr" sz="quarter" idx="11"/>
          </p:nvPr>
        </p:nvSpPr>
        <p:spPr/>
        <p:txBody>
          <a:bodyPr/>
          <a:lstStyle>
            <a:lvl1pPr>
              <a:defRPr/>
            </a:lvl1pPr>
          </a:lstStyle>
          <a:p>
            <a:pPr>
              <a:defRPr/>
            </a:pPr>
            <a:r>
              <a:rPr lang="en-US" altLang="ko-KR"/>
              <a:t>Company Logo</a:t>
            </a:r>
          </a:p>
        </p:txBody>
      </p:sp>
      <p:sp>
        <p:nvSpPr>
          <p:cNvPr id="6" name="Rectangle 25"/>
          <p:cNvSpPr>
            <a:spLocks noGrp="1" noChangeArrowheads="1"/>
          </p:cNvSpPr>
          <p:nvPr>
            <p:ph type="sldNum" sz="quarter" idx="12"/>
          </p:nvPr>
        </p:nvSpPr>
        <p:spPr/>
        <p:txBody>
          <a:bodyPr/>
          <a:lstStyle>
            <a:lvl1pPr>
              <a:defRPr/>
            </a:lvl1pPr>
          </a:lstStyle>
          <a:p>
            <a:pPr>
              <a:defRPr/>
            </a:pPr>
            <a:fld id="{745682E7-1132-451C-B4D6-EFEBA792CD89}" type="slidenum">
              <a:rPr lang="ko-KR" altLang="en-US"/>
              <a:pPr>
                <a:defRPr/>
              </a:pPr>
              <a:t>‹#›</a:t>
            </a:fld>
            <a:endParaRPr lang="en-US" altLang="ko-K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标题和图表">
    <p:spTree>
      <p:nvGrpSpPr>
        <p:cNvPr id="1" name=""/>
        <p:cNvGrpSpPr/>
        <p:nvPr/>
      </p:nvGrpSpPr>
      <p:grpSpPr>
        <a:xfrm>
          <a:off x="0" y="0"/>
          <a:ext cx="0" cy="0"/>
          <a:chOff x="0" y="0"/>
          <a:chExt cx="0" cy="0"/>
        </a:xfrm>
      </p:grpSpPr>
      <p:sp>
        <p:nvSpPr>
          <p:cNvPr id="2" name="标题 1"/>
          <p:cNvSpPr>
            <a:spLocks noGrp="1"/>
          </p:cNvSpPr>
          <p:nvPr>
            <p:ph type="title"/>
          </p:nvPr>
        </p:nvSpPr>
        <p:spPr>
          <a:xfrm>
            <a:off x="468313" y="115888"/>
            <a:ext cx="7837487" cy="682625"/>
          </a:xfrm>
        </p:spPr>
        <p:txBody>
          <a:bodyPr/>
          <a:lstStyle/>
          <a:p>
            <a:r>
              <a:rPr lang="zh-CN" altLang="en-US" smtClean="0"/>
              <a:t>单击此处编辑母版标题样式</a:t>
            </a:r>
            <a:endParaRPr lang="zh-CN" altLang="en-US"/>
          </a:p>
        </p:txBody>
      </p:sp>
      <p:sp>
        <p:nvSpPr>
          <p:cNvPr id="3" name="图表占位符 2"/>
          <p:cNvSpPr>
            <a:spLocks noGrp="1"/>
          </p:cNvSpPr>
          <p:nvPr>
            <p:ph type="chart" idx="1"/>
          </p:nvPr>
        </p:nvSpPr>
        <p:spPr>
          <a:xfrm>
            <a:off x="468313" y="1268413"/>
            <a:ext cx="8218487" cy="5056187"/>
          </a:xfrm>
        </p:spPr>
        <p:txBody>
          <a:bodyPr/>
          <a:lstStyle/>
          <a:p>
            <a:pPr lvl="0"/>
            <a:endParaRPr lang="zh-CN" altLang="en-US" noProof="0" dirty="0" smtClean="0"/>
          </a:p>
        </p:txBody>
      </p:sp>
      <p:sp>
        <p:nvSpPr>
          <p:cNvPr id="4" name="Rectangle 23"/>
          <p:cNvSpPr>
            <a:spLocks noGrp="1" noChangeArrowheads="1"/>
          </p:cNvSpPr>
          <p:nvPr>
            <p:ph type="dt" sz="half" idx="10"/>
          </p:nvPr>
        </p:nvSpPr>
        <p:spPr/>
        <p:txBody>
          <a:bodyPr/>
          <a:lstStyle>
            <a:lvl1pPr>
              <a:defRPr>
                <a:latin typeface="+mn-lt"/>
                <a:ea typeface="Gulim" pitchFamily="34" charset="-127"/>
              </a:defRPr>
            </a:lvl1pPr>
          </a:lstStyle>
          <a:p>
            <a:pPr>
              <a:defRPr/>
            </a:pPr>
            <a:r>
              <a:rPr lang="en-US" altLang="ko-KR"/>
              <a:t>www.1ppt.com</a:t>
            </a:r>
          </a:p>
        </p:txBody>
      </p:sp>
      <p:sp>
        <p:nvSpPr>
          <p:cNvPr id="5" name="Rectangle 24"/>
          <p:cNvSpPr>
            <a:spLocks noGrp="1" noChangeArrowheads="1"/>
          </p:cNvSpPr>
          <p:nvPr>
            <p:ph type="ftr" sz="quarter" idx="11"/>
          </p:nvPr>
        </p:nvSpPr>
        <p:spPr/>
        <p:txBody>
          <a:bodyPr/>
          <a:lstStyle>
            <a:lvl1pPr>
              <a:defRPr/>
            </a:lvl1pPr>
          </a:lstStyle>
          <a:p>
            <a:pPr>
              <a:defRPr/>
            </a:pPr>
            <a:r>
              <a:rPr lang="en-US" altLang="ko-KR"/>
              <a:t>Jinduoduo.org</a:t>
            </a:r>
          </a:p>
        </p:txBody>
      </p:sp>
      <p:sp>
        <p:nvSpPr>
          <p:cNvPr id="6" name="Rectangle 25"/>
          <p:cNvSpPr>
            <a:spLocks noGrp="1" noChangeArrowheads="1"/>
          </p:cNvSpPr>
          <p:nvPr>
            <p:ph type="sldNum" sz="quarter" idx="12"/>
          </p:nvPr>
        </p:nvSpPr>
        <p:spPr/>
        <p:txBody>
          <a:bodyPr/>
          <a:lstStyle>
            <a:lvl1pPr>
              <a:defRPr/>
            </a:lvl1pPr>
          </a:lstStyle>
          <a:p>
            <a:pPr>
              <a:defRPr/>
            </a:pPr>
            <a:fld id="{719D002B-34AB-4C2C-9A2F-8F9A05BC4B2F}" type="slidenum">
              <a:rPr lang="ko-KR" altLang="en-US"/>
              <a:pPr>
                <a:defRPr/>
              </a:pPr>
              <a:t>‹#›</a:t>
            </a:fld>
            <a:endParaRPr lang="en-US" altLang="ko-K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OverTx">
  <p:cSld name="标题和内容在文本之上">
    <p:spTree>
      <p:nvGrpSpPr>
        <p:cNvPr id="1" name=""/>
        <p:cNvGrpSpPr/>
        <p:nvPr/>
      </p:nvGrpSpPr>
      <p:grpSpPr>
        <a:xfrm>
          <a:off x="0" y="0"/>
          <a:ext cx="0" cy="0"/>
          <a:chOff x="0" y="0"/>
          <a:chExt cx="0" cy="0"/>
        </a:xfrm>
      </p:grpSpPr>
      <p:sp>
        <p:nvSpPr>
          <p:cNvPr id="2" name="标题 1"/>
          <p:cNvSpPr>
            <a:spLocks noGrp="1"/>
          </p:cNvSpPr>
          <p:nvPr>
            <p:ph type="title"/>
          </p:nvPr>
        </p:nvSpPr>
        <p:spPr>
          <a:xfrm>
            <a:off x="1116013" y="274638"/>
            <a:ext cx="7570787"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1116013" y="1600200"/>
            <a:ext cx="7570787" cy="218598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1116013" y="3938588"/>
            <a:ext cx="7570787" cy="2187575"/>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5"/>
          <p:cNvSpPr>
            <a:spLocks noGrp="1" noChangeArrowheads="1"/>
          </p:cNvSpPr>
          <p:nvPr>
            <p:ph type="dt" sz="half" idx="10"/>
          </p:nvPr>
        </p:nvSpPr>
        <p:spPr>
          <a:xfrm>
            <a:off x="1116013" y="6245225"/>
            <a:ext cx="1474787" cy="476250"/>
          </a:xfrm>
          <a:prstGeom prst="rect">
            <a:avLst/>
          </a:prstGeom>
        </p:spPr>
        <p:txBody>
          <a:bodyPr/>
          <a:lstStyle>
            <a:lvl1pPr>
              <a:defRPr/>
            </a:lvl1pPr>
          </a:lstStyle>
          <a:p>
            <a:pPr>
              <a:defRPr/>
            </a:pPr>
            <a:endParaRPr lang="en-US" altLang="zh-CN"/>
          </a:p>
        </p:txBody>
      </p:sp>
      <p:sp>
        <p:nvSpPr>
          <p:cNvPr id="6" name="Rectangle 6"/>
          <p:cNvSpPr>
            <a:spLocks noGrp="1" noChangeArrowheads="1"/>
          </p:cNvSpPr>
          <p:nvPr>
            <p:ph type="ftr" sz="quarter" idx="11"/>
          </p:nvPr>
        </p:nvSpPr>
        <p:spPr>
          <a:xfrm>
            <a:off x="3124200" y="6245225"/>
            <a:ext cx="2895600" cy="476250"/>
          </a:xfrm>
          <a:prstGeom prst="rect">
            <a:avLst/>
          </a:prstGeom>
        </p:spPr>
        <p:txBody>
          <a:bodyPr/>
          <a:lstStyle>
            <a:lvl1pPr>
              <a:defRPr/>
            </a:lvl1pPr>
          </a:lstStyle>
          <a:p>
            <a:pPr>
              <a:defRPr/>
            </a:pPr>
            <a:endParaRPr lang="en-US" altLang="zh-CN"/>
          </a:p>
        </p:txBody>
      </p:sp>
      <p:sp>
        <p:nvSpPr>
          <p:cNvPr id="7" name="Rectangle 7"/>
          <p:cNvSpPr>
            <a:spLocks noGrp="1" noChangeArrowheads="1"/>
          </p:cNvSpPr>
          <p:nvPr>
            <p:ph type="sldNum" sz="quarter" idx="12"/>
          </p:nvPr>
        </p:nvSpPr>
        <p:spPr>
          <a:xfrm>
            <a:off x="1065213" y="6330950"/>
            <a:ext cx="1200150" cy="476250"/>
          </a:xfrm>
          <a:prstGeom prst="rect">
            <a:avLst/>
          </a:prstGeom>
        </p:spPr>
        <p:txBody>
          <a:bodyPr/>
          <a:lstStyle>
            <a:lvl1pPr>
              <a:defRPr/>
            </a:lvl1pPr>
          </a:lstStyle>
          <a:p>
            <a:pPr>
              <a:defRPr/>
            </a:pPr>
            <a:fld id="{9BB0698B-7437-458C-B4BB-A69B1E25EA1D}" type="slidenum">
              <a:rPr lang="en-US" altLang="zh-CN"/>
              <a:pPr>
                <a:defRPr/>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4" name="图片 10" descr="LOGO - 副本.jpg"/>
          <p:cNvPicPr>
            <a:picLocks noChangeAspect="1"/>
          </p:cNvPicPr>
          <p:nvPr userDrawn="1"/>
        </p:nvPicPr>
        <p:blipFill>
          <a:blip r:embed="rId2" cstate="print"/>
          <a:srcRect/>
          <a:stretch>
            <a:fillRect/>
          </a:stretch>
        </p:blipFill>
        <p:spPr bwMode="auto">
          <a:xfrm>
            <a:off x="6227763" y="6029325"/>
            <a:ext cx="2543175" cy="828675"/>
          </a:xfrm>
          <a:prstGeom prst="rect">
            <a:avLst/>
          </a:prstGeom>
          <a:noFill/>
          <a:ln w="9525">
            <a:noFill/>
            <a:miter lim="800000"/>
            <a:headEnd/>
            <a:tailEnd/>
          </a:ln>
        </p:spPr>
      </p:pic>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23"/>
          <p:cNvSpPr>
            <a:spLocks noGrp="1" noChangeArrowheads="1"/>
          </p:cNvSpPr>
          <p:nvPr>
            <p:ph type="dt" sz="half" idx="10"/>
          </p:nvPr>
        </p:nvSpPr>
        <p:spPr/>
        <p:txBody>
          <a:bodyPr/>
          <a:lstStyle>
            <a:lvl1pPr>
              <a:defRPr/>
            </a:lvl1pPr>
          </a:lstStyle>
          <a:p>
            <a:pPr>
              <a:defRPr/>
            </a:pPr>
            <a:endParaRPr lang="en-US" altLang="ko-KR"/>
          </a:p>
        </p:txBody>
      </p:sp>
      <p:sp>
        <p:nvSpPr>
          <p:cNvPr id="6" name="Rectangle 25"/>
          <p:cNvSpPr>
            <a:spLocks noGrp="1" noChangeArrowheads="1"/>
          </p:cNvSpPr>
          <p:nvPr>
            <p:ph type="sldNum" sz="quarter" idx="11"/>
          </p:nvPr>
        </p:nvSpPr>
        <p:spPr/>
        <p:txBody>
          <a:bodyPr/>
          <a:lstStyle>
            <a:lvl1pPr>
              <a:defRPr/>
            </a:lvl1pPr>
          </a:lstStyle>
          <a:p>
            <a:pPr>
              <a:defRPr/>
            </a:pPr>
            <a:fld id="{B29C1977-ACA1-478F-9ECB-A418B9126DDB}" type="slidenum">
              <a:rPr lang="ko-KR" altLang="en-US"/>
              <a:pPr>
                <a:defRPr/>
              </a:pPr>
              <a:t>‹#›</a:t>
            </a:fld>
            <a:endParaRPr lang="en-US" altLang="ko-K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23"/>
          <p:cNvSpPr>
            <a:spLocks noGrp="1" noChangeArrowheads="1"/>
          </p:cNvSpPr>
          <p:nvPr>
            <p:ph type="dt" sz="half" idx="10"/>
          </p:nvPr>
        </p:nvSpPr>
        <p:spPr/>
        <p:txBody>
          <a:bodyPr/>
          <a:lstStyle>
            <a:lvl1pPr>
              <a:defRPr>
                <a:latin typeface="+mn-lt"/>
                <a:ea typeface="Gulim" pitchFamily="34" charset="-127"/>
              </a:defRPr>
            </a:lvl1pPr>
          </a:lstStyle>
          <a:p>
            <a:pPr>
              <a:defRPr/>
            </a:pPr>
            <a:r>
              <a:rPr lang="en-US" altLang="ko-KR"/>
              <a:t>www.1ppt.com</a:t>
            </a:r>
          </a:p>
        </p:txBody>
      </p:sp>
      <p:sp>
        <p:nvSpPr>
          <p:cNvPr id="5" name="Rectangle 24"/>
          <p:cNvSpPr>
            <a:spLocks noGrp="1" noChangeArrowheads="1"/>
          </p:cNvSpPr>
          <p:nvPr>
            <p:ph type="ftr" sz="quarter" idx="11"/>
          </p:nvPr>
        </p:nvSpPr>
        <p:spPr>
          <a:xfrm>
            <a:off x="5940425" y="6381750"/>
            <a:ext cx="2895600" cy="304800"/>
          </a:xfrm>
        </p:spPr>
        <p:txBody>
          <a:bodyPr/>
          <a:lstStyle>
            <a:lvl1pPr>
              <a:defRPr/>
            </a:lvl1pPr>
          </a:lstStyle>
          <a:p>
            <a:pPr>
              <a:defRPr/>
            </a:pPr>
            <a:r>
              <a:rPr lang="en-US" altLang="ko-KR"/>
              <a:t>Company Logo</a:t>
            </a:r>
          </a:p>
        </p:txBody>
      </p:sp>
      <p:sp>
        <p:nvSpPr>
          <p:cNvPr id="6" name="Rectangle 25"/>
          <p:cNvSpPr>
            <a:spLocks noGrp="1" noChangeArrowheads="1"/>
          </p:cNvSpPr>
          <p:nvPr>
            <p:ph type="sldNum" sz="quarter" idx="12"/>
          </p:nvPr>
        </p:nvSpPr>
        <p:spPr/>
        <p:txBody>
          <a:bodyPr/>
          <a:lstStyle>
            <a:lvl1pPr>
              <a:defRPr/>
            </a:lvl1pPr>
          </a:lstStyle>
          <a:p>
            <a:pPr>
              <a:defRPr/>
            </a:pPr>
            <a:fld id="{AD47CF7E-02AA-42D1-AAA3-46CFA6B152C9}" type="slidenum">
              <a:rPr lang="ko-KR" altLang="en-US"/>
              <a:pPr>
                <a:defRPr/>
              </a:pPr>
              <a:t>‹#›</a:t>
            </a:fld>
            <a:endParaRPr lang="en-US" altLang="ko-K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68313" y="1268413"/>
            <a:ext cx="4032250" cy="50561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52963" y="1268413"/>
            <a:ext cx="4033837" cy="50561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23"/>
          <p:cNvSpPr>
            <a:spLocks noGrp="1" noChangeArrowheads="1"/>
          </p:cNvSpPr>
          <p:nvPr>
            <p:ph type="dt" sz="half" idx="10"/>
          </p:nvPr>
        </p:nvSpPr>
        <p:spPr/>
        <p:txBody>
          <a:bodyPr/>
          <a:lstStyle>
            <a:lvl1pPr>
              <a:defRPr>
                <a:latin typeface="+mn-lt"/>
                <a:ea typeface="Gulim" pitchFamily="34" charset="-127"/>
              </a:defRPr>
            </a:lvl1pPr>
          </a:lstStyle>
          <a:p>
            <a:pPr>
              <a:defRPr/>
            </a:pPr>
            <a:r>
              <a:rPr lang="en-US" altLang="ko-KR"/>
              <a:t>www.1ppt.com</a:t>
            </a:r>
          </a:p>
        </p:txBody>
      </p:sp>
      <p:sp>
        <p:nvSpPr>
          <p:cNvPr id="6" name="Rectangle 24"/>
          <p:cNvSpPr>
            <a:spLocks noGrp="1" noChangeArrowheads="1"/>
          </p:cNvSpPr>
          <p:nvPr>
            <p:ph type="ftr" sz="quarter" idx="11"/>
          </p:nvPr>
        </p:nvSpPr>
        <p:spPr/>
        <p:txBody>
          <a:bodyPr/>
          <a:lstStyle>
            <a:lvl1pPr>
              <a:defRPr/>
            </a:lvl1pPr>
          </a:lstStyle>
          <a:p>
            <a:pPr>
              <a:defRPr/>
            </a:pPr>
            <a:r>
              <a:rPr lang="en-US" altLang="ko-KR"/>
              <a:t>Company Logo</a:t>
            </a:r>
          </a:p>
        </p:txBody>
      </p:sp>
      <p:sp>
        <p:nvSpPr>
          <p:cNvPr id="7" name="Rectangle 25"/>
          <p:cNvSpPr>
            <a:spLocks noGrp="1" noChangeArrowheads="1"/>
          </p:cNvSpPr>
          <p:nvPr>
            <p:ph type="sldNum" sz="quarter" idx="12"/>
          </p:nvPr>
        </p:nvSpPr>
        <p:spPr/>
        <p:txBody>
          <a:bodyPr/>
          <a:lstStyle>
            <a:lvl1pPr>
              <a:defRPr/>
            </a:lvl1pPr>
          </a:lstStyle>
          <a:p>
            <a:pPr>
              <a:defRPr/>
            </a:pPr>
            <a:fld id="{77759C51-11DF-4058-A365-F3AA485DCF20}" type="slidenum">
              <a:rPr lang="ko-KR" altLang="en-US"/>
              <a:pPr>
                <a:defRPr/>
              </a:pPr>
              <a:t>‹#›</a:t>
            </a:fld>
            <a:endParaRPr lang="en-US" altLang="ko-K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23"/>
          <p:cNvSpPr>
            <a:spLocks noGrp="1" noChangeArrowheads="1"/>
          </p:cNvSpPr>
          <p:nvPr>
            <p:ph type="dt" sz="half" idx="10"/>
          </p:nvPr>
        </p:nvSpPr>
        <p:spPr/>
        <p:txBody>
          <a:bodyPr/>
          <a:lstStyle>
            <a:lvl1pPr>
              <a:defRPr>
                <a:latin typeface="+mn-lt"/>
                <a:ea typeface="Gulim" pitchFamily="34" charset="-127"/>
              </a:defRPr>
            </a:lvl1pPr>
          </a:lstStyle>
          <a:p>
            <a:pPr>
              <a:defRPr/>
            </a:pPr>
            <a:r>
              <a:rPr lang="en-US" altLang="ko-KR"/>
              <a:t>www.1ppt.com</a:t>
            </a:r>
          </a:p>
        </p:txBody>
      </p:sp>
      <p:sp>
        <p:nvSpPr>
          <p:cNvPr id="8" name="Rectangle 24"/>
          <p:cNvSpPr>
            <a:spLocks noGrp="1" noChangeArrowheads="1"/>
          </p:cNvSpPr>
          <p:nvPr>
            <p:ph type="ftr" sz="quarter" idx="11"/>
          </p:nvPr>
        </p:nvSpPr>
        <p:spPr/>
        <p:txBody>
          <a:bodyPr/>
          <a:lstStyle>
            <a:lvl1pPr>
              <a:defRPr/>
            </a:lvl1pPr>
          </a:lstStyle>
          <a:p>
            <a:pPr>
              <a:defRPr/>
            </a:pPr>
            <a:r>
              <a:rPr lang="en-US" altLang="ko-KR"/>
              <a:t>Company Logo</a:t>
            </a:r>
          </a:p>
        </p:txBody>
      </p:sp>
      <p:sp>
        <p:nvSpPr>
          <p:cNvPr id="9" name="Rectangle 25"/>
          <p:cNvSpPr>
            <a:spLocks noGrp="1" noChangeArrowheads="1"/>
          </p:cNvSpPr>
          <p:nvPr>
            <p:ph type="sldNum" sz="quarter" idx="12"/>
          </p:nvPr>
        </p:nvSpPr>
        <p:spPr/>
        <p:txBody>
          <a:bodyPr/>
          <a:lstStyle>
            <a:lvl1pPr>
              <a:defRPr/>
            </a:lvl1pPr>
          </a:lstStyle>
          <a:p>
            <a:pPr>
              <a:defRPr/>
            </a:pPr>
            <a:fld id="{06C5A36C-E808-4F5A-93D3-8F93694A0F9F}" type="slidenum">
              <a:rPr lang="ko-KR" altLang="en-US"/>
              <a:pPr>
                <a:defRPr/>
              </a:pPr>
              <a:t>‹#›</a:t>
            </a:fld>
            <a:endParaRPr lang="en-US" altLang="ko-K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23"/>
          <p:cNvSpPr>
            <a:spLocks noGrp="1" noChangeArrowheads="1"/>
          </p:cNvSpPr>
          <p:nvPr>
            <p:ph type="dt" sz="half" idx="10"/>
          </p:nvPr>
        </p:nvSpPr>
        <p:spPr/>
        <p:txBody>
          <a:bodyPr/>
          <a:lstStyle>
            <a:lvl1pPr>
              <a:defRPr>
                <a:latin typeface="+mn-lt"/>
                <a:ea typeface="Gulim" pitchFamily="34" charset="-127"/>
              </a:defRPr>
            </a:lvl1pPr>
          </a:lstStyle>
          <a:p>
            <a:pPr>
              <a:defRPr/>
            </a:pPr>
            <a:r>
              <a:rPr lang="en-US" altLang="ko-KR"/>
              <a:t>www.1ppt.com</a:t>
            </a:r>
          </a:p>
        </p:txBody>
      </p:sp>
      <p:sp>
        <p:nvSpPr>
          <p:cNvPr id="4" name="Rectangle 24"/>
          <p:cNvSpPr>
            <a:spLocks noGrp="1" noChangeArrowheads="1"/>
          </p:cNvSpPr>
          <p:nvPr>
            <p:ph type="ftr" sz="quarter" idx="11"/>
          </p:nvPr>
        </p:nvSpPr>
        <p:spPr/>
        <p:txBody>
          <a:bodyPr/>
          <a:lstStyle>
            <a:lvl1pPr>
              <a:defRPr/>
            </a:lvl1pPr>
          </a:lstStyle>
          <a:p>
            <a:pPr>
              <a:defRPr/>
            </a:pPr>
            <a:r>
              <a:rPr lang="en-US" altLang="ko-KR"/>
              <a:t>Company Logo</a:t>
            </a:r>
          </a:p>
        </p:txBody>
      </p:sp>
      <p:sp>
        <p:nvSpPr>
          <p:cNvPr id="5" name="Rectangle 25"/>
          <p:cNvSpPr>
            <a:spLocks noGrp="1" noChangeArrowheads="1"/>
          </p:cNvSpPr>
          <p:nvPr>
            <p:ph type="sldNum" sz="quarter" idx="12"/>
          </p:nvPr>
        </p:nvSpPr>
        <p:spPr/>
        <p:txBody>
          <a:bodyPr/>
          <a:lstStyle>
            <a:lvl1pPr>
              <a:defRPr/>
            </a:lvl1pPr>
          </a:lstStyle>
          <a:p>
            <a:pPr>
              <a:defRPr/>
            </a:pPr>
            <a:fld id="{B5A26C61-F696-456F-A527-2F9BCDC99BB6}" type="slidenum">
              <a:rPr lang="ko-KR" altLang="en-US"/>
              <a:pPr>
                <a:defRPr/>
              </a:pPr>
              <a:t>‹#›</a:t>
            </a:fld>
            <a:endParaRPr lang="en-US" altLang="ko-K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23"/>
          <p:cNvSpPr>
            <a:spLocks noGrp="1" noChangeArrowheads="1"/>
          </p:cNvSpPr>
          <p:nvPr>
            <p:ph type="dt" sz="half" idx="10"/>
          </p:nvPr>
        </p:nvSpPr>
        <p:spPr/>
        <p:txBody>
          <a:bodyPr/>
          <a:lstStyle>
            <a:lvl1pPr>
              <a:defRPr>
                <a:latin typeface="+mn-lt"/>
                <a:ea typeface="Gulim" pitchFamily="34" charset="-127"/>
              </a:defRPr>
            </a:lvl1pPr>
          </a:lstStyle>
          <a:p>
            <a:pPr>
              <a:defRPr/>
            </a:pPr>
            <a:r>
              <a:rPr lang="en-US" altLang="ko-KR"/>
              <a:t>www.1ppt.com</a:t>
            </a:r>
          </a:p>
        </p:txBody>
      </p:sp>
      <p:sp>
        <p:nvSpPr>
          <p:cNvPr id="3" name="Rectangle 24"/>
          <p:cNvSpPr>
            <a:spLocks noGrp="1" noChangeArrowheads="1"/>
          </p:cNvSpPr>
          <p:nvPr>
            <p:ph type="ftr" sz="quarter" idx="11"/>
          </p:nvPr>
        </p:nvSpPr>
        <p:spPr/>
        <p:txBody>
          <a:bodyPr/>
          <a:lstStyle>
            <a:lvl1pPr>
              <a:defRPr/>
            </a:lvl1pPr>
          </a:lstStyle>
          <a:p>
            <a:pPr>
              <a:defRPr/>
            </a:pPr>
            <a:r>
              <a:rPr lang="en-US" altLang="ko-KR"/>
              <a:t>Company Logo</a:t>
            </a:r>
          </a:p>
        </p:txBody>
      </p:sp>
      <p:sp>
        <p:nvSpPr>
          <p:cNvPr id="4" name="Rectangle 25"/>
          <p:cNvSpPr>
            <a:spLocks noGrp="1" noChangeArrowheads="1"/>
          </p:cNvSpPr>
          <p:nvPr>
            <p:ph type="sldNum" sz="quarter" idx="12"/>
          </p:nvPr>
        </p:nvSpPr>
        <p:spPr/>
        <p:txBody>
          <a:bodyPr/>
          <a:lstStyle>
            <a:lvl1pPr>
              <a:defRPr/>
            </a:lvl1pPr>
          </a:lstStyle>
          <a:p>
            <a:pPr>
              <a:defRPr/>
            </a:pPr>
            <a:fld id="{0E9D641D-C252-446C-B90E-0E511AB226CB}" type="slidenum">
              <a:rPr lang="ko-KR" altLang="en-US"/>
              <a:pPr>
                <a:defRPr/>
              </a:pPr>
              <a:t>‹#›</a:t>
            </a:fld>
            <a:endParaRPr lang="en-US" altLang="ko-K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23"/>
          <p:cNvSpPr>
            <a:spLocks noGrp="1" noChangeArrowheads="1"/>
          </p:cNvSpPr>
          <p:nvPr>
            <p:ph type="dt" sz="half" idx="10"/>
          </p:nvPr>
        </p:nvSpPr>
        <p:spPr/>
        <p:txBody>
          <a:bodyPr/>
          <a:lstStyle>
            <a:lvl1pPr>
              <a:defRPr>
                <a:latin typeface="+mn-lt"/>
                <a:ea typeface="Gulim" pitchFamily="34" charset="-127"/>
              </a:defRPr>
            </a:lvl1pPr>
          </a:lstStyle>
          <a:p>
            <a:pPr>
              <a:defRPr/>
            </a:pPr>
            <a:r>
              <a:rPr lang="en-US" altLang="ko-KR"/>
              <a:t>www.1ppt.com</a:t>
            </a:r>
          </a:p>
        </p:txBody>
      </p:sp>
      <p:sp>
        <p:nvSpPr>
          <p:cNvPr id="6" name="Rectangle 24"/>
          <p:cNvSpPr>
            <a:spLocks noGrp="1" noChangeArrowheads="1"/>
          </p:cNvSpPr>
          <p:nvPr>
            <p:ph type="ftr" sz="quarter" idx="11"/>
          </p:nvPr>
        </p:nvSpPr>
        <p:spPr/>
        <p:txBody>
          <a:bodyPr/>
          <a:lstStyle>
            <a:lvl1pPr>
              <a:defRPr/>
            </a:lvl1pPr>
          </a:lstStyle>
          <a:p>
            <a:pPr>
              <a:defRPr/>
            </a:pPr>
            <a:r>
              <a:rPr lang="en-US" altLang="ko-KR"/>
              <a:t>Company Logo</a:t>
            </a:r>
          </a:p>
        </p:txBody>
      </p:sp>
      <p:sp>
        <p:nvSpPr>
          <p:cNvPr id="7" name="Rectangle 25"/>
          <p:cNvSpPr>
            <a:spLocks noGrp="1" noChangeArrowheads="1"/>
          </p:cNvSpPr>
          <p:nvPr>
            <p:ph type="sldNum" sz="quarter" idx="12"/>
          </p:nvPr>
        </p:nvSpPr>
        <p:spPr/>
        <p:txBody>
          <a:bodyPr/>
          <a:lstStyle>
            <a:lvl1pPr>
              <a:defRPr/>
            </a:lvl1pPr>
          </a:lstStyle>
          <a:p>
            <a:pPr>
              <a:defRPr/>
            </a:pPr>
            <a:fld id="{B3CC1055-1066-4DCF-B085-83424044D008}" type="slidenum">
              <a:rPr lang="ko-KR" altLang="en-US"/>
              <a:pPr>
                <a:defRPr/>
              </a:pPr>
              <a:t>‹#›</a:t>
            </a:fld>
            <a:endParaRPr lang="en-US" altLang="ko-K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23"/>
          <p:cNvSpPr>
            <a:spLocks noGrp="1" noChangeArrowheads="1"/>
          </p:cNvSpPr>
          <p:nvPr>
            <p:ph type="dt" sz="half" idx="10"/>
          </p:nvPr>
        </p:nvSpPr>
        <p:spPr/>
        <p:txBody>
          <a:bodyPr/>
          <a:lstStyle>
            <a:lvl1pPr>
              <a:defRPr>
                <a:latin typeface="+mn-lt"/>
                <a:ea typeface="Gulim" pitchFamily="34" charset="-127"/>
              </a:defRPr>
            </a:lvl1pPr>
          </a:lstStyle>
          <a:p>
            <a:pPr>
              <a:defRPr/>
            </a:pPr>
            <a:r>
              <a:rPr lang="en-US" altLang="ko-KR"/>
              <a:t>www.1ppt.com</a:t>
            </a:r>
          </a:p>
        </p:txBody>
      </p:sp>
      <p:sp>
        <p:nvSpPr>
          <p:cNvPr id="6" name="Rectangle 24"/>
          <p:cNvSpPr>
            <a:spLocks noGrp="1" noChangeArrowheads="1"/>
          </p:cNvSpPr>
          <p:nvPr>
            <p:ph type="ftr" sz="quarter" idx="11"/>
          </p:nvPr>
        </p:nvSpPr>
        <p:spPr/>
        <p:txBody>
          <a:bodyPr/>
          <a:lstStyle>
            <a:lvl1pPr>
              <a:defRPr/>
            </a:lvl1pPr>
          </a:lstStyle>
          <a:p>
            <a:pPr>
              <a:defRPr/>
            </a:pPr>
            <a:r>
              <a:rPr lang="en-US" altLang="ko-KR"/>
              <a:t>Company Logo</a:t>
            </a:r>
          </a:p>
        </p:txBody>
      </p:sp>
      <p:sp>
        <p:nvSpPr>
          <p:cNvPr id="7" name="Rectangle 25"/>
          <p:cNvSpPr>
            <a:spLocks noGrp="1" noChangeArrowheads="1"/>
          </p:cNvSpPr>
          <p:nvPr>
            <p:ph type="sldNum" sz="quarter" idx="12"/>
          </p:nvPr>
        </p:nvSpPr>
        <p:spPr/>
        <p:txBody>
          <a:bodyPr/>
          <a:lstStyle>
            <a:lvl1pPr>
              <a:defRPr/>
            </a:lvl1pPr>
          </a:lstStyle>
          <a:p>
            <a:pPr>
              <a:defRPr/>
            </a:pPr>
            <a:fld id="{D22A49CF-C14B-48E6-9FDE-35A18B471BB5}" type="slidenum">
              <a:rPr lang="ko-KR" altLang="en-US"/>
              <a:pPr>
                <a:defRPr/>
              </a:pPr>
              <a:t>‹#›</a:t>
            </a:fld>
            <a:endParaRPr lang="en-US" altLang="ko-K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321" name="Rectangle 33"/>
          <p:cNvSpPr>
            <a:spLocks noChangeArrowheads="1"/>
          </p:cNvSpPr>
          <p:nvPr/>
        </p:nvSpPr>
        <p:spPr bwMode="ltGray">
          <a:xfrm>
            <a:off x="0" y="0"/>
            <a:ext cx="9144000" cy="838200"/>
          </a:xfrm>
          <a:prstGeom prst="rect">
            <a:avLst/>
          </a:prstGeom>
          <a:gradFill rotWithShape="0">
            <a:gsLst>
              <a:gs pos="0">
                <a:schemeClr val="accent2">
                  <a:gamma/>
                  <a:shade val="46275"/>
                  <a:invGamma/>
                </a:schemeClr>
              </a:gs>
              <a:gs pos="100000">
                <a:schemeClr val="accent2"/>
              </a:gs>
            </a:gsLst>
            <a:lin ang="0" scaled="1"/>
          </a:gradFill>
          <a:ln w="9525">
            <a:noFill/>
            <a:miter lim="800000"/>
            <a:headEnd/>
            <a:tailEnd/>
          </a:ln>
          <a:effectLst/>
        </p:spPr>
        <p:txBody>
          <a:bodyPr wrap="none" anchor="ctr"/>
          <a:lstStyle/>
          <a:p>
            <a:pPr>
              <a:defRPr/>
            </a:pPr>
            <a:endParaRPr lang="zh-CN" altLang="en-US">
              <a:ea typeface="宋体" charset="-122"/>
            </a:endParaRPr>
          </a:p>
        </p:txBody>
      </p:sp>
      <p:sp>
        <p:nvSpPr>
          <p:cNvPr id="12322" name="Rectangle 34"/>
          <p:cNvSpPr>
            <a:spLocks noChangeArrowheads="1"/>
          </p:cNvSpPr>
          <p:nvPr/>
        </p:nvSpPr>
        <p:spPr bwMode="ltGray">
          <a:xfrm>
            <a:off x="0" y="838200"/>
            <a:ext cx="9144000" cy="152400"/>
          </a:xfrm>
          <a:prstGeom prst="rect">
            <a:avLst/>
          </a:prstGeom>
          <a:gradFill rotWithShape="0">
            <a:gsLst>
              <a:gs pos="0">
                <a:schemeClr val="accent2"/>
              </a:gs>
              <a:gs pos="100000">
                <a:schemeClr val="tx1"/>
              </a:gs>
            </a:gsLst>
            <a:lin ang="0" scaled="1"/>
          </a:gradFill>
          <a:ln w="9525">
            <a:noFill/>
            <a:miter lim="800000"/>
            <a:headEnd/>
            <a:tailEnd/>
          </a:ln>
          <a:effectLst/>
        </p:spPr>
        <p:txBody>
          <a:bodyPr wrap="none" anchor="ctr"/>
          <a:lstStyle/>
          <a:p>
            <a:pPr>
              <a:defRPr/>
            </a:pPr>
            <a:endParaRPr lang="zh-CN" altLang="en-US">
              <a:ea typeface="宋体" charset="-122"/>
            </a:endParaRPr>
          </a:p>
        </p:txBody>
      </p:sp>
      <p:sp>
        <p:nvSpPr>
          <p:cNvPr id="12323" name="Oval 35"/>
          <p:cNvSpPr>
            <a:spLocks noChangeArrowheads="1"/>
          </p:cNvSpPr>
          <p:nvPr/>
        </p:nvSpPr>
        <p:spPr bwMode="gray">
          <a:xfrm>
            <a:off x="8001000" y="457200"/>
            <a:ext cx="838200" cy="838200"/>
          </a:xfrm>
          <a:prstGeom prst="ellipse">
            <a:avLst/>
          </a:prstGeom>
          <a:gradFill rotWithShape="0">
            <a:gsLst>
              <a:gs pos="0">
                <a:schemeClr val="tx1"/>
              </a:gs>
              <a:gs pos="100000">
                <a:schemeClr val="accent2"/>
              </a:gs>
            </a:gsLst>
            <a:lin ang="5400000" scaled="1"/>
          </a:gradFill>
          <a:ln w="9525">
            <a:noFill/>
            <a:round/>
            <a:headEnd/>
            <a:tailEnd/>
          </a:ln>
          <a:effectLst/>
        </p:spPr>
        <p:txBody>
          <a:bodyPr wrap="none" anchor="ctr"/>
          <a:lstStyle/>
          <a:p>
            <a:pPr>
              <a:defRPr/>
            </a:pPr>
            <a:endParaRPr lang="zh-CN" altLang="en-US">
              <a:ea typeface="宋体" charset="-122"/>
            </a:endParaRPr>
          </a:p>
        </p:txBody>
      </p:sp>
      <p:pic>
        <p:nvPicPr>
          <p:cNvPr id="1029" name="Picture 36" descr="g1"/>
          <p:cNvPicPr>
            <a:picLocks noChangeAspect="1" noChangeArrowheads="1"/>
          </p:cNvPicPr>
          <p:nvPr/>
        </p:nvPicPr>
        <p:blipFill>
          <a:blip r:embed="rId15" cstate="print"/>
          <a:srcRect/>
          <a:stretch>
            <a:fillRect/>
          </a:stretch>
        </p:blipFill>
        <p:spPr bwMode="auto">
          <a:xfrm>
            <a:off x="8129588" y="584200"/>
            <a:ext cx="619125" cy="633413"/>
          </a:xfrm>
          <a:prstGeom prst="rect">
            <a:avLst/>
          </a:prstGeom>
          <a:noFill/>
          <a:ln w="9525">
            <a:noFill/>
            <a:miter lim="800000"/>
            <a:headEnd/>
            <a:tailEnd/>
          </a:ln>
        </p:spPr>
      </p:pic>
      <p:sp>
        <p:nvSpPr>
          <p:cNvPr id="1030" name="Rectangle 21"/>
          <p:cNvSpPr>
            <a:spLocks noGrp="1" noChangeArrowheads="1"/>
          </p:cNvSpPr>
          <p:nvPr>
            <p:ph type="title"/>
          </p:nvPr>
        </p:nvSpPr>
        <p:spPr bwMode="white">
          <a:xfrm>
            <a:off x="468313" y="115888"/>
            <a:ext cx="7837487" cy="6826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ko-KR" altLang="en-US" smtClean="0"/>
              <a:t>单击此处编辑母版标题样式</a:t>
            </a:r>
          </a:p>
        </p:txBody>
      </p:sp>
      <p:sp>
        <p:nvSpPr>
          <p:cNvPr id="1031" name="Rectangle 22"/>
          <p:cNvSpPr>
            <a:spLocks noGrp="1" noChangeArrowheads="1"/>
          </p:cNvSpPr>
          <p:nvPr>
            <p:ph type="body" idx="1"/>
          </p:nvPr>
        </p:nvSpPr>
        <p:spPr bwMode="auto">
          <a:xfrm>
            <a:off x="468313" y="1268413"/>
            <a:ext cx="8218487" cy="505618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ko-KR" altLang="en-US" smtClean="0"/>
              <a:t>单击此处编辑母版文本样式</a:t>
            </a:r>
          </a:p>
          <a:p>
            <a:pPr lvl="1"/>
            <a:r>
              <a:rPr lang="ko-KR" altLang="en-US" smtClean="0"/>
              <a:t>第二级</a:t>
            </a:r>
          </a:p>
          <a:p>
            <a:pPr lvl="2"/>
            <a:r>
              <a:rPr lang="ko-KR" altLang="en-US" smtClean="0"/>
              <a:t>第三级</a:t>
            </a:r>
          </a:p>
          <a:p>
            <a:pPr lvl="3"/>
            <a:r>
              <a:rPr lang="ko-KR" altLang="en-US" smtClean="0"/>
              <a:t>第四级</a:t>
            </a:r>
          </a:p>
          <a:p>
            <a:pPr lvl="4"/>
            <a:r>
              <a:rPr lang="ko-KR" altLang="en-US" smtClean="0"/>
              <a:t>第五级</a:t>
            </a:r>
          </a:p>
        </p:txBody>
      </p:sp>
      <p:sp>
        <p:nvSpPr>
          <p:cNvPr id="12311" name="Rectangle 23"/>
          <p:cNvSpPr>
            <a:spLocks noGrp="1" noChangeArrowheads="1"/>
          </p:cNvSpPr>
          <p:nvPr>
            <p:ph type="dt" sz="half" idx="2"/>
          </p:nvPr>
        </p:nvSpPr>
        <p:spPr bwMode="auto">
          <a:xfrm>
            <a:off x="327025" y="6477000"/>
            <a:ext cx="25146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b="1">
                <a:latin typeface="Verdana" pitchFamily="34" charset="0"/>
                <a:ea typeface="굴림" pitchFamily="34" charset="-127"/>
              </a:defRPr>
            </a:lvl1pPr>
          </a:lstStyle>
          <a:p>
            <a:pPr>
              <a:defRPr/>
            </a:pPr>
            <a:endParaRPr lang="en-US" altLang="ko-KR"/>
          </a:p>
        </p:txBody>
      </p:sp>
      <p:sp>
        <p:nvSpPr>
          <p:cNvPr id="12312" name="Rectangle 24"/>
          <p:cNvSpPr>
            <a:spLocks noGrp="1" noChangeArrowheads="1"/>
          </p:cNvSpPr>
          <p:nvPr>
            <p:ph type="ftr" sz="quarter" idx="3"/>
          </p:nvPr>
        </p:nvSpPr>
        <p:spPr bwMode="auto">
          <a:xfrm>
            <a:off x="5943600" y="6477000"/>
            <a:ext cx="28956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b="1">
                <a:latin typeface="+mn-lt"/>
                <a:ea typeface="Gulim" pitchFamily="34" charset="-127"/>
              </a:defRPr>
            </a:lvl1pPr>
          </a:lstStyle>
          <a:p>
            <a:pPr>
              <a:defRPr/>
            </a:pPr>
            <a:r>
              <a:rPr lang="en-US" altLang="ko-KR"/>
              <a:t>Jinduoduo.org</a:t>
            </a:r>
          </a:p>
        </p:txBody>
      </p:sp>
      <p:sp>
        <p:nvSpPr>
          <p:cNvPr id="12313" name="Rectangle 25"/>
          <p:cNvSpPr>
            <a:spLocks noGrp="1" noChangeArrowheads="1"/>
          </p:cNvSpPr>
          <p:nvPr>
            <p:ph type="sldNum" sz="quarter" idx="4"/>
          </p:nvPr>
        </p:nvSpPr>
        <p:spPr bwMode="auto">
          <a:xfrm>
            <a:off x="3276600" y="6477000"/>
            <a:ext cx="21336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200" b="1">
                <a:latin typeface="Verdana" pitchFamily="34" charset="0"/>
                <a:ea typeface="굴림" pitchFamily="34" charset="-127"/>
              </a:defRPr>
            </a:lvl1pPr>
          </a:lstStyle>
          <a:p>
            <a:pPr>
              <a:defRPr/>
            </a:pPr>
            <a:fld id="{38AB9719-EFD0-4C5D-A7AE-C01DF917EDEC}" type="slidenum">
              <a:rPr lang="ko-KR" altLang="en-US"/>
              <a:pPr>
                <a:defRPr/>
              </a:pPr>
              <a:t>‹#›</a:t>
            </a:fld>
            <a:endParaRPr lang="en-US" altLang="ko-KR"/>
          </a:p>
        </p:txBody>
      </p:sp>
    </p:spTree>
  </p:cSld>
  <p:clrMap bg1="lt1" tx1="dk1" bg2="lt2" tx2="dk2" accent1="accent1" accent2="accent2" accent3="accent3" accent4="accent4" accent5="accent5" accent6="accent6" hlink="hlink" folHlink="folHlink"/>
  <p:sldLayoutIdLst>
    <p:sldLayoutId id="2147483998" r:id="rId1"/>
    <p:sldLayoutId id="2147483999" r:id="rId2"/>
    <p:sldLayoutId id="2147484000" r:id="rId3"/>
    <p:sldLayoutId id="2147484001" r:id="rId4"/>
    <p:sldLayoutId id="2147484002" r:id="rId5"/>
    <p:sldLayoutId id="2147484003" r:id="rId6"/>
    <p:sldLayoutId id="2147484004" r:id="rId7"/>
    <p:sldLayoutId id="2147484005" r:id="rId8"/>
    <p:sldLayoutId id="2147484006" r:id="rId9"/>
    <p:sldLayoutId id="2147484007" r:id="rId10"/>
    <p:sldLayoutId id="2147484008" r:id="rId11"/>
    <p:sldLayoutId id="2147484009" r:id="rId12"/>
    <p:sldLayoutId id="2147484011" r:id="rId13"/>
  </p:sldLayoutIdLst>
  <p:timing>
    <p:tnLst>
      <p:par>
        <p:cTn id="1" dur="indefinite" restart="never" nodeType="tmRoot"/>
      </p:par>
    </p:tnLst>
  </p:timing>
  <p:hf sldNum="0" hdr="0"/>
  <p:txStyles>
    <p:titleStyle>
      <a:lvl1pPr algn="l" rtl="0" eaLnBrk="0" fontAlgn="base" hangingPunct="0">
        <a:spcBef>
          <a:spcPct val="0"/>
        </a:spcBef>
        <a:spcAft>
          <a:spcPct val="0"/>
        </a:spcAft>
        <a:defRPr sz="3600" b="1">
          <a:solidFill>
            <a:schemeClr val="bg1"/>
          </a:solidFill>
          <a:latin typeface="+mj-lt"/>
          <a:ea typeface="+mj-ea"/>
          <a:cs typeface="+mj-cs"/>
        </a:defRPr>
      </a:lvl1pPr>
      <a:lvl2pPr algn="l" rtl="0" eaLnBrk="0" fontAlgn="base" hangingPunct="0">
        <a:spcBef>
          <a:spcPct val="0"/>
        </a:spcBef>
        <a:spcAft>
          <a:spcPct val="0"/>
        </a:spcAft>
        <a:defRPr sz="3600" b="1">
          <a:solidFill>
            <a:schemeClr val="bg1"/>
          </a:solidFill>
          <a:latin typeface="Times New Roman" pitchFamily="18" charset="0"/>
        </a:defRPr>
      </a:lvl2pPr>
      <a:lvl3pPr algn="l" rtl="0" eaLnBrk="0" fontAlgn="base" hangingPunct="0">
        <a:spcBef>
          <a:spcPct val="0"/>
        </a:spcBef>
        <a:spcAft>
          <a:spcPct val="0"/>
        </a:spcAft>
        <a:defRPr sz="3600" b="1">
          <a:solidFill>
            <a:schemeClr val="bg1"/>
          </a:solidFill>
          <a:latin typeface="Times New Roman" pitchFamily="18" charset="0"/>
        </a:defRPr>
      </a:lvl3pPr>
      <a:lvl4pPr algn="l" rtl="0" eaLnBrk="0" fontAlgn="base" hangingPunct="0">
        <a:spcBef>
          <a:spcPct val="0"/>
        </a:spcBef>
        <a:spcAft>
          <a:spcPct val="0"/>
        </a:spcAft>
        <a:defRPr sz="3600" b="1">
          <a:solidFill>
            <a:schemeClr val="bg1"/>
          </a:solidFill>
          <a:latin typeface="Times New Roman" pitchFamily="18" charset="0"/>
        </a:defRPr>
      </a:lvl4pPr>
      <a:lvl5pPr algn="l" rtl="0" eaLnBrk="0" fontAlgn="base" hangingPunct="0">
        <a:spcBef>
          <a:spcPct val="0"/>
        </a:spcBef>
        <a:spcAft>
          <a:spcPct val="0"/>
        </a:spcAft>
        <a:defRPr sz="3600" b="1">
          <a:solidFill>
            <a:schemeClr val="bg1"/>
          </a:solidFill>
          <a:latin typeface="Times New Roman" pitchFamily="18" charset="0"/>
        </a:defRPr>
      </a:lvl5pPr>
      <a:lvl6pPr marL="457200" algn="l" rtl="0" fontAlgn="base">
        <a:spcBef>
          <a:spcPct val="0"/>
        </a:spcBef>
        <a:spcAft>
          <a:spcPct val="0"/>
        </a:spcAft>
        <a:defRPr sz="3600" b="1">
          <a:solidFill>
            <a:schemeClr val="bg1"/>
          </a:solidFill>
          <a:latin typeface="Times New Roman" pitchFamily="18" charset="0"/>
        </a:defRPr>
      </a:lvl6pPr>
      <a:lvl7pPr marL="914400" algn="l" rtl="0" fontAlgn="base">
        <a:spcBef>
          <a:spcPct val="0"/>
        </a:spcBef>
        <a:spcAft>
          <a:spcPct val="0"/>
        </a:spcAft>
        <a:defRPr sz="3600" b="1">
          <a:solidFill>
            <a:schemeClr val="bg1"/>
          </a:solidFill>
          <a:latin typeface="Times New Roman" pitchFamily="18" charset="0"/>
        </a:defRPr>
      </a:lvl7pPr>
      <a:lvl8pPr marL="1371600" algn="l" rtl="0" fontAlgn="base">
        <a:spcBef>
          <a:spcPct val="0"/>
        </a:spcBef>
        <a:spcAft>
          <a:spcPct val="0"/>
        </a:spcAft>
        <a:defRPr sz="3600" b="1">
          <a:solidFill>
            <a:schemeClr val="bg1"/>
          </a:solidFill>
          <a:latin typeface="Times New Roman" pitchFamily="18" charset="0"/>
        </a:defRPr>
      </a:lvl8pPr>
      <a:lvl9pPr marL="1828800" algn="l" rtl="0" fontAlgn="base">
        <a:spcBef>
          <a:spcPct val="0"/>
        </a:spcBef>
        <a:spcAft>
          <a:spcPct val="0"/>
        </a:spcAft>
        <a:defRPr sz="3600" b="1">
          <a:solidFill>
            <a:schemeClr val="bg1"/>
          </a:solidFill>
          <a:latin typeface="Times New Roman" pitchFamily="18" charset="0"/>
        </a:defRPr>
      </a:lvl9pPr>
    </p:titleStyle>
    <p:bodyStyle>
      <a:lvl1pPr marL="342900" indent="-342900" algn="l" rtl="0" eaLnBrk="0" fontAlgn="base" hangingPunct="0">
        <a:spcBef>
          <a:spcPct val="20000"/>
        </a:spcBef>
        <a:spcAft>
          <a:spcPct val="0"/>
        </a:spcAft>
        <a:buClr>
          <a:schemeClr val="accent1"/>
        </a:buClr>
        <a:buSzPct val="80000"/>
        <a:buFont typeface="Wingdings" pitchFamily="2" charset="2"/>
        <a:buChar char="l"/>
        <a:defRPr sz="28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SzPct val="85000"/>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Clr>
          <a:schemeClr val="accent1"/>
        </a:buClr>
        <a:buSzPct val="70000"/>
        <a:buFont typeface="Wingdings" pitchFamily="2" charset="2"/>
        <a:buChar char="l"/>
        <a:defRPr sz="2400">
          <a:solidFill>
            <a:schemeClr val="tx1"/>
          </a:solidFill>
          <a:latin typeface="+mn-lt"/>
        </a:defRPr>
      </a:lvl3pPr>
      <a:lvl4pPr marL="1600200" indent="-228600" algn="l" rtl="0" eaLnBrk="0" fontAlgn="base" hangingPunct="0">
        <a:spcBef>
          <a:spcPct val="20000"/>
        </a:spcBef>
        <a:spcAft>
          <a:spcPct val="0"/>
        </a:spcAft>
        <a:buClr>
          <a:schemeClr val="tx1"/>
        </a:buClr>
        <a:buSzPct val="75000"/>
        <a:buFont typeface="Arial" charset="0"/>
        <a:buChar char="–"/>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60000"/>
        <a:buFont typeface="Wingdings" pitchFamily="2" charset="2"/>
        <a:buChar char="l"/>
        <a:defRPr sz="2000">
          <a:solidFill>
            <a:schemeClr val="tx1"/>
          </a:solidFill>
          <a:latin typeface="+mn-lt"/>
        </a:defRPr>
      </a:lvl5pPr>
      <a:lvl6pPr marL="2514600" indent="-228600" algn="l" rtl="0" fontAlgn="base">
        <a:spcBef>
          <a:spcPct val="20000"/>
        </a:spcBef>
        <a:spcAft>
          <a:spcPct val="0"/>
        </a:spcAft>
        <a:buClr>
          <a:schemeClr val="accent1"/>
        </a:buClr>
        <a:buSzPct val="60000"/>
        <a:buFont typeface="Wingdings" pitchFamily="2" charset="2"/>
        <a:buChar char="l"/>
        <a:defRPr sz="2000">
          <a:solidFill>
            <a:schemeClr val="tx1"/>
          </a:solidFill>
          <a:latin typeface="+mn-lt"/>
        </a:defRPr>
      </a:lvl6pPr>
      <a:lvl7pPr marL="2971800" indent="-228600" algn="l" rtl="0" fontAlgn="base">
        <a:spcBef>
          <a:spcPct val="20000"/>
        </a:spcBef>
        <a:spcAft>
          <a:spcPct val="0"/>
        </a:spcAft>
        <a:buClr>
          <a:schemeClr val="accent1"/>
        </a:buClr>
        <a:buSzPct val="60000"/>
        <a:buFont typeface="Wingdings" pitchFamily="2" charset="2"/>
        <a:buChar char="l"/>
        <a:defRPr sz="2000">
          <a:solidFill>
            <a:schemeClr val="tx1"/>
          </a:solidFill>
          <a:latin typeface="+mn-lt"/>
        </a:defRPr>
      </a:lvl7pPr>
      <a:lvl8pPr marL="3429000" indent="-228600" algn="l" rtl="0" fontAlgn="base">
        <a:spcBef>
          <a:spcPct val="20000"/>
        </a:spcBef>
        <a:spcAft>
          <a:spcPct val="0"/>
        </a:spcAft>
        <a:buClr>
          <a:schemeClr val="accent1"/>
        </a:buClr>
        <a:buSzPct val="60000"/>
        <a:buFont typeface="Wingdings" pitchFamily="2" charset="2"/>
        <a:buChar char="l"/>
        <a:defRPr sz="2000">
          <a:solidFill>
            <a:schemeClr val="tx1"/>
          </a:solidFill>
          <a:latin typeface="+mn-lt"/>
        </a:defRPr>
      </a:lvl8pPr>
      <a:lvl9pPr marL="3886200" indent="-228600" algn="l" rtl="0" fontAlgn="base">
        <a:spcBef>
          <a:spcPct val="20000"/>
        </a:spcBef>
        <a:spcAft>
          <a:spcPct val="0"/>
        </a:spcAft>
        <a:buClr>
          <a:schemeClr val="accent1"/>
        </a:buClr>
        <a:buSzPct val="60000"/>
        <a:buFont typeface="Wingdings" pitchFamily="2" charset="2"/>
        <a:buChar char="l"/>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tags" Target="../tags/tag13.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tags" Target="../tags/tag12.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5" Type="http://schemas.openxmlformats.org/officeDocument/2006/relationships/notesSlide" Target="../notesSlides/notesSlide9.xml"/><Relationship Id="rId10" Type="http://schemas.openxmlformats.org/officeDocument/2006/relationships/tags" Target="../tags/tag10.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12.xml"/><Relationship Id="rId1" Type="http://schemas.openxmlformats.org/officeDocument/2006/relationships/slideLayout" Target="../slideLayouts/slideLayout13.xml"/><Relationship Id="rId4" Type="http://schemas.openxmlformats.org/officeDocument/2006/relationships/image" Target="../media/image8.emf"/></Relationships>
</file>

<file path=ppt/slides/_rels/slide36.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5.xml"/><Relationship Id="rId1" Type="http://schemas.openxmlformats.org/officeDocument/2006/relationships/slideLayout" Target="../slideLayouts/slideLayout1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15.w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16.wmf"/><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ctrTitle"/>
          </p:nvPr>
        </p:nvSpPr>
        <p:spPr/>
        <p:txBody>
          <a:bodyPr/>
          <a:lstStyle/>
          <a:p>
            <a:pPr eaLnBrk="1" hangingPunct="1"/>
            <a:r>
              <a:rPr lang="en-US" altLang="zh-CN" dirty="0" smtClean="0">
                <a:latin typeface="华文楷体" pitchFamily="2" charset="-122"/>
                <a:ea typeface="华文楷体" pitchFamily="2" charset="-122"/>
              </a:rPr>
              <a:t>Equity Research</a:t>
            </a:r>
            <a:br>
              <a:rPr lang="en-US" altLang="zh-CN" dirty="0" smtClean="0">
                <a:latin typeface="华文楷体" pitchFamily="2" charset="-122"/>
                <a:ea typeface="华文楷体" pitchFamily="2" charset="-122"/>
              </a:rPr>
            </a:br>
            <a:r>
              <a:rPr lang="zh-CN" altLang="en-US" dirty="0" smtClean="0">
                <a:latin typeface="华文楷体" pitchFamily="2" charset="-122"/>
                <a:ea typeface="华文楷体" pitchFamily="2" charset="-122"/>
              </a:rPr>
              <a:t>行业研究</a:t>
            </a:r>
            <a:endParaRPr lang="ko-KR" altLang="en-US" dirty="0" smtClean="0">
              <a:latin typeface="华文楷体" pitchFamily="2" charset="-122"/>
              <a:ea typeface="굴림" pitchFamily="34" charset="-127"/>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标题 1"/>
          <p:cNvSpPr>
            <a:spLocks noGrp="1"/>
          </p:cNvSpPr>
          <p:nvPr>
            <p:ph type="title"/>
          </p:nvPr>
        </p:nvSpPr>
        <p:spPr/>
        <p:txBody>
          <a:bodyPr/>
          <a:lstStyle/>
          <a:p>
            <a:r>
              <a:rPr lang="zh-CN" altLang="en-US" dirty="0" smtClean="0">
                <a:ea typeface="宋体" pitchFamily="2" charset="-122"/>
              </a:rPr>
              <a:t>卖方研究员的一天</a:t>
            </a:r>
            <a:r>
              <a:rPr lang="en-US" altLang="zh-CN" dirty="0" smtClean="0">
                <a:ea typeface="宋体" pitchFamily="2" charset="-122"/>
              </a:rPr>
              <a:t>——</a:t>
            </a:r>
            <a:r>
              <a:rPr lang="zh-CN" altLang="en-US" dirty="0" smtClean="0">
                <a:ea typeface="宋体" pitchFamily="2" charset="-122"/>
              </a:rPr>
              <a:t>办公室</a:t>
            </a:r>
          </a:p>
        </p:txBody>
      </p:sp>
      <p:sp>
        <p:nvSpPr>
          <p:cNvPr id="5" name="Rectangle 2"/>
          <p:cNvSpPr txBox="1">
            <a:spLocks noChangeArrowheads="1"/>
          </p:cNvSpPr>
          <p:nvPr/>
        </p:nvSpPr>
        <p:spPr bwMode="auto">
          <a:xfrm>
            <a:off x="0" y="1196752"/>
            <a:ext cx="9144000" cy="496855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914400" rtl="0" eaLnBrk="0" fontAlgn="base" latinLnBrk="0" hangingPunct="0">
              <a:lnSpc>
                <a:spcPct val="150000"/>
              </a:lnSpc>
              <a:spcBef>
                <a:spcPts val="600"/>
              </a:spcBef>
              <a:spcAft>
                <a:spcPct val="0"/>
              </a:spcAft>
              <a:buClr>
                <a:schemeClr val="accent1"/>
              </a:buClr>
              <a:buSzPct val="80000"/>
              <a:buFont typeface="Wingdings" pitchFamily="2" charset="2"/>
              <a:buChar char="l"/>
              <a:tabLst/>
              <a:defRPr/>
            </a:pPr>
            <a:r>
              <a:rPr kumimoji="0" lang="en-US" altLang="zh-CN" sz="1600" b="1" i="0" u="none" strike="noStrike" kern="0" cap="none" spc="0" normalizeH="0" noProof="0" dirty="0" smtClean="0">
                <a:ln>
                  <a:noFill/>
                </a:ln>
                <a:effectLst/>
                <a:uLnTx/>
                <a:uFillTx/>
                <a:latin typeface="+mn-lt"/>
                <a:ea typeface="+mn-ea"/>
                <a:cs typeface="+mn-cs"/>
              </a:rPr>
              <a:t>8:00</a:t>
            </a:r>
            <a:r>
              <a:rPr kumimoji="0" lang="zh-CN" altLang="en-US" sz="1600" b="1" i="0" u="none" strike="noStrike" kern="0" cap="none" spc="0" normalizeH="0" noProof="0" dirty="0" smtClean="0">
                <a:ln>
                  <a:noFill/>
                </a:ln>
                <a:effectLst/>
                <a:uLnTx/>
                <a:uFillTx/>
                <a:latin typeface="+mn-lt"/>
                <a:ea typeface="+mn-ea"/>
                <a:cs typeface="+mn-cs"/>
              </a:rPr>
              <a:t>（或更早） </a:t>
            </a:r>
            <a:r>
              <a:rPr kumimoji="0" lang="zh-CN" altLang="en-US" sz="1600" b="0" i="0" u="none" strike="noStrike" kern="0" cap="none" spc="0" normalizeH="0" noProof="0" dirty="0" smtClean="0">
                <a:ln>
                  <a:noFill/>
                </a:ln>
                <a:effectLst/>
                <a:uLnTx/>
                <a:uFillTx/>
                <a:latin typeface="+mn-lt"/>
                <a:ea typeface="+mn-ea"/>
                <a:cs typeface="+mn-cs"/>
              </a:rPr>
              <a:t>最新信息浏览与分</a:t>
            </a:r>
            <a:r>
              <a:rPr kumimoji="0" lang="zh-CN" altLang="en-US" sz="1600" b="0" i="0" u="none" strike="noStrike" kern="0" cap="none" spc="0" normalizeH="0" noProof="0" dirty="0" smtClean="0">
                <a:ln>
                  <a:noFill/>
                </a:ln>
                <a:effectLst/>
                <a:uLnTx/>
                <a:uFillTx/>
                <a:latin typeface="+mn-lt"/>
                <a:ea typeface="+mn-ea"/>
                <a:cs typeface="+mn-cs"/>
              </a:rPr>
              <a:t>析（更多是在头天晚上做完）</a:t>
            </a:r>
            <a:endParaRPr kumimoji="0" lang="zh-CN" altLang="en-US" sz="1600" b="0" i="0" u="none" strike="noStrike" kern="0" cap="none" spc="0" normalizeH="0" noProof="0" dirty="0" smtClean="0">
              <a:ln>
                <a:noFill/>
              </a:ln>
              <a:effectLst/>
              <a:uLnTx/>
              <a:uFillTx/>
              <a:latin typeface="+mn-lt"/>
              <a:ea typeface="+mn-ea"/>
              <a:cs typeface="+mn-cs"/>
            </a:endParaRPr>
          </a:p>
          <a:p>
            <a:pPr marL="342900" marR="0" lvl="0" indent="-342900" algn="l" defTabSz="914400" rtl="0" eaLnBrk="0" fontAlgn="base" latinLnBrk="0" hangingPunct="0">
              <a:lnSpc>
                <a:spcPct val="150000"/>
              </a:lnSpc>
              <a:spcBef>
                <a:spcPts val="600"/>
              </a:spcBef>
              <a:spcAft>
                <a:spcPct val="0"/>
              </a:spcAft>
              <a:buClr>
                <a:schemeClr val="accent1"/>
              </a:buClr>
              <a:buSzPct val="80000"/>
              <a:buFont typeface="Wingdings" pitchFamily="2" charset="2"/>
              <a:buChar char="l"/>
              <a:tabLst/>
              <a:defRPr/>
            </a:pPr>
            <a:r>
              <a:rPr kumimoji="0" lang="en-US" altLang="zh-CN" sz="1600" b="1" i="0" u="none" strike="noStrike" kern="0" cap="none" spc="0" normalizeH="0" noProof="0" dirty="0" smtClean="0">
                <a:ln>
                  <a:noFill/>
                </a:ln>
                <a:effectLst/>
                <a:uLnTx/>
                <a:uFillTx/>
                <a:latin typeface="+mn-lt"/>
                <a:ea typeface="+mn-ea"/>
                <a:cs typeface="+mn-cs"/>
              </a:rPr>
              <a:t>8</a:t>
            </a:r>
            <a:r>
              <a:rPr kumimoji="0" lang="zh-CN" altLang="en-US" sz="1600" b="1" i="0" u="none" strike="noStrike" kern="0" cap="none" spc="0" normalizeH="0" noProof="0" dirty="0" smtClean="0">
                <a:ln>
                  <a:noFill/>
                </a:ln>
                <a:effectLst/>
                <a:uLnTx/>
                <a:uFillTx/>
                <a:latin typeface="+mn-lt"/>
                <a:ea typeface="+mn-ea"/>
                <a:cs typeface="+mn-cs"/>
              </a:rPr>
              <a:t>：</a:t>
            </a:r>
            <a:r>
              <a:rPr kumimoji="0" lang="en-US" altLang="zh-CN" sz="1600" b="1" i="0" u="none" strike="noStrike" kern="0" cap="none" spc="0" normalizeH="0" noProof="0" dirty="0" smtClean="0">
                <a:ln>
                  <a:noFill/>
                </a:ln>
                <a:effectLst/>
                <a:uLnTx/>
                <a:uFillTx/>
                <a:latin typeface="+mn-lt"/>
                <a:ea typeface="+mn-ea"/>
                <a:cs typeface="+mn-cs"/>
              </a:rPr>
              <a:t>30              </a:t>
            </a:r>
            <a:r>
              <a:rPr kumimoji="0" lang="zh-CN" altLang="en-US" sz="1600" b="0" i="0" u="none" strike="noStrike" kern="0" cap="none" spc="0" normalizeH="0" noProof="0" dirty="0" smtClean="0">
                <a:ln>
                  <a:noFill/>
                </a:ln>
                <a:effectLst/>
                <a:uLnTx/>
                <a:uFillTx/>
                <a:latin typeface="+mn-lt"/>
                <a:ea typeface="+mn-ea"/>
                <a:cs typeface="+mn-cs"/>
              </a:rPr>
              <a:t>晨会，各机构时间长短不等</a:t>
            </a:r>
          </a:p>
          <a:p>
            <a:pPr marL="342900" marR="0" lvl="0" indent="-342900" algn="l" defTabSz="914400" rtl="0" eaLnBrk="0" fontAlgn="base" latinLnBrk="0" hangingPunct="0">
              <a:lnSpc>
                <a:spcPct val="150000"/>
              </a:lnSpc>
              <a:spcBef>
                <a:spcPts val="600"/>
              </a:spcBef>
              <a:spcAft>
                <a:spcPct val="0"/>
              </a:spcAft>
              <a:buClr>
                <a:schemeClr val="accent1"/>
              </a:buClr>
              <a:buSzPct val="80000"/>
              <a:buFont typeface="Wingdings" pitchFamily="2" charset="2"/>
              <a:buChar char="l"/>
              <a:tabLst/>
              <a:defRPr/>
            </a:pPr>
            <a:r>
              <a:rPr kumimoji="0" lang="en-US" altLang="zh-CN" sz="1600" b="1" i="0" u="none" strike="noStrike" kern="0" cap="none" spc="0" normalizeH="0" noProof="0" dirty="0" smtClean="0">
                <a:ln>
                  <a:noFill/>
                </a:ln>
                <a:effectLst/>
                <a:uLnTx/>
                <a:uFillTx/>
                <a:latin typeface="+mn-lt"/>
                <a:ea typeface="+mn-ea"/>
                <a:cs typeface="+mn-cs"/>
              </a:rPr>
              <a:t>9</a:t>
            </a:r>
            <a:r>
              <a:rPr kumimoji="0" lang="zh-CN" altLang="en-US" sz="1600" b="1" i="0" u="none" strike="noStrike" kern="0" cap="none" spc="0" normalizeH="0" noProof="0" dirty="0" smtClean="0">
                <a:ln>
                  <a:noFill/>
                </a:ln>
                <a:effectLst/>
                <a:uLnTx/>
                <a:uFillTx/>
                <a:latin typeface="+mn-lt"/>
                <a:ea typeface="+mn-ea"/>
                <a:cs typeface="+mn-cs"/>
              </a:rPr>
              <a:t>：</a:t>
            </a:r>
            <a:r>
              <a:rPr kumimoji="0" lang="en-US" altLang="zh-CN" sz="1600" b="1" i="0" u="none" strike="noStrike" kern="0" cap="none" spc="0" normalizeH="0" noProof="0" dirty="0" smtClean="0">
                <a:ln>
                  <a:noFill/>
                </a:ln>
                <a:effectLst/>
                <a:uLnTx/>
                <a:uFillTx/>
                <a:latin typeface="+mn-lt"/>
                <a:ea typeface="+mn-ea"/>
                <a:cs typeface="+mn-cs"/>
              </a:rPr>
              <a:t>00</a:t>
            </a:r>
            <a:r>
              <a:rPr kumimoji="0" lang="zh-CN" altLang="en-US" sz="1600" b="1" i="0" u="none" strike="noStrike" kern="0" cap="none" spc="0" normalizeH="0" noProof="0" dirty="0" smtClean="0">
                <a:ln>
                  <a:noFill/>
                </a:ln>
                <a:effectLst/>
                <a:uLnTx/>
                <a:uFillTx/>
                <a:latin typeface="+mn-lt"/>
                <a:ea typeface="+mn-ea"/>
                <a:cs typeface="+mn-cs"/>
              </a:rPr>
              <a:t>前           </a:t>
            </a:r>
            <a:r>
              <a:rPr kumimoji="0" lang="zh-CN" altLang="en-US" sz="1600" b="0" i="0" u="none" strike="noStrike" kern="0" cap="none" spc="0" normalizeH="0" noProof="0" dirty="0" smtClean="0">
                <a:ln>
                  <a:noFill/>
                </a:ln>
                <a:effectLst/>
                <a:uLnTx/>
                <a:uFillTx/>
                <a:latin typeface="+mn-lt"/>
                <a:ea typeface="+mn-ea"/>
                <a:cs typeface="+mn-cs"/>
              </a:rPr>
              <a:t>将针对最新信息撰写的评价报告发送至客户；打电话或发短信告知重要客户</a:t>
            </a:r>
          </a:p>
          <a:p>
            <a:pPr marL="342900" marR="0" lvl="0" indent="-342900" algn="l" defTabSz="914400" rtl="0" eaLnBrk="0" fontAlgn="base" latinLnBrk="0" hangingPunct="0">
              <a:lnSpc>
                <a:spcPct val="150000"/>
              </a:lnSpc>
              <a:spcBef>
                <a:spcPts val="600"/>
              </a:spcBef>
              <a:spcAft>
                <a:spcPct val="0"/>
              </a:spcAft>
              <a:buClr>
                <a:schemeClr val="accent1"/>
              </a:buClr>
              <a:buSzPct val="80000"/>
              <a:buFont typeface="Wingdings" pitchFamily="2" charset="2"/>
              <a:buChar char="l"/>
              <a:tabLst/>
              <a:defRPr/>
            </a:pPr>
            <a:r>
              <a:rPr kumimoji="0" lang="en-US" altLang="zh-CN" sz="1600" b="1" i="0" u="none" strike="noStrike" kern="0" cap="none" spc="0" normalizeH="0" noProof="0" dirty="0" smtClean="0">
                <a:ln>
                  <a:noFill/>
                </a:ln>
                <a:effectLst/>
                <a:uLnTx/>
                <a:uFillTx/>
                <a:latin typeface="+mn-lt"/>
                <a:ea typeface="+mn-ea"/>
                <a:cs typeface="+mn-cs"/>
              </a:rPr>
              <a:t>9</a:t>
            </a:r>
            <a:r>
              <a:rPr kumimoji="0" lang="zh-CN" altLang="en-US" sz="1600" b="1" i="0" u="none" strike="noStrike" kern="0" cap="none" spc="0" normalizeH="0" noProof="0" dirty="0" smtClean="0">
                <a:ln>
                  <a:noFill/>
                </a:ln>
                <a:effectLst/>
                <a:uLnTx/>
                <a:uFillTx/>
                <a:latin typeface="+mn-lt"/>
                <a:ea typeface="+mn-ea"/>
                <a:cs typeface="+mn-cs"/>
              </a:rPr>
              <a:t>：</a:t>
            </a:r>
            <a:r>
              <a:rPr kumimoji="0" lang="en-US" altLang="zh-CN" sz="1600" b="1" i="0" u="none" strike="noStrike" kern="0" cap="none" spc="0" normalizeH="0" noProof="0" dirty="0" smtClean="0">
                <a:ln>
                  <a:noFill/>
                </a:ln>
                <a:effectLst/>
                <a:uLnTx/>
                <a:uFillTx/>
                <a:latin typeface="+mn-lt"/>
                <a:ea typeface="+mn-ea"/>
                <a:cs typeface="+mn-cs"/>
              </a:rPr>
              <a:t>30—11</a:t>
            </a:r>
            <a:r>
              <a:rPr kumimoji="0" lang="zh-CN" altLang="en-US" sz="1600" b="1" i="0" u="none" strike="noStrike" kern="0" cap="none" spc="0" normalizeH="0" noProof="0" dirty="0" smtClean="0">
                <a:ln>
                  <a:noFill/>
                </a:ln>
                <a:effectLst/>
                <a:uLnTx/>
                <a:uFillTx/>
                <a:latin typeface="+mn-lt"/>
                <a:ea typeface="+mn-ea"/>
                <a:cs typeface="+mn-cs"/>
              </a:rPr>
              <a:t>：</a:t>
            </a:r>
            <a:r>
              <a:rPr kumimoji="0" lang="en-US" altLang="zh-CN" sz="1600" b="1" i="0" u="none" strike="noStrike" kern="0" cap="none" spc="0" normalizeH="0" noProof="0" dirty="0" smtClean="0">
                <a:ln>
                  <a:noFill/>
                </a:ln>
                <a:effectLst/>
                <a:uLnTx/>
                <a:uFillTx/>
                <a:latin typeface="+mn-lt"/>
                <a:ea typeface="+mn-ea"/>
                <a:cs typeface="+mn-cs"/>
              </a:rPr>
              <a:t>30   </a:t>
            </a:r>
            <a:r>
              <a:rPr kumimoji="0" lang="zh-CN" altLang="en-US" sz="1600" b="0" i="0" u="none" strike="noStrike" kern="0" cap="none" spc="0" normalizeH="0" noProof="0" dirty="0" smtClean="0">
                <a:ln>
                  <a:noFill/>
                </a:ln>
                <a:effectLst/>
                <a:uLnTx/>
                <a:uFillTx/>
                <a:latin typeface="+mn-lt"/>
                <a:ea typeface="+mn-ea"/>
                <a:cs typeface="+mn-cs"/>
              </a:rPr>
              <a:t>接听电话、</a:t>
            </a:r>
            <a:r>
              <a:rPr kumimoji="0" lang="en-US" altLang="zh-CN" sz="1600" b="0" i="0" u="none" strike="noStrike" kern="0" cap="none" spc="0" normalizeH="0" noProof="0" dirty="0" smtClean="0">
                <a:ln>
                  <a:noFill/>
                </a:ln>
                <a:effectLst/>
                <a:uLnTx/>
                <a:uFillTx/>
                <a:latin typeface="+mn-lt"/>
                <a:ea typeface="+mn-ea"/>
                <a:cs typeface="+mn-cs"/>
              </a:rPr>
              <a:t>MSN</a:t>
            </a:r>
            <a:r>
              <a:rPr kumimoji="0" lang="zh-CN" altLang="en-US" sz="1600" b="0" i="0" u="none" strike="noStrike" kern="0" cap="none" spc="0" normalizeH="0" noProof="0" dirty="0" smtClean="0">
                <a:ln>
                  <a:noFill/>
                </a:ln>
                <a:effectLst/>
                <a:uLnTx/>
                <a:uFillTx/>
                <a:latin typeface="+mn-lt"/>
                <a:ea typeface="+mn-ea"/>
                <a:cs typeface="+mn-cs"/>
              </a:rPr>
              <a:t>、邮件等，与客户、与同业保持对研究领域各种问题的交流</a:t>
            </a:r>
          </a:p>
          <a:p>
            <a:pPr marL="342900" marR="0" lvl="0" indent="-342900" algn="l" defTabSz="914400" rtl="0" eaLnBrk="0" fontAlgn="base" latinLnBrk="0" hangingPunct="0">
              <a:lnSpc>
                <a:spcPct val="150000"/>
              </a:lnSpc>
              <a:spcBef>
                <a:spcPts val="600"/>
              </a:spcBef>
              <a:spcAft>
                <a:spcPct val="0"/>
              </a:spcAft>
              <a:buClr>
                <a:schemeClr val="accent1"/>
              </a:buClr>
              <a:buSzPct val="80000"/>
              <a:buFont typeface="Wingdings" pitchFamily="2" charset="2"/>
              <a:buChar char="l"/>
              <a:tabLst/>
              <a:defRPr/>
            </a:pPr>
            <a:r>
              <a:rPr kumimoji="0" lang="en-US" altLang="zh-CN" sz="1600" b="1" i="0" u="none" strike="noStrike" kern="0" cap="none" spc="0" normalizeH="0" noProof="0" dirty="0" smtClean="0">
                <a:ln>
                  <a:noFill/>
                </a:ln>
                <a:effectLst/>
                <a:uLnTx/>
                <a:uFillTx/>
                <a:latin typeface="+mn-lt"/>
                <a:ea typeface="+mn-ea"/>
                <a:cs typeface="+mn-cs"/>
              </a:rPr>
              <a:t>11</a:t>
            </a:r>
            <a:r>
              <a:rPr kumimoji="0" lang="zh-CN" altLang="en-US" sz="1600" b="1" i="0" u="none" strike="noStrike" kern="0" cap="none" spc="0" normalizeH="0" noProof="0" dirty="0" smtClean="0">
                <a:ln>
                  <a:noFill/>
                </a:ln>
                <a:effectLst/>
                <a:uLnTx/>
                <a:uFillTx/>
                <a:latin typeface="+mn-lt"/>
                <a:ea typeface="+mn-ea"/>
                <a:cs typeface="+mn-cs"/>
              </a:rPr>
              <a:t>：</a:t>
            </a:r>
            <a:r>
              <a:rPr kumimoji="0" lang="en-US" altLang="zh-CN" sz="1600" b="1" i="0" u="none" strike="noStrike" kern="0" cap="none" spc="0" normalizeH="0" noProof="0" dirty="0" smtClean="0">
                <a:ln>
                  <a:noFill/>
                </a:ln>
                <a:effectLst/>
                <a:uLnTx/>
                <a:uFillTx/>
                <a:latin typeface="+mn-lt"/>
                <a:ea typeface="+mn-ea"/>
                <a:cs typeface="+mn-cs"/>
              </a:rPr>
              <a:t>30</a:t>
            </a:r>
            <a:r>
              <a:rPr kumimoji="0" lang="zh-CN" altLang="en-US" sz="1600" b="1" i="0" u="none" strike="noStrike" kern="0" cap="none" spc="0" normalizeH="0" noProof="0" dirty="0" smtClean="0">
                <a:ln>
                  <a:noFill/>
                </a:ln>
                <a:effectLst/>
                <a:uLnTx/>
                <a:uFillTx/>
                <a:latin typeface="+mn-lt"/>
                <a:ea typeface="+mn-ea"/>
                <a:cs typeface="+mn-cs"/>
              </a:rPr>
              <a:t>－</a:t>
            </a:r>
            <a:r>
              <a:rPr kumimoji="0" lang="en-US" altLang="zh-CN" sz="1600" b="1" i="0" u="none" strike="noStrike" kern="0" cap="none" spc="0" normalizeH="0" noProof="0" dirty="0" smtClean="0">
                <a:ln>
                  <a:noFill/>
                </a:ln>
                <a:effectLst/>
                <a:uLnTx/>
                <a:uFillTx/>
                <a:latin typeface="+mn-lt"/>
                <a:ea typeface="+mn-ea"/>
                <a:cs typeface="+mn-cs"/>
              </a:rPr>
              <a:t>13</a:t>
            </a:r>
            <a:r>
              <a:rPr kumimoji="0" lang="zh-CN" altLang="en-US" sz="1600" b="1" i="0" u="none" strike="noStrike" kern="0" cap="none" spc="0" normalizeH="0" noProof="0" dirty="0" smtClean="0">
                <a:ln>
                  <a:noFill/>
                </a:ln>
                <a:effectLst/>
                <a:uLnTx/>
                <a:uFillTx/>
                <a:latin typeface="+mn-lt"/>
                <a:ea typeface="+mn-ea"/>
                <a:cs typeface="+mn-cs"/>
              </a:rPr>
              <a:t>：</a:t>
            </a:r>
            <a:r>
              <a:rPr kumimoji="0" lang="en-US" altLang="zh-CN" sz="1600" b="1" i="0" u="none" strike="noStrike" kern="0" cap="none" spc="0" normalizeH="0" noProof="0" dirty="0" smtClean="0">
                <a:ln>
                  <a:noFill/>
                </a:ln>
                <a:effectLst/>
                <a:uLnTx/>
                <a:uFillTx/>
                <a:latin typeface="+mn-lt"/>
                <a:ea typeface="+mn-ea"/>
                <a:cs typeface="+mn-cs"/>
              </a:rPr>
              <a:t>00  </a:t>
            </a:r>
            <a:r>
              <a:rPr kumimoji="0" lang="zh-CN" altLang="en-US" sz="1600" b="0" i="0" u="none" strike="noStrike" kern="0" cap="none" spc="0" normalizeH="0" noProof="0" dirty="0" smtClean="0">
                <a:ln>
                  <a:noFill/>
                </a:ln>
                <a:effectLst/>
                <a:uLnTx/>
                <a:uFillTx/>
                <a:latin typeface="+mn-lt"/>
                <a:ea typeface="+mn-ea"/>
                <a:cs typeface="+mn-cs"/>
              </a:rPr>
              <a:t>午饭（与同事交流，拓宽视野，增加信息横向交流的机会）</a:t>
            </a:r>
          </a:p>
          <a:p>
            <a:pPr marL="363538" marR="0" lvl="0" indent="-363538" algn="l" defTabSz="914400" rtl="0" eaLnBrk="0" fontAlgn="base" latinLnBrk="0" hangingPunct="0">
              <a:lnSpc>
                <a:spcPct val="150000"/>
              </a:lnSpc>
              <a:spcBef>
                <a:spcPts val="600"/>
              </a:spcBef>
              <a:spcAft>
                <a:spcPct val="0"/>
              </a:spcAft>
              <a:buClr>
                <a:schemeClr val="accent1"/>
              </a:buClr>
              <a:buSzPct val="80000"/>
              <a:buFont typeface="Wingdings" pitchFamily="2" charset="2"/>
              <a:buChar char="l"/>
              <a:tabLst/>
              <a:defRPr/>
            </a:pPr>
            <a:r>
              <a:rPr kumimoji="0" lang="en-US" altLang="zh-CN" sz="1600" b="1" i="0" u="none" strike="noStrike" kern="0" cap="none" spc="0" normalizeH="0" noProof="0" dirty="0" smtClean="0">
                <a:ln>
                  <a:noFill/>
                </a:ln>
                <a:effectLst/>
                <a:uLnTx/>
                <a:uFillTx/>
                <a:latin typeface="+mn-lt"/>
                <a:ea typeface="+mn-ea"/>
                <a:cs typeface="+mn-cs"/>
              </a:rPr>
              <a:t>13</a:t>
            </a:r>
            <a:r>
              <a:rPr kumimoji="0" lang="zh-CN" altLang="en-US" sz="1600" b="1" i="0" u="none" strike="noStrike" kern="0" cap="none" spc="0" normalizeH="0" noProof="0" dirty="0" smtClean="0">
                <a:ln>
                  <a:noFill/>
                </a:ln>
                <a:effectLst/>
                <a:uLnTx/>
                <a:uFillTx/>
                <a:latin typeface="+mn-lt"/>
                <a:ea typeface="+mn-ea"/>
                <a:cs typeface="+mn-cs"/>
              </a:rPr>
              <a:t>：</a:t>
            </a:r>
            <a:r>
              <a:rPr kumimoji="0" lang="en-US" altLang="zh-CN" sz="1600" b="1" i="0" u="none" strike="noStrike" kern="0" cap="none" spc="0" normalizeH="0" noProof="0" dirty="0" smtClean="0">
                <a:ln>
                  <a:noFill/>
                </a:ln>
                <a:effectLst/>
                <a:uLnTx/>
                <a:uFillTx/>
                <a:latin typeface="+mn-lt"/>
                <a:ea typeface="+mn-ea"/>
                <a:cs typeface="+mn-cs"/>
              </a:rPr>
              <a:t>00</a:t>
            </a:r>
            <a:r>
              <a:rPr kumimoji="0" lang="zh-CN" altLang="en-US" sz="1600" b="1" i="0" u="none" strike="noStrike" kern="0" cap="none" spc="0" normalizeH="0" noProof="0" dirty="0" smtClean="0">
                <a:ln>
                  <a:noFill/>
                </a:ln>
                <a:effectLst/>
                <a:uLnTx/>
                <a:uFillTx/>
                <a:latin typeface="+mn-lt"/>
                <a:ea typeface="+mn-ea"/>
                <a:cs typeface="+mn-cs"/>
              </a:rPr>
              <a:t>－</a:t>
            </a:r>
            <a:r>
              <a:rPr kumimoji="0" lang="en-US" altLang="zh-CN" sz="1600" b="1" i="0" u="none" strike="noStrike" kern="0" cap="none" spc="0" normalizeH="0" noProof="0" dirty="0" smtClean="0">
                <a:ln>
                  <a:noFill/>
                </a:ln>
                <a:effectLst/>
                <a:uLnTx/>
                <a:uFillTx/>
                <a:latin typeface="+mn-lt"/>
                <a:ea typeface="+mn-ea"/>
                <a:cs typeface="+mn-cs"/>
              </a:rPr>
              <a:t>15</a:t>
            </a:r>
            <a:r>
              <a:rPr kumimoji="0" lang="zh-CN" altLang="en-US" sz="1600" b="1" i="0" u="none" strike="noStrike" kern="0" cap="none" spc="0" normalizeH="0" noProof="0" dirty="0" smtClean="0">
                <a:ln>
                  <a:noFill/>
                </a:ln>
                <a:effectLst/>
                <a:uLnTx/>
                <a:uFillTx/>
                <a:latin typeface="+mn-lt"/>
                <a:ea typeface="+mn-ea"/>
                <a:cs typeface="+mn-cs"/>
              </a:rPr>
              <a:t>：</a:t>
            </a:r>
            <a:r>
              <a:rPr kumimoji="0" lang="en-US" altLang="zh-CN" sz="1600" b="1" i="0" u="none" strike="noStrike" kern="0" cap="none" spc="0" normalizeH="0" noProof="0" dirty="0" smtClean="0">
                <a:ln>
                  <a:noFill/>
                </a:ln>
                <a:effectLst/>
                <a:uLnTx/>
                <a:uFillTx/>
                <a:latin typeface="+mn-lt"/>
                <a:ea typeface="+mn-ea"/>
                <a:cs typeface="+mn-cs"/>
              </a:rPr>
              <a:t>00  </a:t>
            </a:r>
            <a:r>
              <a:rPr kumimoji="0" lang="zh-CN" altLang="en-US" sz="1600" b="0" i="0" u="none" strike="noStrike" kern="0" cap="none" spc="0" normalizeH="0" noProof="0" dirty="0" smtClean="0">
                <a:ln>
                  <a:noFill/>
                </a:ln>
                <a:effectLst/>
                <a:uLnTx/>
                <a:uFillTx/>
                <a:latin typeface="+mn-lt"/>
                <a:ea typeface="+mn-ea"/>
                <a:cs typeface="+mn-cs"/>
              </a:rPr>
              <a:t>接听电话、</a:t>
            </a:r>
            <a:r>
              <a:rPr kumimoji="0" lang="en-US" altLang="zh-CN" sz="1600" b="0" i="0" u="none" strike="noStrike" kern="0" cap="none" spc="0" normalizeH="0" noProof="0" dirty="0" smtClean="0">
                <a:ln>
                  <a:noFill/>
                </a:ln>
                <a:effectLst/>
                <a:uLnTx/>
                <a:uFillTx/>
                <a:latin typeface="+mn-lt"/>
                <a:ea typeface="+mn-ea"/>
                <a:cs typeface="+mn-cs"/>
              </a:rPr>
              <a:t>MSN</a:t>
            </a:r>
            <a:r>
              <a:rPr kumimoji="0" lang="zh-CN" altLang="en-US" sz="1600" b="0" i="0" u="none" strike="noStrike" kern="0" cap="none" spc="0" normalizeH="0" noProof="0" dirty="0" smtClean="0">
                <a:ln>
                  <a:noFill/>
                </a:ln>
                <a:effectLst/>
                <a:uLnTx/>
                <a:uFillTx/>
                <a:latin typeface="+mn-lt"/>
                <a:ea typeface="+mn-ea"/>
                <a:cs typeface="+mn-cs"/>
              </a:rPr>
              <a:t>、邮件等，与客户、与同业保持对研究领域各种问题的</a:t>
            </a:r>
            <a:r>
              <a:rPr kumimoji="0" lang="zh-CN" altLang="en-US" sz="1600" b="0" i="0" u="none" strike="noStrike" kern="0" cap="none" spc="0" normalizeH="0" noProof="0" dirty="0" smtClean="0">
                <a:ln>
                  <a:noFill/>
                </a:ln>
                <a:effectLst/>
                <a:uLnTx/>
                <a:uFillTx/>
                <a:latin typeface="+mn-lt"/>
                <a:ea typeface="+mn-ea"/>
                <a:cs typeface="+mn-cs"/>
              </a:rPr>
              <a:t>交                             流</a:t>
            </a:r>
            <a:endParaRPr kumimoji="0" lang="zh-CN" altLang="en-US" sz="1600" b="0" i="0" u="none" strike="noStrike" kern="0" cap="none" spc="0" normalizeH="0" noProof="0" dirty="0" smtClean="0">
              <a:ln>
                <a:noFill/>
              </a:ln>
              <a:effectLst/>
              <a:uLnTx/>
              <a:uFillTx/>
              <a:latin typeface="+mn-lt"/>
              <a:ea typeface="+mn-ea"/>
              <a:cs typeface="+mn-cs"/>
            </a:endParaRPr>
          </a:p>
          <a:p>
            <a:pPr marL="342900" marR="0" lvl="0" indent="-342900" algn="l" defTabSz="914400" rtl="0" eaLnBrk="0" fontAlgn="base" latinLnBrk="0" hangingPunct="0">
              <a:lnSpc>
                <a:spcPct val="150000"/>
              </a:lnSpc>
              <a:spcBef>
                <a:spcPts val="600"/>
              </a:spcBef>
              <a:spcAft>
                <a:spcPct val="0"/>
              </a:spcAft>
              <a:buClr>
                <a:schemeClr val="accent1"/>
              </a:buClr>
              <a:buSzPct val="80000"/>
              <a:buFont typeface="Wingdings" pitchFamily="2" charset="2"/>
              <a:buChar char="l"/>
              <a:tabLst/>
              <a:defRPr/>
            </a:pPr>
            <a:r>
              <a:rPr kumimoji="0" lang="en-US" altLang="zh-CN" sz="1600" b="1" i="0" u="none" strike="noStrike" kern="0" cap="none" spc="0" normalizeH="0" noProof="0" dirty="0" smtClean="0">
                <a:ln>
                  <a:noFill/>
                </a:ln>
                <a:effectLst/>
                <a:uLnTx/>
                <a:uFillTx/>
                <a:latin typeface="+mn-lt"/>
                <a:ea typeface="+mn-ea"/>
                <a:cs typeface="+mn-cs"/>
              </a:rPr>
              <a:t>15</a:t>
            </a:r>
            <a:r>
              <a:rPr kumimoji="0" lang="zh-CN" altLang="en-US" sz="1600" b="1" i="0" u="none" strike="noStrike" kern="0" cap="none" spc="0" normalizeH="0" noProof="0" dirty="0" smtClean="0">
                <a:ln>
                  <a:noFill/>
                </a:ln>
                <a:effectLst/>
                <a:uLnTx/>
                <a:uFillTx/>
                <a:latin typeface="+mn-lt"/>
                <a:ea typeface="+mn-ea"/>
                <a:cs typeface="+mn-cs"/>
              </a:rPr>
              <a:t>：</a:t>
            </a:r>
            <a:r>
              <a:rPr kumimoji="0" lang="en-US" altLang="zh-CN" sz="1600" b="1" i="0" u="none" strike="noStrike" kern="0" cap="none" spc="0" normalizeH="0" noProof="0" dirty="0" smtClean="0">
                <a:ln>
                  <a:noFill/>
                </a:ln>
                <a:effectLst/>
                <a:uLnTx/>
                <a:uFillTx/>
                <a:latin typeface="+mn-lt"/>
                <a:ea typeface="+mn-ea"/>
                <a:cs typeface="+mn-cs"/>
              </a:rPr>
              <a:t>00</a:t>
            </a:r>
            <a:r>
              <a:rPr kumimoji="0" lang="zh-CN" altLang="en-US" sz="1600" b="1" i="0" u="none" strike="noStrike" kern="0" cap="none" spc="0" normalizeH="0" noProof="0" dirty="0" smtClean="0">
                <a:ln>
                  <a:noFill/>
                </a:ln>
                <a:effectLst/>
                <a:uLnTx/>
                <a:uFillTx/>
                <a:latin typeface="+mn-lt"/>
                <a:ea typeface="+mn-ea"/>
                <a:cs typeface="+mn-cs"/>
              </a:rPr>
              <a:t>－</a:t>
            </a:r>
            <a:r>
              <a:rPr kumimoji="0" lang="en-US" altLang="zh-CN" sz="1600" b="1" i="0" u="none" strike="noStrike" kern="0" cap="none" spc="0" normalizeH="0" noProof="0" dirty="0" smtClean="0">
                <a:ln>
                  <a:noFill/>
                </a:ln>
                <a:effectLst/>
                <a:uLnTx/>
                <a:uFillTx/>
                <a:latin typeface="+mn-lt"/>
                <a:ea typeface="+mn-ea"/>
                <a:cs typeface="+mn-cs"/>
              </a:rPr>
              <a:t>16</a:t>
            </a:r>
            <a:r>
              <a:rPr kumimoji="0" lang="zh-CN" altLang="en-US" sz="1600" b="1" i="0" u="none" strike="noStrike" kern="0" cap="none" spc="0" normalizeH="0" noProof="0" dirty="0" smtClean="0">
                <a:ln>
                  <a:noFill/>
                </a:ln>
                <a:effectLst/>
                <a:uLnTx/>
                <a:uFillTx/>
                <a:latin typeface="+mn-lt"/>
                <a:ea typeface="+mn-ea"/>
                <a:cs typeface="+mn-cs"/>
              </a:rPr>
              <a:t>：</a:t>
            </a:r>
            <a:r>
              <a:rPr kumimoji="0" lang="en-US" altLang="zh-CN" sz="1600" b="1" i="0" u="none" strike="noStrike" kern="0" cap="none" spc="0" normalizeH="0" noProof="0" dirty="0" smtClean="0">
                <a:ln>
                  <a:noFill/>
                </a:ln>
                <a:effectLst/>
                <a:uLnTx/>
                <a:uFillTx/>
                <a:latin typeface="+mn-lt"/>
                <a:ea typeface="+mn-ea"/>
                <a:cs typeface="+mn-cs"/>
              </a:rPr>
              <a:t>00  </a:t>
            </a:r>
            <a:r>
              <a:rPr kumimoji="0" lang="zh-CN" altLang="en-US" sz="1600" b="0" i="0" u="none" strike="noStrike" kern="0" cap="none" spc="0" normalizeH="0" noProof="0" dirty="0" smtClean="0">
                <a:ln>
                  <a:noFill/>
                </a:ln>
                <a:effectLst/>
                <a:uLnTx/>
                <a:uFillTx/>
                <a:latin typeface="+mn-lt"/>
                <a:ea typeface="+mn-ea"/>
                <a:cs typeface="+mn-cs"/>
              </a:rPr>
              <a:t>结合市场变化回顾和检讨对研究领域和重点研究品种的判断，及时修正</a:t>
            </a:r>
          </a:p>
          <a:p>
            <a:pPr marL="342900" marR="0" lvl="0" indent="-342900" algn="l" defTabSz="914400" rtl="0" eaLnBrk="0" fontAlgn="base" latinLnBrk="0" hangingPunct="0">
              <a:lnSpc>
                <a:spcPct val="150000"/>
              </a:lnSpc>
              <a:spcBef>
                <a:spcPts val="600"/>
              </a:spcBef>
              <a:spcAft>
                <a:spcPct val="0"/>
              </a:spcAft>
              <a:buClr>
                <a:schemeClr val="accent1"/>
              </a:buClr>
              <a:buSzPct val="80000"/>
              <a:buFont typeface="Wingdings" pitchFamily="2" charset="2"/>
              <a:buChar char="l"/>
              <a:tabLst/>
              <a:defRPr/>
            </a:pPr>
            <a:r>
              <a:rPr kumimoji="0" lang="en-US" altLang="zh-CN" sz="1600" b="1" i="0" u="none" strike="noStrike" kern="0" cap="none" spc="0" normalizeH="0" noProof="0" dirty="0" smtClean="0">
                <a:ln>
                  <a:noFill/>
                </a:ln>
                <a:effectLst/>
                <a:uLnTx/>
                <a:uFillTx/>
                <a:latin typeface="+mn-lt"/>
                <a:ea typeface="+mn-ea"/>
                <a:cs typeface="+mn-cs"/>
              </a:rPr>
              <a:t>16</a:t>
            </a:r>
            <a:r>
              <a:rPr kumimoji="0" lang="zh-CN" altLang="en-US" sz="1600" b="1" i="0" u="none" strike="noStrike" kern="0" cap="none" spc="0" normalizeH="0" noProof="0" dirty="0" smtClean="0">
                <a:ln>
                  <a:noFill/>
                </a:ln>
                <a:effectLst/>
                <a:uLnTx/>
                <a:uFillTx/>
                <a:latin typeface="+mn-lt"/>
                <a:ea typeface="+mn-ea"/>
                <a:cs typeface="+mn-cs"/>
              </a:rPr>
              <a:t>：</a:t>
            </a:r>
            <a:r>
              <a:rPr kumimoji="0" lang="en-US" altLang="zh-CN" sz="1600" b="1" i="0" u="none" strike="noStrike" kern="0" cap="none" spc="0" normalizeH="0" noProof="0" dirty="0" smtClean="0">
                <a:ln>
                  <a:noFill/>
                </a:ln>
                <a:effectLst/>
                <a:uLnTx/>
                <a:uFillTx/>
                <a:latin typeface="+mn-lt"/>
                <a:ea typeface="+mn-ea"/>
                <a:cs typeface="+mn-cs"/>
              </a:rPr>
              <a:t>00</a:t>
            </a:r>
            <a:r>
              <a:rPr kumimoji="0" lang="zh-CN" altLang="en-US" sz="1600" b="1" i="0" u="none" strike="noStrike" kern="0" cap="none" spc="0" normalizeH="0" noProof="0" dirty="0" smtClean="0">
                <a:ln>
                  <a:noFill/>
                </a:ln>
                <a:effectLst/>
                <a:uLnTx/>
                <a:uFillTx/>
                <a:latin typeface="+mn-lt"/>
                <a:ea typeface="+mn-ea"/>
                <a:cs typeface="+mn-cs"/>
              </a:rPr>
              <a:t>－              </a:t>
            </a:r>
            <a:r>
              <a:rPr kumimoji="0" lang="zh-CN" altLang="en-US" sz="1600" b="0" i="0" u="none" strike="noStrike" kern="0" cap="none" spc="0" normalizeH="0" noProof="0" dirty="0" smtClean="0">
                <a:ln>
                  <a:noFill/>
                </a:ln>
                <a:effectLst/>
                <a:uLnTx/>
                <a:uFillTx/>
                <a:latin typeface="+mn-lt"/>
                <a:ea typeface="+mn-ea"/>
                <a:cs typeface="+mn-cs"/>
              </a:rPr>
              <a:t>撰写研究报告  </a:t>
            </a:r>
          </a:p>
          <a:p>
            <a:pPr marL="342900" marR="0" lvl="0" indent="-342900" algn="l" defTabSz="914400" rtl="0" eaLnBrk="0" fontAlgn="base" latinLnBrk="0" hangingPunct="0">
              <a:lnSpc>
                <a:spcPct val="150000"/>
              </a:lnSpc>
              <a:spcBef>
                <a:spcPts val="600"/>
              </a:spcBef>
              <a:spcAft>
                <a:spcPct val="0"/>
              </a:spcAft>
              <a:buClr>
                <a:schemeClr val="accent1"/>
              </a:buClr>
              <a:buSzPct val="80000"/>
              <a:buFont typeface="Wingdings" pitchFamily="2" charset="2"/>
              <a:buChar char="l"/>
              <a:tabLst/>
              <a:defRPr/>
            </a:pPr>
            <a:r>
              <a:rPr kumimoji="0" lang="zh-CN" altLang="en-US" sz="1600" b="1" i="0" u="none" strike="noStrike" kern="0" cap="none" spc="0" normalizeH="0" noProof="0" dirty="0" smtClean="0">
                <a:ln>
                  <a:noFill/>
                </a:ln>
                <a:effectLst/>
                <a:uLnTx/>
                <a:uFillTx/>
                <a:latin typeface="+mn-lt"/>
                <a:ea typeface="+mn-ea"/>
                <a:cs typeface="+mn-cs"/>
              </a:rPr>
              <a:t>晚上                      </a:t>
            </a:r>
            <a:r>
              <a:rPr kumimoji="0" lang="zh-CN" altLang="en-US" sz="1600" b="0" i="0" u="none" strike="noStrike" kern="0" cap="none" spc="0" normalizeH="0" noProof="0" dirty="0" smtClean="0">
                <a:ln>
                  <a:noFill/>
                </a:ln>
                <a:effectLst/>
                <a:uLnTx/>
                <a:uFillTx/>
                <a:latin typeface="+mn-lt"/>
                <a:ea typeface="+mn-ea"/>
                <a:cs typeface="+mn-cs"/>
              </a:rPr>
              <a:t>关注相关领域的重要信息，撰写研究报告（如中报）或业务学习   </a:t>
            </a:r>
            <a:endParaRPr kumimoji="0" lang="zh-CN" altLang="en-US" sz="1600" b="0" i="0" u="none" strike="noStrike" kern="0" cap="none" spc="0" normalizeH="0" noProof="0" dirty="0">
              <a:ln>
                <a:noFill/>
              </a:ln>
              <a:effectLst/>
              <a:uLnTx/>
              <a:uFillTx/>
              <a:latin typeface="+mn-lt"/>
              <a:ea typeface="+mn-ea"/>
              <a:cs typeface="+mn-cs"/>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标题 1"/>
          <p:cNvSpPr>
            <a:spLocks noGrp="1"/>
          </p:cNvSpPr>
          <p:nvPr>
            <p:ph type="title"/>
          </p:nvPr>
        </p:nvSpPr>
        <p:spPr>
          <a:xfrm>
            <a:off x="251520" y="115888"/>
            <a:ext cx="7837487" cy="682625"/>
          </a:xfrm>
        </p:spPr>
        <p:txBody>
          <a:bodyPr/>
          <a:lstStyle/>
          <a:p>
            <a:r>
              <a:rPr lang="zh-CN" altLang="en-US" dirty="0" smtClean="0">
                <a:ea typeface="宋体" pitchFamily="2" charset="-122"/>
              </a:rPr>
              <a:t>卖方研究员的一天</a:t>
            </a:r>
            <a:r>
              <a:rPr lang="en-US" altLang="zh-CN" dirty="0" smtClean="0">
                <a:ea typeface="宋体" pitchFamily="2" charset="-122"/>
              </a:rPr>
              <a:t>——</a:t>
            </a:r>
            <a:r>
              <a:rPr lang="zh-CN" altLang="en-US" dirty="0" smtClean="0">
                <a:ea typeface="宋体" pitchFamily="2" charset="-122"/>
              </a:rPr>
              <a:t>调研或开会</a:t>
            </a:r>
          </a:p>
        </p:txBody>
      </p:sp>
      <p:sp>
        <p:nvSpPr>
          <p:cNvPr id="5" name="Rectangle 2"/>
          <p:cNvSpPr txBox="1">
            <a:spLocks noChangeArrowheads="1"/>
          </p:cNvSpPr>
          <p:nvPr/>
        </p:nvSpPr>
        <p:spPr bwMode="auto">
          <a:xfrm>
            <a:off x="323528" y="1124744"/>
            <a:ext cx="8424936" cy="573325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261938" marR="0" lvl="0" indent="-261938" algn="l" defTabSz="914400" rtl="0" eaLnBrk="0" fontAlgn="base" latinLnBrk="0" hangingPunct="0">
              <a:lnSpc>
                <a:spcPct val="150000"/>
              </a:lnSpc>
              <a:spcBef>
                <a:spcPts val="600"/>
              </a:spcBef>
              <a:spcAft>
                <a:spcPct val="0"/>
              </a:spcAft>
              <a:buClr>
                <a:schemeClr val="accent1"/>
              </a:buClr>
              <a:buSzPct val="80000"/>
              <a:buFont typeface="Wingdings" pitchFamily="2" charset="2"/>
              <a:buChar char="l"/>
              <a:tabLst/>
              <a:defRPr/>
            </a:pPr>
            <a:r>
              <a:rPr lang="en-US" altLang="zh-CN" sz="1600" b="1" kern="0" dirty="0" smtClean="0">
                <a:latin typeface="+mn-lt"/>
              </a:rPr>
              <a:t>8:00</a:t>
            </a:r>
            <a:r>
              <a:rPr lang="zh-CN" altLang="en-US" sz="1600" b="1" kern="0" dirty="0">
                <a:latin typeface="+mn-lt"/>
              </a:rPr>
              <a:t>（或更早）     </a:t>
            </a:r>
            <a:r>
              <a:rPr lang="zh-CN" altLang="en-US" sz="1600" kern="0" dirty="0">
                <a:latin typeface="+mn-lt"/>
              </a:rPr>
              <a:t>最新信息浏览与分</a:t>
            </a:r>
            <a:r>
              <a:rPr lang="zh-CN" altLang="en-US" sz="1600" kern="0" dirty="0" smtClean="0">
                <a:latin typeface="+mn-lt"/>
              </a:rPr>
              <a:t>析</a:t>
            </a:r>
            <a:endParaRPr lang="zh-CN" altLang="en-US" sz="1600" kern="0" dirty="0">
              <a:latin typeface="+mn-lt"/>
            </a:endParaRPr>
          </a:p>
          <a:p>
            <a:pPr>
              <a:lnSpc>
                <a:spcPct val="150000"/>
              </a:lnSpc>
              <a:spcBef>
                <a:spcPts val="600"/>
              </a:spcBef>
              <a:buClr>
                <a:schemeClr val="accent1"/>
              </a:buClr>
              <a:buSzPct val="80000"/>
              <a:buFont typeface="Wingdings" pitchFamily="2" charset="2"/>
              <a:buChar char="l"/>
            </a:pPr>
            <a:r>
              <a:rPr lang="en-US" altLang="zh-CN" sz="1600" b="1" kern="0" dirty="0" smtClean="0">
                <a:latin typeface="+mn-lt"/>
              </a:rPr>
              <a:t>  8</a:t>
            </a:r>
            <a:r>
              <a:rPr lang="zh-CN" altLang="en-US" sz="1600" b="1" kern="0" dirty="0">
                <a:latin typeface="+mn-lt"/>
              </a:rPr>
              <a:t>：</a:t>
            </a:r>
            <a:r>
              <a:rPr lang="en-US" altLang="zh-CN" sz="1600" b="1" kern="0" dirty="0">
                <a:latin typeface="+mn-lt"/>
              </a:rPr>
              <a:t>30                  </a:t>
            </a:r>
            <a:r>
              <a:rPr lang="zh-CN" altLang="en-US" sz="1600" kern="0" dirty="0" smtClean="0">
                <a:latin typeface="+mn-lt"/>
              </a:rPr>
              <a:t>视</a:t>
            </a:r>
            <a:r>
              <a:rPr lang="zh-CN" altLang="en-US" sz="1600" kern="0" dirty="0">
                <a:latin typeface="+mn-lt"/>
              </a:rPr>
              <a:t>情况电话参加晨会，或将与自己研究领域重要信息的判断电子邮件传回公司</a:t>
            </a:r>
          </a:p>
          <a:p>
            <a:pPr>
              <a:lnSpc>
                <a:spcPct val="150000"/>
              </a:lnSpc>
              <a:spcBef>
                <a:spcPts val="600"/>
              </a:spcBef>
              <a:buClr>
                <a:schemeClr val="accent1"/>
              </a:buClr>
              <a:buSzPct val="80000"/>
              <a:buFont typeface="Wingdings" pitchFamily="2" charset="2"/>
              <a:buChar char="l"/>
            </a:pPr>
            <a:r>
              <a:rPr lang="en-US" altLang="zh-CN" sz="1600" b="1" kern="0" dirty="0" smtClean="0">
                <a:latin typeface="+mn-lt"/>
              </a:rPr>
              <a:t>  9</a:t>
            </a:r>
            <a:r>
              <a:rPr lang="zh-CN" altLang="en-US" sz="1600" b="1" kern="0" dirty="0">
                <a:latin typeface="+mn-lt"/>
              </a:rPr>
              <a:t>：</a:t>
            </a:r>
            <a:r>
              <a:rPr lang="en-US" altLang="zh-CN" sz="1600" b="1" kern="0" dirty="0">
                <a:latin typeface="+mn-lt"/>
              </a:rPr>
              <a:t>00</a:t>
            </a:r>
            <a:r>
              <a:rPr lang="zh-CN" altLang="en-US" sz="1600" b="1" kern="0" dirty="0">
                <a:latin typeface="+mn-lt"/>
              </a:rPr>
              <a:t>前               </a:t>
            </a:r>
            <a:r>
              <a:rPr lang="zh-CN" altLang="en-US" sz="1600" kern="0" dirty="0">
                <a:latin typeface="+mn-lt"/>
              </a:rPr>
              <a:t>将针对最新信息撰写的评价报告发送至客户；打电话或发短信告知重要客户</a:t>
            </a:r>
          </a:p>
          <a:p>
            <a:pPr>
              <a:lnSpc>
                <a:spcPct val="150000"/>
              </a:lnSpc>
              <a:spcBef>
                <a:spcPts val="600"/>
              </a:spcBef>
              <a:buClr>
                <a:schemeClr val="accent1"/>
              </a:buClr>
              <a:buSzPct val="80000"/>
              <a:buFont typeface="Wingdings" pitchFamily="2" charset="2"/>
              <a:buChar char="l"/>
            </a:pPr>
            <a:r>
              <a:rPr lang="en-US" altLang="zh-CN" sz="1600" kern="0" dirty="0" smtClean="0">
                <a:latin typeface="+mn-lt"/>
              </a:rPr>
              <a:t>  </a:t>
            </a:r>
            <a:r>
              <a:rPr lang="en-US" altLang="zh-CN" sz="1600" b="1" kern="0" dirty="0" smtClean="0">
                <a:latin typeface="+mn-lt"/>
              </a:rPr>
              <a:t>9</a:t>
            </a:r>
            <a:r>
              <a:rPr lang="zh-CN" altLang="en-US" sz="1600" b="1" kern="0" dirty="0">
                <a:latin typeface="+mn-lt"/>
              </a:rPr>
              <a:t>：</a:t>
            </a:r>
            <a:r>
              <a:rPr lang="en-US" altLang="zh-CN" sz="1600" b="1" kern="0" dirty="0">
                <a:latin typeface="+mn-lt"/>
              </a:rPr>
              <a:t>30—11</a:t>
            </a:r>
            <a:r>
              <a:rPr lang="zh-CN" altLang="en-US" sz="1600" b="1" kern="0" dirty="0">
                <a:latin typeface="+mn-lt"/>
              </a:rPr>
              <a:t>：</a:t>
            </a:r>
            <a:r>
              <a:rPr lang="en-US" altLang="zh-CN" sz="1600" b="1" kern="0" dirty="0">
                <a:latin typeface="+mn-lt"/>
              </a:rPr>
              <a:t>30    </a:t>
            </a:r>
            <a:r>
              <a:rPr lang="zh-CN" altLang="en-US" sz="1600" kern="0" dirty="0" smtClean="0">
                <a:latin typeface="+mn-lt"/>
              </a:rPr>
              <a:t>调</a:t>
            </a:r>
            <a:r>
              <a:rPr lang="zh-CN" altLang="en-US" sz="1600" kern="0" dirty="0">
                <a:latin typeface="+mn-lt"/>
              </a:rPr>
              <a:t>研或开会，随时将重要调研信息传递回公司，并同时随时接听各种电话，与客户、与同业保持对研究领域各种问题的交</a:t>
            </a:r>
            <a:r>
              <a:rPr lang="zh-CN" altLang="en-US" sz="1600" kern="0" dirty="0" smtClean="0">
                <a:latin typeface="+mn-lt"/>
              </a:rPr>
              <a:t>流</a:t>
            </a:r>
            <a:endParaRPr lang="zh-CN" altLang="en-US" sz="1600" kern="0" dirty="0">
              <a:latin typeface="+mn-lt"/>
            </a:endParaRPr>
          </a:p>
          <a:p>
            <a:pPr>
              <a:lnSpc>
                <a:spcPct val="150000"/>
              </a:lnSpc>
              <a:spcBef>
                <a:spcPts val="600"/>
              </a:spcBef>
              <a:buClr>
                <a:schemeClr val="accent1"/>
              </a:buClr>
              <a:buSzPct val="80000"/>
              <a:buFont typeface="Wingdings" pitchFamily="2" charset="2"/>
              <a:buChar char="l"/>
            </a:pPr>
            <a:r>
              <a:rPr lang="en-US" altLang="zh-CN" sz="1600" kern="0" dirty="0" smtClean="0">
                <a:latin typeface="+mn-lt"/>
              </a:rPr>
              <a:t>  </a:t>
            </a:r>
            <a:r>
              <a:rPr lang="en-US" altLang="zh-CN" sz="1600" b="1" kern="0" dirty="0" smtClean="0">
                <a:latin typeface="+mn-lt"/>
              </a:rPr>
              <a:t>11</a:t>
            </a:r>
            <a:r>
              <a:rPr lang="zh-CN" altLang="en-US" sz="1600" b="1" kern="0" dirty="0">
                <a:latin typeface="+mn-lt"/>
              </a:rPr>
              <a:t>：</a:t>
            </a:r>
            <a:r>
              <a:rPr lang="en-US" altLang="zh-CN" sz="1600" b="1" kern="0" dirty="0">
                <a:latin typeface="+mn-lt"/>
              </a:rPr>
              <a:t>30</a:t>
            </a:r>
            <a:r>
              <a:rPr lang="zh-CN" altLang="en-US" sz="1600" b="1" kern="0" dirty="0">
                <a:latin typeface="+mn-lt"/>
              </a:rPr>
              <a:t>－</a:t>
            </a:r>
            <a:r>
              <a:rPr lang="en-US" altLang="zh-CN" sz="1600" b="1" kern="0" dirty="0">
                <a:latin typeface="+mn-lt"/>
              </a:rPr>
              <a:t>13</a:t>
            </a:r>
            <a:r>
              <a:rPr lang="zh-CN" altLang="en-US" sz="1600" b="1" kern="0" dirty="0">
                <a:latin typeface="+mn-lt"/>
              </a:rPr>
              <a:t>：</a:t>
            </a:r>
            <a:r>
              <a:rPr lang="en-US" altLang="zh-CN" sz="1600" b="1" kern="0" dirty="0">
                <a:latin typeface="+mn-lt"/>
              </a:rPr>
              <a:t>00  </a:t>
            </a:r>
            <a:r>
              <a:rPr lang="zh-CN" altLang="en-US" sz="1600" kern="0" dirty="0">
                <a:latin typeface="+mn-lt"/>
              </a:rPr>
              <a:t>午饭（与调研企业或参会人员交流，拓宽视野，增加信息横向交流的机会）</a:t>
            </a:r>
          </a:p>
          <a:p>
            <a:pPr>
              <a:lnSpc>
                <a:spcPct val="150000"/>
              </a:lnSpc>
              <a:spcBef>
                <a:spcPts val="600"/>
              </a:spcBef>
              <a:buClr>
                <a:schemeClr val="accent1"/>
              </a:buClr>
              <a:buSzPct val="80000"/>
              <a:buFont typeface="Wingdings" pitchFamily="2" charset="2"/>
              <a:buChar char="l"/>
            </a:pPr>
            <a:r>
              <a:rPr lang="en-US" altLang="zh-CN" sz="1600" kern="0" dirty="0" smtClean="0">
                <a:latin typeface="+mn-lt"/>
              </a:rPr>
              <a:t>  </a:t>
            </a:r>
            <a:r>
              <a:rPr lang="en-US" altLang="zh-CN" sz="1600" b="1" kern="0" dirty="0" smtClean="0">
                <a:latin typeface="+mn-lt"/>
              </a:rPr>
              <a:t>13</a:t>
            </a:r>
            <a:r>
              <a:rPr lang="zh-CN" altLang="en-US" sz="1600" b="1" kern="0" dirty="0">
                <a:latin typeface="+mn-lt"/>
              </a:rPr>
              <a:t>：</a:t>
            </a:r>
            <a:r>
              <a:rPr lang="en-US" altLang="zh-CN" sz="1600" b="1" kern="0" dirty="0">
                <a:latin typeface="+mn-lt"/>
              </a:rPr>
              <a:t>00</a:t>
            </a:r>
            <a:r>
              <a:rPr lang="zh-CN" altLang="en-US" sz="1600" b="1" kern="0" dirty="0">
                <a:latin typeface="+mn-lt"/>
              </a:rPr>
              <a:t>－</a:t>
            </a:r>
            <a:r>
              <a:rPr lang="en-US" altLang="zh-CN" sz="1600" b="1" kern="0" dirty="0">
                <a:latin typeface="+mn-lt"/>
              </a:rPr>
              <a:t>16</a:t>
            </a:r>
            <a:r>
              <a:rPr lang="zh-CN" altLang="en-US" sz="1600" b="1" kern="0" dirty="0">
                <a:latin typeface="+mn-lt"/>
              </a:rPr>
              <a:t>：</a:t>
            </a:r>
            <a:r>
              <a:rPr lang="en-US" altLang="zh-CN" sz="1600" b="1" kern="0" dirty="0">
                <a:latin typeface="+mn-lt"/>
              </a:rPr>
              <a:t>00   </a:t>
            </a:r>
            <a:r>
              <a:rPr lang="zh-CN" altLang="en-US" sz="1600" kern="0" dirty="0">
                <a:latin typeface="+mn-lt"/>
              </a:rPr>
              <a:t>调研或开会，随时将重要调研信息传递回公司，并同时随时接听各种电话，与客户、与同业保持对研究领域各种问题的交流；</a:t>
            </a:r>
          </a:p>
          <a:p>
            <a:pPr>
              <a:lnSpc>
                <a:spcPct val="150000"/>
              </a:lnSpc>
              <a:spcBef>
                <a:spcPts val="600"/>
              </a:spcBef>
              <a:buClr>
                <a:schemeClr val="accent1"/>
              </a:buClr>
              <a:buSzPct val="80000"/>
              <a:buFont typeface="Wingdings" pitchFamily="2" charset="2"/>
              <a:buChar char="l"/>
            </a:pPr>
            <a:r>
              <a:rPr lang="en-US" altLang="zh-CN" sz="1600" kern="0" dirty="0" smtClean="0">
                <a:latin typeface="+mn-lt"/>
              </a:rPr>
              <a:t>  </a:t>
            </a:r>
            <a:r>
              <a:rPr lang="en-US" altLang="zh-CN" sz="1600" b="1" kern="0" dirty="0" smtClean="0">
                <a:latin typeface="+mn-lt"/>
              </a:rPr>
              <a:t>16</a:t>
            </a:r>
            <a:r>
              <a:rPr lang="zh-CN" altLang="en-US" sz="1600" b="1" kern="0" dirty="0">
                <a:latin typeface="+mn-lt"/>
              </a:rPr>
              <a:t>：</a:t>
            </a:r>
            <a:r>
              <a:rPr lang="en-US" altLang="zh-CN" sz="1600" b="1" kern="0" dirty="0">
                <a:latin typeface="+mn-lt"/>
              </a:rPr>
              <a:t>00</a:t>
            </a:r>
            <a:r>
              <a:rPr lang="zh-CN" altLang="en-US" sz="1600" b="1" kern="0" dirty="0">
                <a:latin typeface="+mn-lt"/>
              </a:rPr>
              <a:t>以后          </a:t>
            </a:r>
            <a:r>
              <a:rPr lang="zh-CN" altLang="en-US" sz="1600" kern="0" dirty="0">
                <a:latin typeface="+mn-lt"/>
              </a:rPr>
              <a:t>整理调研信息， 撰写调研报告  </a:t>
            </a:r>
          </a:p>
          <a:p>
            <a:pPr>
              <a:lnSpc>
                <a:spcPct val="150000"/>
              </a:lnSpc>
              <a:spcBef>
                <a:spcPts val="600"/>
              </a:spcBef>
              <a:buClr>
                <a:schemeClr val="accent1"/>
              </a:buClr>
              <a:buSzPct val="80000"/>
              <a:buFont typeface="Wingdings" pitchFamily="2" charset="2"/>
              <a:buChar char="l"/>
            </a:pPr>
            <a:r>
              <a:rPr lang="zh-CN" altLang="en-US" sz="1600" kern="0" dirty="0" smtClean="0">
                <a:latin typeface="+mn-lt"/>
              </a:rPr>
              <a:t>  </a:t>
            </a:r>
            <a:r>
              <a:rPr lang="zh-CN" altLang="en-US" sz="1600" b="1" kern="0" dirty="0" smtClean="0">
                <a:latin typeface="+mn-lt"/>
              </a:rPr>
              <a:t>晚</a:t>
            </a:r>
            <a:r>
              <a:rPr lang="zh-CN" altLang="en-US" sz="1600" b="1" kern="0" dirty="0">
                <a:latin typeface="+mn-lt"/>
              </a:rPr>
              <a:t>上                     </a:t>
            </a:r>
            <a:r>
              <a:rPr lang="zh-CN" altLang="en-US" sz="1600" kern="0" dirty="0" smtClean="0">
                <a:latin typeface="+mn-lt"/>
              </a:rPr>
              <a:t>关</a:t>
            </a:r>
            <a:r>
              <a:rPr lang="zh-CN" altLang="en-US" sz="1600" kern="0" dirty="0">
                <a:latin typeface="+mn-lt"/>
              </a:rPr>
              <a:t>注相关领域的重要信息，撰写研究报告（如中报）或业务学习   </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5"/>
          <p:cNvSpPr>
            <a:spLocks noGrp="1"/>
          </p:cNvSpPr>
          <p:nvPr>
            <p:ph type="sldNum" sz="quarter" idx="4294967295"/>
          </p:nvPr>
        </p:nvSpPr>
        <p:spPr>
          <a:xfrm>
            <a:off x="7042150" y="6243638"/>
            <a:ext cx="1905000" cy="457200"/>
          </a:xfrm>
          <a:prstGeom prst="rect">
            <a:avLst/>
          </a:prstGeom>
        </p:spPr>
        <p:txBody>
          <a:bodyPr/>
          <a:lstStyle/>
          <a:p>
            <a:fld id="{18A49708-6F04-4219-A4E0-5A8EDEF0AD2C}" type="slidenum">
              <a:rPr lang="en-US" altLang="zh-CN"/>
              <a:pPr/>
              <a:t>12</a:t>
            </a:fld>
            <a:endParaRPr lang="en-US" altLang="zh-CN"/>
          </a:p>
        </p:txBody>
      </p:sp>
      <p:sp>
        <p:nvSpPr>
          <p:cNvPr id="5122" name="Rectangle 2"/>
          <p:cNvSpPr>
            <a:spLocks noGrp="1" noChangeArrowheads="1"/>
          </p:cNvSpPr>
          <p:nvPr>
            <p:ph type="title"/>
          </p:nvPr>
        </p:nvSpPr>
        <p:spPr>
          <a:xfrm>
            <a:off x="323528" y="115888"/>
            <a:ext cx="7837487" cy="682625"/>
          </a:xfrm>
        </p:spPr>
        <p:txBody>
          <a:bodyPr/>
          <a:lstStyle/>
          <a:p>
            <a:r>
              <a:rPr lang="zh-CN" altLang="en-US" b="1" dirty="0">
                <a:latin typeface="宋体" pitchFamily="2" charset="-122"/>
                <a:ea typeface="宋体" pitchFamily="2" charset="-122"/>
              </a:rPr>
              <a:t>行</a:t>
            </a:r>
            <a:r>
              <a:rPr lang="zh-CN" altLang="en-US" b="1" dirty="0" smtClean="0">
                <a:latin typeface="宋体" pitchFamily="2" charset="-122"/>
                <a:ea typeface="宋体" pitchFamily="2" charset="-122"/>
              </a:rPr>
              <a:t>业研究员的工作、角色</a:t>
            </a:r>
            <a:endParaRPr lang="zh-CN" altLang="en-US" b="1" dirty="0">
              <a:latin typeface="宋体" pitchFamily="2" charset="-122"/>
              <a:ea typeface="宋体" pitchFamily="2" charset="-122"/>
            </a:endParaRPr>
          </a:p>
        </p:txBody>
      </p:sp>
      <p:sp>
        <p:nvSpPr>
          <p:cNvPr id="5123" name="Rectangle 3"/>
          <p:cNvSpPr>
            <a:spLocks noGrp="1" noChangeArrowheads="1"/>
          </p:cNvSpPr>
          <p:nvPr>
            <p:ph type="body" idx="1"/>
          </p:nvPr>
        </p:nvSpPr>
        <p:spPr>
          <a:xfrm>
            <a:off x="395536" y="1196752"/>
            <a:ext cx="8064896" cy="4320480"/>
          </a:xfrm>
        </p:spPr>
        <p:txBody>
          <a:bodyPr/>
          <a:lstStyle/>
          <a:p>
            <a:pPr>
              <a:lnSpc>
                <a:spcPct val="150000"/>
              </a:lnSpc>
              <a:buNone/>
            </a:pPr>
            <a:r>
              <a:rPr lang="zh-CN" altLang="en-US" sz="2000" b="1" dirty="0" smtClean="0"/>
              <a:t>研究员的工作实际上是一分为三：</a:t>
            </a:r>
          </a:p>
          <a:p>
            <a:pPr>
              <a:lnSpc>
                <a:spcPct val="150000"/>
              </a:lnSpc>
              <a:buFont typeface="Wingdings" pitchFamily="2" charset="2"/>
              <a:buChar char="ü"/>
            </a:pPr>
            <a:r>
              <a:rPr lang="zh-CN" altLang="en-US" sz="2000" dirty="0" smtClean="0"/>
              <a:t>三分之一时间写报告</a:t>
            </a:r>
          </a:p>
          <a:p>
            <a:pPr>
              <a:lnSpc>
                <a:spcPct val="150000"/>
              </a:lnSpc>
              <a:buFont typeface="Wingdings" pitchFamily="2" charset="2"/>
              <a:buChar char="ü"/>
            </a:pPr>
            <a:r>
              <a:rPr lang="zh-CN" altLang="en-US" sz="2000" dirty="0" smtClean="0"/>
              <a:t>三分之一时间成果推介与客户交流</a:t>
            </a:r>
          </a:p>
          <a:p>
            <a:pPr>
              <a:lnSpc>
                <a:spcPct val="150000"/>
              </a:lnSpc>
              <a:buFont typeface="Wingdings" pitchFamily="2" charset="2"/>
              <a:buChar char="ü"/>
            </a:pPr>
            <a:r>
              <a:rPr lang="zh-CN" altLang="en-US" sz="2000" dirty="0" smtClean="0"/>
              <a:t>三分之一时间调研与开会</a:t>
            </a:r>
          </a:p>
          <a:p>
            <a:pPr marL="609600" indent="-609600">
              <a:buFont typeface="Wingdings" pitchFamily="2" charset="2"/>
              <a:buNone/>
            </a:pPr>
            <a:endParaRPr lang="zh-CN" altLang="en-US" sz="2400" dirty="0" smtClean="0">
              <a:latin typeface="楷体_GB2312" pitchFamily="49" charset="-122"/>
              <a:ea typeface="楷体_GB2312" pitchFamily="49" charset="-122"/>
            </a:endParaRPr>
          </a:p>
          <a:p>
            <a:pPr marL="990600" lvl="1" indent="-990600">
              <a:buNone/>
            </a:pPr>
            <a:r>
              <a:rPr lang="zh-CN" altLang="en-US" sz="2000" b="1" dirty="0">
                <a:cs typeface="+mn-cs"/>
              </a:rPr>
              <a:t>角色</a:t>
            </a:r>
            <a:r>
              <a:rPr lang="zh-CN" altLang="en-US" sz="2000" b="1" dirty="0" smtClean="0">
                <a:cs typeface="+mn-cs"/>
              </a:rPr>
              <a:t>：研究员 </a:t>
            </a:r>
            <a:r>
              <a:rPr lang="en-US" altLang="zh-CN" sz="2000" b="1" dirty="0" smtClean="0">
                <a:cs typeface="+mn-cs"/>
              </a:rPr>
              <a:t>VS </a:t>
            </a:r>
            <a:r>
              <a:rPr lang="zh-CN" altLang="en-US" sz="2000" b="1" dirty="0" smtClean="0">
                <a:cs typeface="+mn-cs"/>
              </a:rPr>
              <a:t>投资经理 </a:t>
            </a:r>
            <a:r>
              <a:rPr lang="en-US" altLang="zh-CN" sz="2000" b="1" dirty="0" smtClean="0">
                <a:cs typeface="+mn-cs"/>
              </a:rPr>
              <a:t>= </a:t>
            </a:r>
            <a:r>
              <a:rPr lang="zh-CN" altLang="en-US" sz="2000" b="1" dirty="0" smtClean="0">
                <a:cs typeface="+mn-cs"/>
              </a:rPr>
              <a:t>助手 </a:t>
            </a:r>
            <a:r>
              <a:rPr lang="en-US" altLang="zh-CN" sz="2000" b="1" dirty="0" smtClean="0">
                <a:cs typeface="+mn-cs"/>
              </a:rPr>
              <a:t>VS </a:t>
            </a:r>
            <a:r>
              <a:rPr lang="zh-CN" altLang="en-US" sz="2000" b="1" dirty="0" smtClean="0">
                <a:cs typeface="+mn-cs"/>
              </a:rPr>
              <a:t>厨师</a:t>
            </a:r>
            <a:endParaRPr lang="en-US" altLang="zh-CN" sz="2000" b="1" dirty="0" smtClean="0">
              <a:cs typeface="+mn-cs"/>
            </a:endParaRPr>
          </a:p>
          <a:p>
            <a:pPr marL="342900" lvl="1" indent="-342900">
              <a:lnSpc>
                <a:spcPct val="150000"/>
              </a:lnSpc>
              <a:buClr>
                <a:schemeClr val="accent1"/>
              </a:buClr>
              <a:buSzPct val="80000"/>
              <a:buFont typeface="Wingdings" pitchFamily="2" charset="2"/>
              <a:buChar char="ü"/>
            </a:pPr>
            <a:r>
              <a:rPr lang="zh-CN" altLang="en-US" sz="2000" dirty="0">
                <a:cs typeface="+mn-cs"/>
              </a:rPr>
              <a:t>价值发现者</a:t>
            </a:r>
            <a:endParaRPr lang="en-US" altLang="zh-CN" sz="2000" dirty="0">
              <a:cs typeface="+mn-cs"/>
            </a:endParaRPr>
          </a:p>
          <a:p>
            <a:pPr marL="342900" lvl="1" indent="-342900">
              <a:lnSpc>
                <a:spcPct val="150000"/>
              </a:lnSpc>
              <a:buClr>
                <a:schemeClr val="accent1"/>
              </a:buClr>
              <a:buSzPct val="80000"/>
              <a:buFont typeface="Wingdings" pitchFamily="2" charset="2"/>
              <a:buChar char="ü"/>
            </a:pPr>
            <a:r>
              <a:rPr lang="zh-CN" altLang="en-US" sz="2000" dirty="0">
                <a:cs typeface="+mn-cs"/>
              </a:rPr>
              <a:t>码字者（信息搜集整理与分析）</a:t>
            </a:r>
            <a:endParaRPr lang="en-US" altLang="zh-CN" sz="2000" dirty="0">
              <a:cs typeface="+mn-cs"/>
            </a:endParaRPr>
          </a:p>
          <a:p>
            <a:pPr marL="342900" lvl="1" indent="-342900">
              <a:lnSpc>
                <a:spcPct val="150000"/>
              </a:lnSpc>
              <a:buClr>
                <a:schemeClr val="accent1"/>
              </a:buClr>
              <a:buSzPct val="80000"/>
              <a:buFont typeface="Wingdings" pitchFamily="2" charset="2"/>
              <a:buChar char="ü"/>
            </a:pPr>
            <a:r>
              <a:rPr lang="zh-CN" altLang="en-US" sz="2000" dirty="0">
                <a:cs typeface="+mn-cs"/>
              </a:rPr>
              <a:t>金融民工</a:t>
            </a:r>
            <a:endParaRPr lang="en-US" altLang="zh-CN" sz="2000" dirty="0">
              <a:cs typeface="+mn-cs"/>
            </a:endParaRPr>
          </a:p>
          <a:p>
            <a:pPr marL="990600" lvl="1" indent="-533400">
              <a:buFontTx/>
              <a:buAutoNum type="arabicPeriod"/>
            </a:pPr>
            <a:endParaRPr lang="zh-CN" altLang="en-US" sz="2400" dirty="0">
              <a:latin typeface="楷体_GB2312" pitchFamily="49" charset="-122"/>
              <a:ea typeface="楷体_GB2312" pitchFamily="49" charset="-122"/>
            </a:endParaRPr>
          </a:p>
          <a:p>
            <a:pPr marL="609600" indent="-609600">
              <a:buFontTx/>
              <a:buAutoNum type="arabicPeriod"/>
            </a:pPr>
            <a:endParaRPr lang="en-US" altLang="zh-CN" dirty="0">
              <a:latin typeface="楷体_GB2312" pitchFamily="49" charset="-122"/>
              <a:ea typeface="楷体_GB2312" pitchFamily="49"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5"/>
          <p:cNvSpPr>
            <a:spLocks noGrp="1"/>
          </p:cNvSpPr>
          <p:nvPr>
            <p:ph type="sldNum" sz="quarter" idx="4294967295"/>
          </p:nvPr>
        </p:nvSpPr>
        <p:spPr>
          <a:xfrm>
            <a:off x="7042150" y="6243638"/>
            <a:ext cx="1905000" cy="457200"/>
          </a:xfrm>
          <a:prstGeom prst="rect">
            <a:avLst/>
          </a:prstGeom>
        </p:spPr>
        <p:txBody>
          <a:bodyPr/>
          <a:lstStyle/>
          <a:p>
            <a:fld id="{18A49708-6F04-4219-A4E0-5A8EDEF0AD2C}" type="slidenum">
              <a:rPr lang="en-US" altLang="zh-CN"/>
              <a:pPr/>
              <a:t>13</a:t>
            </a:fld>
            <a:endParaRPr lang="en-US" altLang="zh-CN"/>
          </a:p>
        </p:txBody>
      </p:sp>
      <p:sp>
        <p:nvSpPr>
          <p:cNvPr id="5122" name="Rectangle 2"/>
          <p:cNvSpPr>
            <a:spLocks noGrp="1" noChangeArrowheads="1"/>
          </p:cNvSpPr>
          <p:nvPr>
            <p:ph type="title"/>
          </p:nvPr>
        </p:nvSpPr>
        <p:spPr>
          <a:xfrm>
            <a:off x="251520" y="115888"/>
            <a:ext cx="7837487" cy="682625"/>
          </a:xfrm>
        </p:spPr>
        <p:txBody>
          <a:bodyPr/>
          <a:lstStyle/>
          <a:p>
            <a:r>
              <a:rPr lang="zh-CN" altLang="en-US" b="1" dirty="0">
                <a:latin typeface="宋体" pitchFamily="2" charset="-122"/>
                <a:ea typeface="宋体" pitchFamily="2" charset="-122"/>
              </a:rPr>
              <a:t>行</a:t>
            </a:r>
            <a:r>
              <a:rPr lang="zh-CN" altLang="en-US" b="1" dirty="0" smtClean="0">
                <a:latin typeface="宋体" pitchFamily="2" charset="-122"/>
                <a:ea typeface="宋体" pitchFamily="2" charset="-122"/>
              </a:rPr>
              <a:t>业研究员的职业前景</a:t>
            </a:r>
            <a:endParaRPr lang="zh-CN" altLang="en-US" b="1" dirty="0">
              <a:latin typeface="宋体" pitchFamily="2" charset="-122"/>
              <a:ea typeface="宋体" pitchFamily="2" charset="-122"/>
            </a:endParaRPr>
          </a:p>
        </p:txBody>
      </p:sp>
      <p:sp>
        <p:nvSpPr>
          <p:cNvPr id="5" name="Rectangle 2"/>
          <p:cNvSpPr txBox="1">
            <a:spLocks noChangeArrowheads="1"/>
          </p:cNvSpPr>
          <p:nvPr/>
        </p:nvSpPr>
        <p:spPr bwMode="auto">
          <a:xfrm>
            <a:off x="323528" y="1484784"/>
            <a:ext cx="3816350" cy="1727200"/>
          </a:xfrm>
          <a:prstGeom prst="rect">
            <a:avLst/>
          </a:prstGeom>
          <a:solidFill>
            <a:schemeClr val="bg1"/>
          </a:solidFill>
          <a:ln w="9525">
            <a:solidFill>
              <a:srgbClr val="003366"/>
            </a:solidFill>
            <a:miter lim="800000"/>
            <a:headEnd/>
            <a:tailEnd/>
          </a:ln>
          <a:effectLst/>
        </p:spPr>
        <p:txBody>
          <a:bodyPr vert="horz" wrap="square" lIns="91440" tIns="45720" rIns="91440" bIns="45720" numCol="1" anchor="t" anchorCtr="0" compatLnSpc="1">
            <a:prstTxWarp prst="textNoShape">
              <a:avLst/>
            </a:prstTxWarp>
          </a:bodyPr>
          <a:lstStyle/>
          <a:p>
            <a:pPr marL="342900" marR="0" lvl="0" indent="-342900" algn="l" defTabSz="914400" rtl="0" eaLnBrk="1" fontAlgn="base" latinLnBrk="0" hangingPunct="1">
              <a:lnSpc>
                <a:spcPct val="260000"/>
              </a:lnSpc>
              <a:spcBef>
                <a:spcPct val="0"/>
              </a:spcBef>
              <a:spcAft>
                <a:spcPct val="0"/>
              </a:spcAft>
              <a:buClr>
                <a:schemeClr val="folHlink"/>
              </a:buClr>
              <a:buSzPct val="60000"/>
              <a:tabLst/>
              <a:defRPr/>
            </a:pPr>
            <a:r>
              <a:rPr kumimoji="0" lang="zh-CN" altLang="en-US" b="1" i="0" u="none" strike="noStrike" kern="0" cap="none" spc="0" normalizeH="0" baseline="0" noProof="0" dirty="0" smtClean="0">
                <a:ln>
                  <a:noFill/>
                </a:ln>
                <a:effectLst/>
                <a:uLnTx/>
                <a:uFillTx/>
                <a:latin typeface="+mn-lt"/>
                <a:ea typeface="+mn-ea"/>
                <a:cs typeface="+mn-cs"/>
              </a:rPr>
              <a:t>职业安全边际很高：</a:t>
            </a:r>
            <a:endParaRPr kumimoji="0" lang="en-US" altLang="zh-CN" b="1" i="0" u="none" strike="noStrike" kern="0" cap="none" spc="0" normalizeH="0" baseline="0" noProof="0" dirty="0" smtClean="0">
              <a:ln>
                <a:noFill/>
              </a:ln>
              <a:effectLst/>
              <a:uLnTx/>
              <a:uFillTx/>
              <a:latin typeface="+mn-lt"/>
              <a:ea typeface="+mn-ea"/>
              <a:cs typeface="+mn-cs"/>
            </a:endParaRPr>
          </a:p>
          <a:p>
            <a:pPr marL="342900" marR="0" lvl="0" indent="-342900" algn="l" defTabSz="914400" rtl="0" eaLnBrk="1" fontAlgn="base" latinLnBrk="0" hangingPunct="1">
              <a:lnSpc>
                <a:spcPct val="260000"/>
              </a:lnSpc>
              <a:spcBef>
                <a:spcPct val="0"/>
              </a:spcBef>
              <a:spcAft>
                <a:spcPct val="0"/>
              </a:spcAft>
              <a:buClr>
                <a:schemeClr val="folHlink"/>
              </a:buClr>
              <a:buSzPct val="60000"/>
              <a:tabLst/>
              <a:defRPr/>
            </a:pPr>
            <a:r>
              <a:rPr lang="en-US" altLang="zh-CN" b="1" kern="0" dirty="0">
                <a:latin typeface="+mn-lt"/>
                <a:ea typeface="+mn-ea"/>
              </a:rPr>
              <a:t> </a:t>
            </a:r>
            <a:r>
              <a:rPr lang="en-US" altLang="zh-CN" b="1" kern="0" dirty="0" smtClean="0">
                <a:latin typeface="+mn-lt"/>
                <a:ea typeface="+mn-ea"/>
              </a:rPr>
              <a:t>       </a:t>
            </a:r>
            <a:r>
              <a:rPr kumimoji="0" lang="zh-CN" altLang="en-US" i="0" u="none" strike="noStrike" kern="0" cap="none" spc="0" normalizeH="0" baseline="0" noProof="0" dirty="0" smtClean="0">
                <a:ln>
                  <a:noFill/>
                </a:ln>
                <a:effectLst/>
                <a:uLnTx/>
                <a:uFillTx/>
                <a:latin typeface="+mn-lt"/>
                <a:ea typeface="+mn-ea"/>
                <a:cs typeface="+mn-cs"/>
              </a:rPr>
              <a:t>具备进退自如的职业转换空间</a:t>
            </a:r>
            <a:r>
              <a:rPr kumimoji="0" lang="zh-CN" altLang="en-US" sz="1600" b="1" i="0" u="none" strike="noStrike" kern="0" cap="none" spc="0" normalizeH="0" baseline="0" noProof="0" dirty="0" smtClean="0">
                <a:ln>
                  <a:noFill/>
                </a:ln>
                <a:effectLst/>
                <a:uLnTx/>
                <a:uFillTx/>
                <a:latin typeface="+mn-lt"/>
                <a:ea typeface="+mn-ea"/>
                <a:cs typeface="+mn-cs"/>
              </a:rPr>
              <a:t>                                </a:t>
            </a:r>
          </a:p>
        </p:txBody>
      </p:sp>
      <p:sp>
        <p:nvSpPr>
          <p:cNvPr id="7" name="AutoShape 4"/>
          <p:cNvSpPr>
            <a:spLocks/>
          </p:cNvSpPr>
          <p:nvPr/>
        </p:nvSpPr>
        <p:spPr bwMode="auto">
          <a:xfrm>
            <a:off x="4284340" y="1845146"/>
            <a:ext cx="287338" cy="1081088"/>
          </a:xfrm>
          <a:prstGeom prst="leftBrace">
            <a:avLst>
              <a:gd name="adj1" fmla="val 31354"/>
              <a:gd name="adj2" fmla="val 50000"/>
            </a:avLst>
          </a:prstGeom>
          <a:noFill/>
          <a:ln w="9525">
            <a:solidFill>
              <a:srgbClr val="FF0000"/>
            </a:solidFill>
            <a:round/>
            <a:headEnd/>
            <a:tailEnd/>
          </a:ln>
          <a:effectLst/>
        </p:spPr>
        <p:txBody>
          <a:bodyPr wrap="none" anchor="ctr"/>
          <a:lstStyle/>
          <a:p>
            <a:pPr algn="ctr"/>
            <a:endParaRPr lang="zh-CN" altLang="zh-CN">
              <a:solidFill>
                <a:srgbClr val="FF0000"/>
              </a:solidFill>
            </a:endParaRPr>
          </a:p>
        </p:txBody>
      </p:sp>
      <p:sp>
        <p:nvSpPr>
          <p:cNvPr id="8" name="Text Box 5"/>
          <p:cNvSpPr txBox="1">
            <a:spLocks noChangeArrowheads="1"/>
          </p:cNvSpPr>
          <p:nvPr/>
        </p:nvSpPr>
        <p:spPr bwMode="auto">
          <a:xfrm>
            <a:off x="4571678" y="1629246"/>
            <a:ext cx="4284662" cy="366713"/>
          </a:xfrm>
          <a:prstGeom prst="rect">
            <a:avLst/>
          </a:prstGeom>
          <a:noFill/>
          <a:ln w="9525">
            <a:noFill/>
            <a:miter lim="800000"/>
            <a:headEnd/>
            <a:tailEnd/>
          </a:ln>
          <a:effectLst/>
        </p:spPr>
        <p:txBody>
          <a:bodyPr>
            <a:spAutoFit/>
          </a:bodyPr>
          <a:lstStyle/>
          <a:p>
            <a:pPr>
              <a:spcBef>
                <a:spcPct val="50000"/>
              </a:spcBef>
            </a:pPr>
            <a:r>
              <a:rPr lang="zh-CN" altLang="en-US" sz="1800" b="1" dirty="0"/>
              <a:t>高风险：</a:t>
            </a:r>
            <a:r>
              <a:rPr lang="zh-CN" altLang="en-US" sz="1800" b="0" dirty="0"/>
              <a:t>自营、资产管理、基金、私募</a:t>
            </a:r>
          </a:p>
        </p:txBody>
      </p:sp>
      <p:sp>
        <p:nvSpPr>
          <p:cNvPr id="9" name="Text Box 6"/>
          <p:cNvSpPr txBox="1">
            <a:spLocks noChangeArrowheads="1"/>
          </p:cNvSpPr>
          <p:nvPr/>
        </p:nvSpPr>
        <p:spPr bwMode="auto">
          <a:xfrm>
            <a:off x="4571678" y="2637309"/>
            <a:ext cx="4032770" cy="641350"/>
          </a:xfrm>
          <a:prstGeom prst="rect">
            <a:avLst/>
          </a:prstGeom>
          <a:noFill/>
          <a:ln w="9525">
            <a:noFill/>
            <a:miter lim="800000"/>
            <a:headEnd/>
            <a:tailEnd/>
          </a:ln>
          <a:effectLst/>
        </p:spPr>
        <p:txBody>
          <a:bodyPr wrap="square">
            <a:spAutoFit/>
          </a:bodyPr>
          <a:lstStyle/>
          <a:p>
            <a:pPr>
              <a:spcBef>
                <a:spcPct val="50000"/>
              </a:spcBef>
            </a:pPr>
            <a:r>
              <a:rPr lang="zh-CN" altLang="en-US" sz="1800" b="1" dirty="0"/>
              <a:t>低风险：</a:t>
            </a:r>
            <a:r>
              <a:rPr lang="zh-CN" altLang="en-US" sz="1800" b="0" dirty="0"/>
              <a:t>研究、教授、行业专家顾问（董秘、独立董事）</a:t>
            </a:r>
          </a:p>
        </p:txBody>
      </p:sp>
      <p:sp>
        <p:nvSpPr>
          <p:cNvPr id="10" name="Text Box 7"/>
          <p:cNvSpPr txBox="1">
            <a:spLocks noChangeArrowheads="1"/>
          </p:cNvSpPr>
          <p:nvPr/>
        </p:nvSpPr>
        <p:spPr bwMode="auto">
          <a:xfrm>
            <a:off x="251520" y="3933056"/>
            <a:ext cx="8424936" cy="1631216"/>
          </a:xfrm>
          <a:prstGeom prst="rect">
            <a:avLst/>
          </a:prstGeom>
          <a:noFill/>
          <a:ln w="9525">
            <a:noFill/>
            <a:miter lim="800000"/>
            <a:headEnd/>
            <a:tailEnd/>
          </a:ln>
          <a:effectLst/>
        </p:spPr>
        <p:txBody>
          <a:bodyPr wrap="square">
            <a:spAutoFit/>
          </a:bodyPr>
          <a:lstStyle/>
          <a:p>
            <a:pPr>
              <a:spcBef>
                <a:spcPct val="50000"/>
              </a:spcBef>
            </a:pPr>
            <a:r>
              <a:rPr lang="zh-CN" altLang="en-US" sz="2000" b="1" dirty="0">
                <a:latin typeface="+mn-lt"/>
                <a:ea typeface="+mn-ea"/>
              </a:rPr>
              <a:t>收入增长空间很大：</a:t>
            </a:r>
            <a:r>
              <a:rPr lang="zh-CN" altLang="en-US" sz="2000" dirty="0">
                <a:latin typeface="+mn-lt"/>
                <a:ea typeface="+mn-ea"/>
              </a:rPr>
              <a:t>出色分析师不需要担心自我价值的实现</a:t>
            </a:r>
            <a:r>
              <a:rPr lang="zh-CN" altLang="en-US" sz="2000" dirty="0" smtClean="0">
                <a:latin typeface="+mn-lt"/>
                <a:ea typeface="+mn-ea"/>
              </a:rPr>
              <a:t>，行业很市场化，投</a:t>
            </a:r>
            <a:r>
              <a:rPr lang="zh-CN" altLang="en-US" sz="2000" dirty="0">
                <a:latin typeface="+mn-lt"/>
                <a:ea typeface="+mn-ea"/>
              </a:rPr>
              <a:t>入与产出是成正比的</a:t>
            </a:r>
            <a:endParaRPr lang="en-US" altLang="zh-CN" sz="2000" dirty="0">
              <a:latin typeface="+mn-lt"/>
              <a:ea typeface="+mn-ea"/>
            </a:endParaRPr>
          </a:p>
          <a:p>
            <a:pPr>
              <a:spcBef>
                <a:spcPct val="50000"/>
              </a:spcBef>
            </a:pPr>
            <a:endParaRPr lang="en-US" altLang="zh-CN" sz="2000" b="1" dirty="0"/>
          </a:p>
          <a:p>
            <a:pPr>
              <a:spcBef>
                <a:spcPct val="50000"/>
              </a:spcBef>
            </a:pPr>
            <a:r>
              <a:rPr lang="zh-CN" altLang="en-US" sz="2000" b="1" dirty="0" smtClean="0"/>
              <a:t>发展路径：</a:t>
            </a:r>
            <a:r>
              <a:rPr lang="zh-CN" altLang="en-US" sz="2000" dirty="0" smtClean="0"/>
              <a:t>卖方研究员</a:t>
            </a:r>
            <a:r>
              <a:rPr lang="en-US" altLang="zh-CN" sz="2000" dirty="0" smtClean="0"/>
              <a:t>——</a:t>
            </a:r>
            <a:r>
              <a:rPr lang="zh-CN" altLang="en-US" sz="2000" dirty="0" smtClean="0"/>
              <a:t>买方研究员</a:t>
            </a:r>
            <a:r>
              <a:rPr lang="en-US" altLang="zh-CN" sz="2000" dirty="0" smtClean="0"/>
              <a:t>——</a:t>
            </a:r>
            <a:r>
              <a:rPr lang="zh-CN" altLang="en-US" sz="2000" dirty="0" smtClean="0"/>
              <a:t>投资</a:t>
            </a:r>
            <a:r>
              <a:rPr lang="en-US" altLang="zh-CN" sz="2000" dirty="0" smtClean="0"/>
              <a:t>/</a:t>
            </a:r>
            <a:r>
              <a:rPr lang="zh-CN" altLang="en-US" sz="2000" dirty="0" smtClean="0"/>
              <a:t>行业专家</a:t>
            </a:r>
            <a:endParaRPr lang="zh-CN" altLang="en-US" sz="20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5"/>
          <p:cNvSpPr>
            <a:spLocks noGrp="1"/>
          </p:cNvSpPr>
          <p:nvPr>
            <p:ph type="sldNum" sz="quarter" idx="4294967295"/>
          </p:nvPr>
        </p:nvSpPr>
        <p:spPr>
          <a:xfrm>
            <a:off x="7042150" y="6243638"/>
            <a:ext cx="1905000" cy="457200"/>
          </a:xfrm>
          <a:prstGeom prst="rect">
            <a:avLst/>
          </a:prstGeom>
        </p:spPr>
        <p:txBody>
          <a:bodyPr/>
          <a:lstStyle/>
          <a:p>
            <a:fld id="{18A49708-6F04-4219-A4E0-5A8EDEF0AD2C}" type="slidenum">
              <a:rPr lang="en-US" altLang="zh-CN"/>
              <a:pPr/>
              <a:t>14</a:t>
            </a:fld>
            <a:endParaRPr lang="en-US" altLang="zh-CN"/>
          </a:p>
        </p:txBody>
      </p:sp>
      <p:sp>
        <p:nvSpPr>
          <p:cNvPr id="5122" name="Rectangle 2"/>
          <p:cNvSpPr>
            <a:spLocks noGrp="1" noChangeArrowheads="1"/>
          </p:cNvSpPr>
          <p:nvPr>
            <p:ph type="title"/>
          </p:nvPr>
        </p:nvSpPr>
        <p:spPr>
          <a:xfrm>
            <a:off x="251520" y="115888"/>
            <a:ext cx="7837487" cy="682625"/>
          </a:xfrm>
        </p:spPr>
        <p:txBody>
          <a:bodyPr/>
          <a:lstStyle/>
          <a:p>
            <a:r>
              <a:rPr lang="zh-CN" altLang="en-US" sz="3200" b="1" dirty="0"/>
              <a:t>行</a:t>
            </a:r>
            <a:r>
              <a:rPr lang="zh-CN" altLang="en-US" sz="3200" b="1" dirty="0" smtClean="0"/>
              <a:t>业研究员的素质要求</a:t>
            </a:r>
            <a:r>
              <a:rPr lang="en-US" altLang="zh-CN" sz="3200" b="1" dirty="0" smtClean="0"/>
              <a:t>——</a:t>
            </a:r>
            <a:r>
              <a:rPr lang="zh-CN" altLang="en-US" sz="3200" b="1" dirty="0" smtClean="0"/>
              <a:t>技能储备</a:t>
            </a:r>
            <a:endParaRPr lang="zh-CN" altLang="en-US" sz="3200" b="1" dirty="0"/>
          </a:p>
        </p:txBody>
      </p:sp>
      <p:sp>
        <p:nvSpPr>
          <p:cNvPr id="5123" name="Rectangle 3"/>
          <p:cNvSpPr>
            <a:spLocks noGrp="1" noChangeArrowheads="1"/>
          </p:cNvSpPr>
          <p:nvPr>
            <p:ph type="body" idx="1"/>
          </p:nvPr>
        </p:nvSpPr>
        <p:spPr>
          <a:xfrm>
            <a:off x="323528" y="1268760"/>
            <a:ext cx="8429652" cy="4114800"/>
          </a:xfrm>
        </p:spPr>
        <p:txBody>
          <a:bodyPr/>
          <a:lstStyle/>
          <a:p>
            <a:pPr>
              <a:lnSpc>
                <a:spcPct val="150000"/>
              </a:lnSpc>
              <a:buNone/>
            </a:pPr>
            <a:r>
              <a:rPr lang="zh-CN" altLang="en-US" sz="1800" b="1" dirty="0" smtClean="0"/>
              <a:t>基</a:t>
            </a:r>
            <a:r>
              <a:rPr lang="zh-CN" altLang="en-US" sz="1800" b="1" dirty="0"/>
              <a:t>本能力：</a:t>
            </a:r>
          </a:p>
          <a:p>
            <a:pPr>
              <a:lnSpc>
                <a:spcPct val="150000"/>
              </a:lnSpc>
              <a:buNone/>
            </a:pPr>
            <a:r>
              <a:rPr lang="en-US" altLang="zh-CN" sz="1600" dirty="0" smtClean="0"/>
              <a:t>1</a:t>
            </a:r>
            <a:r>
              <a:rPr lang="zh-CN" altLang="en-US" sz="1600" dirty="0" smtClean="0"/>
              <a:t>、专业背景与能力：行业</a:t>
            </a:r>
            <a:r>
              <a:rPr lang="zh-CN" altLang="en-US" sz="1600" dirty="0" smtClean="0"/>
              <a:t>、经</a:t>
            </a:r>
            <a:r>
              <a:rPr lang="zh-CN" altLang="en-US" sz="1600" dirty="0" smtClean="0"/>
              <a:t>济学</a:t>
            </a:r>
            <a:r>
              <a:rPr lang="zh-CN" altLang="en-US" sz="1600" dirty="0" smtClean="0"/>
              <a:t>、</a:t>
            </a:r>
            <a:r>
              <a:rPr lang="zh-CN" altLang="en-US" sz="1600" dirty="0" smtClean="0"/>
              <a:t>数学</a:t>
            </a:r>
            <a:endParaRPr lang="zh-CN" altLang="en-US" sz="1600" dirty="0" smtClean="0"/>
          </a:p>
          <a:p>
            <a:pPr>
              <a:lnSpc>
                <a:spcPct val="150000"/>
              </a:lnSpc>
              <a:buNone/>
            </a:pPr>
            <a:r>
              <a:rPr lang="en-US" altLang="zh-CN" sz="1600" dirty="0" smtClean="0"/>
              <a:t>2</a:t>
            </a:r>
            <a:r>
              <a:rPr lang="zh-CN" altLang="en-US" sz="1600" dirty="0" smtClean="0"/>
              <a:t>、文字与表达</a:t>
            </a:r>
            <a:r>
              <a:rPr lang="zh-CN" altLang="en-US" sz="1600" dirty="0" smtClean="0"/>
              <a:t>：能写逻</a:t>
            </a:r>
            <a:r>
              <a:rPr lang="zh-CN" altLang="en-US" sz="1600" dirty="0" smtClean="0"/>
              <a:t>辑严谨、结构清晰的报告，还要能够清晰、准确、简洁的表达出来</a:t>
            </a:r>
          </a:p>
          <a:p>
            <a:pPr>
              <a:lnSpc>
                <a:spcPct val="150000"/>
              </a:lnSpc>
              <a:buNone/>
            </a:pPr>
            <a:r>
              <a:rPr lang="en-US" altLang="zh-CN" sz="1600" dirty="0" smtClean="0"/>
              <a:t>3</a:t>
            </a:r>
            <a:r>
              <a:rPr lang="zh-CN" altLang="en-US" sz="1600" dirty="0" smtClean="0"/>
              <a:t>、工具运用能力：</a:t>
            </a:r>
            <a:r>
              <a:rPr lang="en-US" altLang="zh-CN" sz="1600" dirty="0" smtClean="0"/>
              <a:t>EXCEL</a:t>
            </a:r>
            <a:r>
              <a:rPr lang="zh-CN" altLang="en-US" sz="1600" dirty="0" smtClean="0"/>
              <a:t>、</a:t>
            </a:r>
            <a:r>
              <a:rPr lang="en-US" altLang="zh-CN" sz="1600" dirty="0" smtClean="0"/>
              <a:t>PPT</a:t>
            </a:r>
            <a:r>
              <a:rPr lang="zh-CN" altLang="en-US" sz="1600" dirty="0" smtClean="0"/>
              <a:t>、英语、计量</a:t>
            </a:r>
          </a:p>
          <a:p>
            <a:pPr>
              <a:lnSpc>
                <a:spcPct val="150000"/>
              </a:lnSpc>
              <a:buNone/>
            </a:pPr>
            <a:r>
              <a:rPr lang="zh-CN" altLang="en-US" sz="1800" b="1" dirty="0"/>
              <a:t>基本知识：</a:t>
            </a:r>
          </a:p>
          <a:p>
            <a:pPr>
              <a:lnSpc>
                <a:spcPct val="150000"/>
              </a:lnSpc>
              <a:buNone/>
            </a:pPr>
            <a:r>
              <a:rPr lang="en-US" altLang="zh-CN" sz="1600" dirty="0" smtClean="0"/>
              <a:t>1</a:t>
            </a:r>
            <a:r>
              <a:rPr lang="zh-CN" altLang="en-US" sz="1600" dirty="0" smtClean="0"/>
              <a:t>、专业知识：行业专家＋证券专家（顺序很关键）、宏观经济学</a:t>
            </a:r>
          </a:p>
          <a:p>
            <a:pPr>
              <a:lnSpc>
                <a:spcPct val="150000"/>
              </a:lnSpc>
              <a:buNone/>
            </a:pPr>
            <a:r>
              <a:rPr lang="en-US" altLang="zh-CN" sz="1600" dirty="0" smtClean="0"/>
              <a:t>2</a:t>
            </a:r>
            <a:r>
              <a:rPr lang="zh-CN" altLang="en-US" sz="1600" dirty="0" smtClean="0"/>
              <a:t>、财务知识：财务分析是各项研究的基本</a:t>
            </a:r>
          </a:p>
          <a:p>
            <a:pPr>
              <a:lnSpc>
                <a:spcPct val="150000"/>
              </a:lnSpc>
              <a:buNone/>
            </a:pPr>
            <a:r>
              <a:rPr lang="zh-CN" altLang="en-US" sz="1800" b="1" dirty="0"/>
              <a:t>研究视野：多读几类书</a:t>
            </a:r>
          </a:p>
          <a:p>
            <a:pPr>
              <a:lnSpc>
                <a:spcPct val="150000"/>
              </a:lnSpc>
              <a:buNone/>
            </a:pPr>
            <a:r>
              <a:rPr lang="en-US" altLang="zh-CN" sz="1600" dirty="0" smtClean="0"/>
              <a:t>1</a:t>
            </a:r>
            <a:r>
              <a:rPr lang="zh-CN" altLang="en-US" sz="1600" dirty="0" smtClean="0"/>
              <a:t>、经典类：巴菲特、格雷厄姆、彼得林奇、罗杰斯等等；</a:t>
            </a:r>
          </a:p>
          <a:p>
            <a:pPr>
              <a:lnSpc>
                <a:spcPct val="150000"/>
              </a:lnSpc>
              <a:buNone/>
            </a:pPr>
            <a:r>
              <a:rPr lang="en-US" altLang="zh-CN" sz="1600" dirty="0" smtClean="0"/>
              <a:t>2</a:t>
            </a:r>
            <a:r>
              <a:rPr lang="zh-CN" altLang="en-US" sz="1600" dirty="0" smtClean="0"/>
              <a:t>、股票研究领域的翻译著作：晨星公司的</a:t>
            </a:r>
            <a:r>
              <a:rPr lang="en-US" altLang="zh-CN" sz="1600" dirty="0" smtClean="0"/>
              <a:t>《</a:t>
            </a:r>
            <a:r>
              <a:rPr lang="zh-CN" altLang="en-US" sz="1600" dirty="0" smtClean="0"/>
              <a:t>股市真规则</a:t>
            </a:r>
            <a:r>
              <a:rPr lang="en-US" altLang="zh-CN" sz="1600" dirty="0" smtClean="0"/>
              <a:t>》</a:t>
            </a:r>
            <a:r>
              <a:rPr lang="zh-CN" altLang="en-US" sz="1600" dirty="0" smtClean="0"/>
              <a:t>、华尔街经典系列等等</a:t>
            </a:r>
          </a:p>
          <a:p>
            <a:pPr>
              <a:lnSpc>
                <a:spcPct val="150000"/>
              </a:lnSpc>
              <a:buNone/>
            </a:pPr>
            <a:r>
              <a:rPr lang="en-US" altLang="zh-CN" sz="1600" dirty="0" smtClean="0"/>
              <a:t>3</a:t>
            </a:r>
            <a:r>
              <a:rPr lang="zh-CN" altLang="en-US" sz="1600" dirty="0" smtClean="0"/>
              <a:t>、经济领域、企业管理领域流行书籍，如</a:t>
            </a:r>
            <a:r>
              <a:rPr lang="en-US" altLang="zh-CN" sz="1600" dirty="0" smtClean="0"/>
              <a:t>《</a:t>
            </a:r>
            <a:r>
              <a:rPr lang="zh-CN" altLang="en-US" sz="1600" dirty="0" smtClean="0"/>
              <a:t>货币战争</a:t>
            </a:r>
            <a:r>
              <a:rPr lang="en-US" altLang="zh-CN" sz="1600" dirty="0" smtClean="0"/>
              <a:t>》</a:t>
            </a:r>
            <a:r>
              <a:rPr lang="zh-CN" altLang="en-US" sz="1600" dirty="0" smtClean="0"/>
              <a:t>、</a:t>
            </a:r>
            <a:r>
              <a:rPr lang="en-US" altLang="zh-CN" sz="1600" dirty="0" smtClean="0"/>
              <a:t>《</a:t>
            </a:r>
            <a:r>
              <a:rPr lang="zh-CN" altLang="en-US" sz="1600" dirty="0" smtClean="0"/>
              <a:t>世界是平的</a:t>
            </a:r>
            <a:r>
              <a:rPr lang="en-US" altLang="zh-CN" sz="1600" dirty="0" smtClean="0"/>
              <a:t>》</a:t>
            </a:r>
            <a:r>
              <a:rPr lang="zh-CN" altLang="en-US" sz="1600" dirty="0" smtClean="0"/>
              <a:t>等等</a:t>
            </a:r>
          </a:p>
          <a:p>
            <a:pPr>
              <a:lnSpc>
                <a:spcPct val="150000"/>
              </a:lnSpc>
              <a:buNone/>
            </a:pPr>
            <a:endParaRPr lang="zh-CN" altLang="en-US" sz="2400" dirty="0">
              <a:latin typeface="楷体_GB2312" pitchFamily="49" charset="-122"/>
              <a:ea typeface="楷体_GB2312" pitchFamily="49" charset="-122"/>
            </a:endParaRPr>
          </a:p>
          <a:p>
            <a:pPr marL="609600" indent="-609600">
              <a:buFontTx/>
              <a:buAutoNum type="arabicPeriod"/>
            </a:pPr>
            <a:endParaRPr lang="en-US" altLang="zh-CN" dirty="0">
              <a:latin typeface="楷体_GB2312" pitchFamily="49" charset="-122"/>
              <a:ea typeface="楷体_GB2312" pitchFamily="49"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5"/>
          <p:cNvSpPr>
            <a:spLocks noGrp="1"/>
          </p:cNvSpPr>
          <p:nvPr>
            <p:ph type="sldNum" sz="quarter" idx="4294967295"/>
          </p:nvPr>
        </p:nvSpPr>
        <p:spPr>
          <a:xfrm>
            <a:off x="7042150" y="6243638"/>
            <a:ext cx="1905000" cy="457200"/>
          </a:xfrm>
          <a:prstGeom prst="rect">
            <a:avLst/>
          </a:prstGeom>
        </p:spPr>
        <p:txBody>
          <a:bodyPr/>
          <a:lstStyle/>
          <a:p>
            <a:fld id="{18A49708-6F04-4219-A4E0-5A8EDEF0AD2C}" type="slidenum">
              <a:rPr lang="en-US" altLang="zh-CN"/>
              <a:pPr/>
              <a:t>15</a:t>
            </a:fld>
            <a:endParaRPr lang="en-US" altLang="zh-CN"/>
          </a:p>
        </p:txBody>
      </p:sp>
      <p:sp>
        <p:nvSpPr>
          <p:cNvPr id="5122" name="Rectangle 2"/>
          <p:cNvSpPr>
            <a:spLocks noGrp="1" noChangeArrowheads="1"/>
          </p:cNvSpPr>
          <p:nvPr>
            <p:ph type="title"/>
          </p:nvPr>
        </p:nvSpPr>
        <p:spPr>
          <a:xfrm>
            <a:off x="251520" y="115888"/>
            <a:ext cx="7837487" cy="682625"/>
          </a:xfrm>
        </p:spPr>
        <p:txBody>
          <a:bodyPr/>
          <a:lstStyle/>
          <a:p>
            <a:r>
              <a:rPr lang="zh-CN" altLang="en-US" sz="3200" b="1" dirty="0" smtClean="0"/>
              <a:t>研究员的研究工具</a:t>
            </a:r>
            <a:endParaRPr lang="zh-CN" altLang="en-US" sz="3200" b="1" dirty="0"/>
          </a:p>
        </p:txBody>
      </p:sp>
      <p:sp>
        <p:nvSpPr>
          <p:cNvPr id="5" name="Rectangle 3"/>
          <p:cNvSpPr txBox="1">
            <a:spLocks noChangeArrowheads="1"/>
          </p:cNvSpPr>
          <p:nvPr/>
        </p:nvSpPr>
        <p:spPr bwMode="auto">
          <a:xfrm>
            <a:off x="395288" y="1052736"/>
            <a:ext cx="8209160" cy="547211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lvl="0" indent="-342900">
              <a:lnSpc>
                <a:spcPct val="120000"/>
              </a:lnSpc>
              <a:spcBef>
                <a:spcPct val="20000"/>
              </a:spcBef>
              <a:buClr>
                <a:schemeClr val="accent1"/>
              </a:buClr>
              <a:buSzPct val="80000"/>
              <a:defRPr/>
            </a:pPr>
            <a:r>
              <a:rPr lang="zh-CN" altLang="en-US" sz="1600" b="1" kern="0" dirty="0"/>
              <a:t>数据</a:t>
            </a:r>
            <a:r>
              <a:rPr lang="zh-CN" altLang="en-US" sz="1600" b="1" kern="0" dirty="0" smtClean="0"/>
              <a:t>库</a:t>
            </a:r>
            <a:endParaRPr lang="zh-CN" altLang="en-US" sz="1600" b="1" kern="0" dirty="0"/>
          </a:p>
          <a:p>
            <a:pPr marL="342900" lvl="0" indent="-342900">
              <a:lnSpc>
                <a:spcPct val="120000"/>
              </a:lnSpc>
              <a:spcBef>
                <a:spcPct val="20000"/>
              </a:spcBef>
              <a:buClr>
                <a:schemeClr val="accent1"/>
              </a:buClr>
              <a:buSzPct val="80000"/>
              <a:buFont typeface="Wingdings" pitchFamily="2" charset="2"/>
              <a:buChar char="l"/>
              <a:defRPr/>
            </a:pPr>
            <a:r>
              <a:rPr lang="zh-CN" altLang="en-US" sz="1600" kern="0" dirty="0" smtClean="0">
                <a:latin typeface="宋体" pitchFamily="2" charset="-122"/>
                <a:ea typeface="宋体" pitchFamily="2" charset="-122"/>
              </a:rPr>
              <a:t>外</a:t>
            </a:r>
            <a:r>
              <a:rPr lang="zh-CN" altLang="en-US" sz="1600" kern="0" dirty="0">
                <a:latin typeface="宋体" pitchFamily="2" charset="-122"/>
                <a:ea typeface="宋体" pitchFamily="2" charset="-122"/>
              </a:rPr>
              <a:t>购：</a:t>
            </a:r>
            <a:r>
              <a:rPr lang="en-US" altLang="zh-CN" sz="1600" kern="0" dirty="0">
                <a:latin typeface="宋体" pitchFamily="2" charset="-122"/>
                <a:ea typeface="宋体" pitchFamily="2" charset="-122"/>
              </a:rPr>
              <a:t>WIND</a:t>
            </a:r>
            <a:r>
              <a:rPr lang="zh-CN" altLang="en-US" sz="1600" kern="0" dirty="0">
                <a:latin typeface="宋体" pitchFamily="2" charset="-122"/>
                <a:ea typeface="宋体" pitchFamily="2" charset="-122"/>
              </a:rPr>
              <a:t>、</a:t>
            </a:r>
            <a:r>
              <a:rPr lang="en-US" altLang="zh-CN" sz="1600" kern="0" dirty="0">
                <a:latin typeface="宋体" pitchFamily="2" charset="-122"/>
                <a:ea typeface="宋体" pitchFamily="2" charset="-122"/>
              </a:rPr>
              <a:t>CEIC</a:t>
            </a:r>
            <a:r>
              <a:rPr lang="zh-CN" altLang="en-US" sz="1600" kern="0" dirty="0">
                <a:latin typeface="宋体" pitchFamily="2" charset="-122"/>
                <a:ea typeface="宋体" pitchFamily="2" charset="-122"/>
              </a:rPr>
              <a:t>、</a:t>
            </a:r>
            <a:r>
              <a:rPr lang="en-US" altLang="zh-CN" sz="1600" kern="0" dirty="0">
                <a:latin typeface="宋体" pitchFamily="2" charset="-122"/>
                <a:ea typeface="宋体" pitchFamily="2" charset="-122"/>
              </a:rPr>
              <a:t>BLOOMBERG</a:t>
            </a:r>
            <a:r>
              <a:rPr lang="zh-CN" altLang="en-US" sz="1600" kern="0" dirty="0">
                <a:latin typeface="宋体" pitchFamily="2" charset="-122"/>
                <a:ea typeface="宋体" pitchFamily="2" charset="-122"/>
              </a:rPr>
              <a:t>等</a:t>
            </a:r>
          </a:p>
          <a:p>
            <a:pPr marL="342900" lvl="0" indent="-342900">
              <a:lnSpc>
                <a:spcPct val="120000"/>
              </a:lnSpc>
              <a:spcBef>
                <a:spcPct val="20000"/>
              </a:spcBef>
              <a:buClr>
                <a:schemeClr val="accent1"/>
              </a:buClr>
              <a:buSzPct val="80000"/>
              <a:buFont typeface="Wingdings" pitchFamily="2" charset="2"/>
              <a:buChar char="l"/>
              <a:defRPr/>
            </a:pPr>
            <a:r>
              <a:rPr lang="zh-CN" altLang="en-US" sz="1600" kern="0" dirty="0" smtClean="0">
                <a:latin typeface="宋体" pitchFamily="2" charset="-122"/>
                <a:ea typeface="宋体" pitchFamily="2" charset="-122"/>
              </a:rPr>
              <a:t>自</a:t>
            </a:r>
            <a:r>
              <a:rPr lang="zh-CN" altLang="en-US" sz="1600" kern="0" dirty="0">
                <a:latin typeface="宋体" pitchFamily="2" charset="-122"/>
                <a:ea typeface="宋体" pitchFamily="2" charset="-122"/>
              </a:rPr>
              <a:t>建：研究领域的基本数据和模型化数</a:t>
            </a:r>
            <a:r>
              <a:rPr lang="zh-CN" altLang="en-US" sz="1600" kern="0" dirty="0" smtClean="0">
                <a:latin typeface="宋体" pitchFamily="2" charset="-122"/>
                <a:ea typeface="宋体" pitchFamily="2" charset="-122"/>
              </a:rPr>
              <a:t>据</a:t>
            </a:r>
            <a:endParaRPr lang="zh-CN" altLang="en-US" sz="1600" kern="0" dirty="0">
              <a:latin typeface="宋体" pitchFamily="2" charset="-122"/>
              <a:ea typeface="宋体" pitchFamily="2" charset="-122"/>
            </a:endParaRPr>
          </a:p>
          <a:p>
            <a:pPr marL="342900" lvl="0" indent="-342900">
              <a:lnSpc>
                <a:spcPct val="120000"/>
              </a:lnSpc>
              <a:spcBef>
                <a:spcPct val="20000"/>
              </a:spcBef>
              <a:buClr>
                <a:schemeClr val="accent1"/>
              </a:buClr>
              <a:buSzPct val="80000"/>
              <a:buFont typeface="Wingdings" pitchFamily="2" charset="2"/>
              <a:buChar char="ü"/>
              <a:defRPr/>
            </a:pPr>
            <a:r>
              <a:rPr lang="zh-CN" altLang="en-US" sz="1600" kern="0" dirty="0">
                <a:latin typeface="宋体" pitchFamily="2" charset="-122"/>
                <a:ea typeface="宋体" pitchFamily="2" charset="-122"/>
              </a:rPr>
              <a:t> </a:t>
            </a:r>
            <a:r>
              <a:rPr lang="zh-CN" altLang="en-US" sz="1600" kern="0" dirty="0" smtClean="0">
                <a:latin typeface="宋体" pitchFamily="2" charset="-122"/>
                <a:ea typeface="宋体" pitchFamily="2" charset="-122"/>
              </a:rPr>
              <a:t>例</a:t>
            </a:r>
            <a:r>
              <a:rPr lang="zh-CN" altLang="en-US" sz="1600" kern="0" dirty="0">
                <a:latin typeface="宋体" pitchFamily="2" charset="-122"/>
                <a:ea typeface="宋体" pitchFamily="2" charset="-122"/>
              </a:rPr>
              <a:t>如金融行业：基本数据如宏观方面的利率、信贷规模增长，行业方面的平均</a:t>
            </a:r>
            <a:r>
              <a:rPr lang="en-US" altLang="zh-CN" sz="1600" kern="0" dirty="0">
                <a:latin typeface="宋体" pitchFamily="2" charset="-122"/>
                <a:ea typeface="宋体" pitchFamily="2" charset="-122"/>
              </a:rPr>
              <a:t>ROA</a:t>
            </a:r>
            <a:r>
              <a:rPr lang="zh-CN" altLang="en-US" sz="1600" kern="0" dirty="0">
                <a:latin typeface="宋体" pitchFamily="2" charset="-122"/>
                <a:ea typeface="宋体" pitchFamily="2" charset="-122"/>
              </a:rPr>
              <a:t>、资本充足率等；</a:t>
            </a:r>
          </a:p>
          <a:p>
            <a:pPr marL="342900" lvl="0" indent="-342900">
              <a:lnSpc>
                <a:spcPct val="120000"/>
              </a:lnSpc>
              <a:spcBef>
                <a:spcPct val="20000"/>
              </a:spcBef>
              <a:buClr>
                <a:schemeClr val="accent1"/>
              </a:buClr>
              <a:buSzPct val="80000"/>
              <a:buFont typeface="Wingdings" pitchFamily="2" charset="2"/>
              <a:buChar char="ü"/>
              <a:defRPr/>
            </a:pPr>
            <a:r>
              <a:rPr lang="zh-CN" altLang="en-US" sz="1600" kern="0" dirty="0" smtClean="0">
                <a:latin typeface="宋体" pitchFamily="2" charset="-122"/>
                <a:ea typeface="宋体" pitchFamily="2" charset="-122"/>
              </a:rPr>
              <a:t>重</a:t>
            </a:r>
            <a:r>
              <a:rPr lang="zh-CN" altLang="en-US" sz="1600" kern="0" dirty="0">
                <a:latin typeface="宋体" pitchFamily="2" charset="-122"/>
                <a:ea typeface="宋体" pitchFamily="2" charset="-122"/>
              </a:rPr>
              <a:t>要的是要建立模型化数据，比如利率调整对利差的影响，通过</a:t>
            </a:r>
            <a:r>
              <a:rPr lang="en-US" altLang="zh-CN" sz="1600" kern="0" dirty="0">
                <a:latin typeface="宋体" pitchFamily="2" charset="-122"/>
                <a:ea typeface="宋体" pitchFamily="2" charset="-122"/>
              </a:rPr>
              <a:t>EXCEL</a:t>
            </a:r>
            <a:r>
              <a:rPr lang="zh-CN" altLang="en-US" sz="1600" kern="0" dirty="0">
                <a:latin typeface="宋体" pitchFamily="2" charset="-122"/>
                <a:ea typeface="宋体" pitchFamily="2" charset="-122"/>
              </a:rPr>
              <a:t>建立标准化分析模型，每次利率调整，只需要调整模型的基本参数即可，否则及时性的动态报告怎么完成。（讨论：每个行业的都有这样的需求，而这也是行业研究的核心竞争力之一）</a:t>
            </a:r>
          </a:p>
          <a:p>
            <a:pPr marL="342900" lvl="0" indent="-342900">
              <a:lnSpc>
                <a:spcPct val="120000"/>
              </a:lnSpc>
              <a:spcBef>
                <a:spcPct val="20000"/>
              </a:spcBef>
              <a:buClr>
                <a:schemeClr val="accent1"/>
              </a:buClr>
              <a:buSzPct val="80000"/>
              <a:defRPr/>
            </a:pPr>
            <a:r>
              <a:rPr lang="zh-CN" altLang="en-US" sz="1600" b="1" kern="0" dirty="0"/>
              <a:t>预测模型：</a:t>
            </a:r>
            <a:r>
              <a:rPr lang="en-US" altLang="zh-CN" sz="1600" kern="0" dirty="0"/>
              <a:t>3</a:t>
            </a:r>
            <a:r>
              <a:rPr lang="zh-CN" altLang="en-US" sz="1600" kern="0" dirty="0"/>
              <a:t>个基本模型必须建</a:t>
            </a:r>
            <a:r>
              <a:rPr lang="zh-CN" altLang="en-US" sz="1600" kern="0" dirty="0" smtClean="0"/>
              <a:t>立</a:t>
            </a:r>
            <a:endParaRPr lang="zh-CN" altLang="en-US" sz="1600" kern="0" dirty="0"/>
          </a:p>
          <a:p>
            <a:pPr marL="342900" lvl="0" indent="-342900">
              <a:lnSpc>
                <a:spcPct val="120000"/>
              </a:lnSpc>
              <a:spcBef>
                <a:spcPct val="20000"/>
              </a:spcBef>
              <a:buClr>
                <a:schemeClr val="accent1"/>
              </a:buClr>
              <a:buSzPct val="80000"/>
              <a:buFont typeface="Wingdings" pitchFamily="2" charset="2"/>
              <a:buChar char="l"/>
              <a:defRPr/>
            </a:pPr>
            <a:r>
              <a:rPr lang="zh-CN" altLang="en-US" sz="1600" kern="0" dirty="0" smtClean="0"/>
              <a:t>产</a:t>
            </a:r>
            <a:r>
              <a:rPr lang="zh-CN" altLang="en-US" sz="1600" kern="0" dirty="0"/>
              <a:t>业预测模型</a:t>
            </a:r>
          </a:p>
          <a:p>
            <a:pPr marL="342900" lvl="0" indent="-342900">
              <a:lnSpc>
                <a:spcPct val="120000"/>
              </a:lnSpc>
              <a:spcBef>
                <a:spcPct val="20000"/>
              </a:spcBef>
              <a:buClr>
                <a:schemeClr val="accent1"/>
              </a:buClr>
              <a:buSzPct val="80000"/>
              <a:buFont typeface="Wingdings" pitchFamily="2" charset="2"/>
              <a:buChar char="l"/>
              <a:defRPr/>
            </a:pPr>
            <a:r>
              <a:rPr lang="zh-CN" altLang="en-US" sz="1600" kern="0" dirty="0" smtClean="0"/>
              <a:t>公</a:t>
            </a:r>
            <a:r>
              <a:rPr lang="zh-CN" altLang="en-US" sz="1600" kern="0" dirty="0"/>
              <a:t>司估值模型</a:t>
            </a:r>
          </a:p>
          <a:p>
            <a:pPr marL="342900" lvl="0" indent="-342900">
              <a:lnSpc>
                <a:spcPct val="120000"/>
              </a:lnSpc>
              <a:spcBef>
                <a:spcPct val="20000"/>
              </a:spcBef>
              <a:buClr>
                <a:schemeClr val="accent1"/>
              </a:buClr>
              <a:buSzPct val="80000"/>
              <a:buFont typeface="Wingdings" pitchFamily="2" charset="2"/>
              <a:buChar char="l"/>
              <a:defRPr/>
            </a:pPr>
            <a:r>
              <a:rPr lang="zh-CN" altLang="en-US" sz="1600" kern="0" dirty="0" smtClean="0"/>
              <a:t>财</a:t>
            </a:r>
            <a:r>
              <a:rPr lang="zh-CN" altLang="en-US" sz="1600" kern="0" dirty="0"/>
              <a:t>务分析模型</a:t>
            </a:r>
          </a:p>
          <a:p>
            <a:pPr marL="342900" lvl="0" indent="-342900">
              <a:lnSpc>
                <a:spcPct val="120000"/>
              </a:lnSpc>
              <a:spcBef>
                <a:spcPct val="20000"/>
              </a:spcBef>
              <a:buClr>
                <a:schemeClr val="accent1"/>
              </a:buClr>
              <a:buSzPct val="80000"/>
              <a:defRPr/>
            </a:pPr>
            <a:r>
              <a:rPr lang="zh-CN" altLang="en-US" sz="1600" b="1" kern="0" dirty="0"/>
              <a:t>调研与交流</a:t>
            </a:r>
          </a:p>
          <a:p>
            <a:pPr marL="342900" lvl="0" indent="-342900">
              <a:lnSpc>
                <a:spcPct val="120000"/>
              </a:lnSpc>
              <a:spcBef>
                <a:spcPct val="20000"/>
              </a:spcBef>
              <a:buClr>
                <a:schemeClr val="accent1"/>
              </a:buClr>
              <a:buSzPct val="80000"/>
              <a:buFont typeface="Wingdings" pitchFamily="2" charset="2"/>
              <a:buChar char="l"/>
              <a:defRPr/>
            </a:pPr>
            <a:r>
              <a:rPr lang="zh-CN" altLang="en-US" sz="1600" kern="0" dirty="0" smtClean="0"/>
              <a:t>目</a:t>
            </a:r>
            <a:r>
              <a:rPr lang="zh-CN" altLang="en-US" sz="1600" kern="0" dirty="0"/>
              <a:t>标：建立信赖你的上市公司和能够充分交流的研究员群</a:t>
            </a:r>
            <a:r>
              <a:rPr lang="zh-CN" altLang="en-US" sz="1600" kern="0" dirty="0" smtClean="0"/>
              <a:t>体</a:t>
            </a:r>
            <a:endParaRPr lang="zh-CN" altLang="en-US" sz="1600" kern="0" dirty="0"/>
          </a:p>
          <a:p>
            <a:pPr marL="342900" lvl="0" indent="-342900">
              <a:lnSpc>
                <a:spcPct val="120000"/>
              </a:lnSpc>
              <a:spcBef>
                <a:spcPct val="20000"/>
              </a:spcBef>
              <a:buClr>
                <a:schemeClr val="accent1"/>
              </a:buClr>
              <a:buSzPct val="80000"/>
              <a:defRPr/>
            </a:pPr>
            <a:r>
              <a:rPr lang="zh-CN" altLang="en-US" sz="1600" b="1" kern="0" dirty="0"/>
              <a:t>人脉与资</a:t>
            </a:r>
            <a:r>
              <a:rPr lang="zh-CN" altLang="en-US" sz="1600" b="1" kern="0" dirty="0" smtClean="0"/>
              <a:t>源</a:t>
            </a:r>
            <a:endParaRPr lang="zh-CN" altLang="en-US" sz="1600" b="1" kern="0" dirty="0"/>
          </a:p>
          <a:p>
            <a:pPr marL="342900" lvl="0" indent="-342900">
              <a:lnSpc>
                <a:spcPct val="120000"/>
              </a:lnSpc>
              <a:spcBef>
                <a:spcPct val="20000"/>
              </a:spcBef>
              <a:buClr>
                <a:schemeClr val="accent1"/>
              </a:buClr>
              <a:buSzPct val="80000"/>
              <a:buFont typeface="Wingdings" pitchFamily="2" charset="2"/>
              <a:buChar char="l"/>
              <a:defRPr/>
            </a:pPr>
            <a:r>
              <a:rPr lang="zh-CN" altLang="en-US" sz="1600" kern="0" dirty="0" smtClean="0">
                <a:latin typeface="宋体" pitchFamily="2" charset="-122"/>
                <a:ea typeface="宋体" pitchFamily="2" charset="-122"/>
              </a:rPr>
              <a:t>行</a:t>
            </a:r>
            <a:r>
              <a:rPr lang="zh-CN" altLang="en-US" sz="1600" kern="0" dirty="0">
                <a:latin typeface="宋体" pitchFamily="2" charset="-122"/>
                <a:ea typeface="宋体" pitchFamily="2" charset="-122"/>
              </a:rPr>
              <a:t>业协会、相关专家、上市公司领导、地方政府等等</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5"/>
          <p:cNvSpPr>
            <a:spLocks noGrp="1"/>
          </p:cNvSpPr>
          <p:nvPr>
            <p:ph type="sldNum" sz="quarter" idx="4294967295"/>
          </p:nvPr>
        </p:nvSpPr>
        <p:spPr>
          <a:xfrm>
            <a:off x="7042150" y="6243638"/>
            <a:ext cx="1905000" cy="457200"/>
          </a:xfrm>
          <a:prstGeom prst="rect">
            <a:avLst/>
          </a:prstGeom>
        </p:spPr>
        <p:txBody>
          <a:bodyPr/>
          <a:lstStyle/>
          <a:p>
            <a:fld id="{18A49708-6F04-4219-A4E0-5A8EDEF0AD2C}" type="slidenum">
              <a:rPr lang="en-US" altLang="zh-CN"/>
              <a:pPr/>
              <a:t>16</a:t>
            </a:fld>
            <a:endParaRPr lang="en-US" altLang="zh-CN"/>
          </a:p>
        </p:txBody>
      </p:sp>
      <p:sp>
        <p:nvSpPr>
          <p:cNvPr id="5122" name="Rectangle 2"/>
          <p:cNvSpPr>
            <a:spLocks noGrp="1" noChangeArrowheads="1"/>
          </p:cNvSpPr>
          <p:nvPr>
            <p:ph type="title"/>
          </p:nvPr>
        </p:nvSpPr>
        <p:spPr>
          <a:xfrm>
            <a:off x="251520" y="115888"/>
            <a:ext cx="7837487" cy="682625"/>
          </a:xfrm>
        </p:spPr>
        <p:txBody>
          <a:bodyPr/>
          <a:lstStyle/>
          <a:p>
            <a:r>
              <a:rPr lang="zh-CN" altLang="en-US" sz="3200" b="1" dirty="0" smtClean="0"/>
              <a:t>出色研究员的特质</a:t>
            </a:r>
            <a:r>
              <a:rPr lang="en-US" altLang="zh-CN" sz="3200" b="1" dirty="0" smtClean="0"/>
              <a:t>——</a:t>
            </a:r>
            <a:r>
              <a:rPr lang="zh-CN" altLang="en-US" sz="3200" b="1" dirty="0" smtClean="0"/>
              <a:t>一专多能</a:t>
            </a:r>
            <a:endParaRPr lang="zh-CN" altLang="en-US" sz="3200" b="1" dirty="0"/>
          </a:p>
        </p:txBody>
      </p:sp>
      <p:sp>
        <p:nvSpPr>
          <p:cNvPr id="5123" name="Rectangle 3"/>
          <p:cNvSpPr>
            <a:spLocks noGrp="1" noChangeArrowheads="1"/>
          </p:cNvSpPr>
          <p:nvPr>
            <p:ph type="body" idx="1"/>
          </p:nvPr>
        </p:nvSpPr>
        <p:spPr>
          <a:xfrm>
            <a:off x="323528" y="1340768"/>
            <a:ext cx="8568952" cy="4114800"/>
          </a:xfrm>
        </p:spPr>
        <p:txBody>
          <a:bodyPr/>
          <a:lstStyle/>
          <a:p>
            <a:pPr>
              <a:lnSpc>
                <a:spcPct val="150000"/>
              </a:lnSpc>
              <a:buNone/>
            </a:pPr>
            <a:r>
              <a:rPr lang="zh-CN" altLang="en-US" sz="2000" b="1" dirty="0" smtClean="0"/>
              <a:t>出色研究员：  </a:t>
            </a:r>
            <a:r>
              <a:rPr lang="zh-CN" altLang="en-US" sz="2000" b="1" dirty="0"/>
              <a:t>一专多能</a:t>
            </a:r>
          </a:p>
          <a:p>
            <a:pPr marL="609600" indent="-609600">
              <a:spcBef>
                <a:spcPct val="40000"/>
              </a:spcBef>
              <a:buClr>
                <a:srgbClr val="000066"/>
              </a:buClr>
              <a:buNone/>
            </a:pPr>
            <a:r>
              <a:rPr lang="zh-CN" altLang="en-US" sz="1600" b="1" dirty="0" smtClean="0"/>
              <a:t>      一专：   </a:t>
            </a:r>
            <a:r>
              <a:rPr lang="zh-CN" altLang="en-US" sz="1600" dirty="0" smtClean="0"/>
              <a:t>行业专业背景</a:t>
            </a:r>
          </a:p>
          <a:p>
            <a:pPr marL="609600" indent="-609600">
              <a:spcBef>
                <a:spcPct val="40000"/>
              </a:spcBef>
              <a:buClr>
                <a:srgbClr val="000066"/>
              </a:buClr>
              <a:buNone/>
            </a:pPr>
            <a:r>
              <a:rPr lang="zh-CN" altLang="en-US" sz="1600" dirty="0" smtClean="0"/>
              <a:t>      </a:t>
            </a:r>
            <a:r>
              <a:rPr lang="zh-CN" altLang="en-US" sz="1600" b="1" dirty="0" smtClean="0"/>
              <a:t>多能：   </a:t>
            </a:r>
            <a:r>
              <a:rPr lang="zh-CN" altLang="en-US" sz="1600" dirty="0" smtClean="0"/>
              <a:t>在众多信息中发掘有用信息的能力、信息提炼</a:t>
            </a:r>
          </a:p>
          <a:p>
            <a:pPr marL="609600" indent="-609600">
              <a:spcBef>
                <a:spcPct val="40000"/>
              </a:spcBef>
              <a:buClr>
                <a:srgbClr val="000066"/>
              </a:buClr>
              <a:buNone/>
            </a:pPr>
            <a:r>
              <a:rPr lang="zh-CN" altLang="en-US" sz="1600" dirty="0" smtClean="0"/>
              <a:t>                 从上市公司中挖掘第一手信息资料的能力</a:t>
            </a:r>
          </a:p>
          <a:p>
            <a:pPr marL="609600" indent="-609600">
              <a:spcBef>
                <a:spcPct val="40000"/>
              </a:spcBef>
              <a:buClr>
                <a:srgbClr val="000066"/>
              </a:buClr>
              <a:buNone/>
            </a:pPr>
            <a:r>
              <a:rPr lang="zh-CN" altLang="en-US" sz="1600" dirty="0" smtClean="0"/>
              <a:t>                 与协会、上市公司、客户的沟通能力（信息重要来源）</a:t>
            </a:r>
          </a:p>
          <a:p>
            <a:pPr marL="609600" indent="-609600">
              <a:spcBef>
                <a:spcPct val="40000"/>
              </a:spcBef>
              <a:buClr>
                <a:srgbClr val="000066"/>
              </a:buClr>
              <a:buNone/>
            </a:pPr>
            <a:r>
              <a:rPr lang="zh-CN" altLang="en-US" sz="1600" dirty="0" smtClean="0"/>
              <a:t>                 推销自己、演讲、商务机会发现能力</a:t>
            </a:r>
          </a:p>
          <a:p>
            <a:pPr marL="609600" indent="-609600">
              <a:spcBef>
                <a:spcPct val="100000"/>
              </a:spcBef>
              <a:buClr>
                <a:srgbClr val="000066"/>
              </a:buClr>
              <a:buNone/>
            </a:pPr>
            <a:r>
              <a:rPr lang="zh-CN" altLang="en-US" sz="2000" b="1" dirty="0"/>
              <a:t>出色</a:t>
            </a:r>
            <a:r>
              <a:rPr lang="zh-CN" altLang="en-US" sz="2000" b="1" dirty="0" smtClean="0"/>
              <a:t>的研究员：</a:t>
            </a:r>
            <a:r>
              <a:rPr lang="zh-CN" altLang="en-US" sz="2000" b="1" dirty="0"/>
              <a:t>前瞻性的分析判断，引导市场投</a:t>
            </a:r>
            <a:r>
              <a:rPr lang="zh-CN" altLang="en-US" sz="2000" b="1" dirty="0" smtClean="0"/>
              <a:t>资（水泥股的例子）</a:t>
            </a:r>
            <a:endParaRPr lang="zh-CN" altLang="en-US" sz="2000" b="1" dirty="0"/>
          </a:p>
          <a:p>
            <a:pPr marL="609600" indent="-609600">
              <a:spcBef>
                <a:spcPct val="100000"/>
              </a:spcBef>
              <a:buClr>
                <a:srgbClr val="000066"/>
              </a:buClr>
              <a:buNone/>
            </a:pPr>
            <a:r>
              <a:rPr lang="zh-CN" altLang="en-US" sz="2000" b="1" dirty="0"/>
              <a:t>出色</a:t>
            </a:r>
            <a:r>
              <a:rPr lang="zh-CN" altLang="en-US" sz="2000" b="1" dirty="0" smtClean="0"/>
              <a:t>的</a:t>
            </a:r>
            <a:r>
              <a:rPr lang="zh-CN" altLang="en-US" sz="2000" b="1" dirty="0"/>
              <a:t>研究员</a:t>
            </a:r>
            <a:r>
              <a:rPr lang="zh-CN" altLang="en-US" sz="2000" b="1" dirty="0" smtClean="0"/>
              <a:t>＝</a:t>
            </a:r>
            <a:r>
              <a:rPr lang="zh-CN" altLang="en-US" sz="2000" b="1" dirty="0"/>
              <a:t>更加勤奋＋坚持＋敏感＋睿智（严密的逻辑推理） </a:t>
            </a:r>
          </a:p>
          <a:p>
            <a:pPr>
              <a:lnSpc>
                <a:spcPct val="150000"/>
              </a:lnSpc>
              <a:buNone/>
            </a:pPr>
            <a:endParaRPr lang="zh-CN" altLang="en-US" sz="2400" dirty="0">
              <a:latin typeface="楷体_GB2312" pitchFamily="49" charset="-122"/>
              <a:ea typeface="楷体_GB2312" pitchFamily="49" charset="-122"/>
            </a:endParaRPr>
          </a:p>
          <a:p>
            <a:pPr marL="609600" indent="-609600">
              <a:buFontTx/>
              <a:buAutoNum type="arabicPeriod"/>
            </a:pPr>
            <a:endParaRPr lang="en-US" altLang="zh-CN" dirty="0">
              <a:latin typeface="楷体_GB2312" pitchFamily="49" charset="-122"/>
              <a:ea typeface="楷体_GB2312" pitchFamily="49"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标题 1"/>
          <p:cNvSpPr>
            <a:spLocks noGrp="1"/>
          </p:cNvSpPr>
          <p:nvPr>
            <p:ph type="title"/>
          </p:nvPr>
        </p:nvSpPr>
        <p:spPr/>
        <p:txBody>
          <a:bodyPr/>
          <a:lstStyle/>
          <a:p>
            <a:r>
              <a:rPr lang="zh-CN" altLang="en-US" dirty="0" smtClean="0">
                <a:ea typeface="宋体" pitchFamily="2" charset="-122"/>
              </a:rPr>
              <a:t>行业研究概论</a:t>
            </a:r>
          </a:p>
        </p:txBody>
      </p:sp>
      <p:sp>
        <p:nvSpPr>
          <p:cNvPr id="15363" name="内容占位符 2"/>
          <p:cNvSpPr>
            <a:spLocks noGrp="1"/>
          </p:cNvSpPr>
          <p:nvPr>
            <p:ph idx="1"/>
          </p:nvPr>
        </p:nvSpPr>
        <p:spPr/>
        <p:txBody>
          <a:bodyPr/>
          <a:lstStyle/>
          <a:p>
            <a:pPr marL="514350" indent="-514350">
              <a:lnSpc>
                <a:spcPct val="150000"/>
              </a:lnSpc>
              <a:spcBef>
                <a:spcPts val="1200"/>
              </a:spcBef>
              <a:buFont typeface="+mj-lt"/>
              <a:buAutoNum type="arabicPeriod"/>
            </a:pPr>
            <a:r>
              <a:rPr lang="zh-CN" altLang="en-US" sz="2400" b="1" dirty="0" smtClean="0">
                <a:ea typeface="宋体" pitchFamily="2" charset="-122"/>
              </a:rPr>
              <a:t>行业与行业研究</a:t>
            </a:r>
            <a:endParaRPr lang="en-US" altLang="zh-CN" sz="2400" b="1" dirty="0" smtClean="0">
              <a:ea typeface="宋体" pitchFamily="2" charset="-122"/>
            </a:endParaRPr>
          </a:p>
          <a:p>
            <a:pPr marL="514350" indent="-514350">
              <a:lnSpc>
                <a:spcPct val="150000"/>
              </a:lnSpc>
              <a:spcBef>
                <a:spcPts val="1200"/>
              </a:spcBef>
              <a:buFont typeface="+mj-lt"/>
              <a:buAutoNum type="arabicPeriod"/>
            </a:pPr>
            <a:r>
              <a:rPr lang="zh-CN" altLang="en-US" sz="2400" b="1" dirty="0" smtClean="0">
                <a:ea typeface="宋体" pitchFamily="2" charset="-122"/>
              </a:rPr>
              <a:t>行业研究与行业研究员</a:t>
            </a:r>
            <a:endParaRPr lang="en-US" altLang="zh-CN" sz="2400" b="1" dirty="0" smtClean="0">
              <a:ea typeface="宋体" pitchFamily="2" charset="-122"/>
            </a:endParaRPr>
          </a:p>
          <a:p>
            <a:pPr marL="514350" indent="-514350">
              <a:lnSpc>
                <a:spcPct val="150000"/>
              </a:lnSpc>
              <a:spcBef>
                <a:spcPts val="1200"/>
              </a:spcBef>
              <a:buFont typeface="+mj-lt"/>
              <a:buAutoNum type="arabicPeriod"/>
            </a:pPr>
            <a:r>
              <a:rPr lang="zh-CN" altLang="en-US" sz="2400" b="1" dirty="0" smtClean="0">
                <a:solidFill>
                  <a:srgbClr val="FF0000"/>
                </a:solidFill>
                <a:ea typeface="宋体" pitchFamily="2" charset="-122"/>
              </a:rPr>
              <a:t>行业研究基本方法</a:t>
            </a:r>
            <a:endParaRPr lang="en-US" altLang="zh-CN" sz="2400" b="1" dirty="0" smtClean="0">
              <a:solidFill>
                <a:srgbClr val="FF0000"/>
              </a:solidFill>
              <a:ea typeface="宋体" pitchFamily="2" charset="-122"/>
            </a:endParaRPr>
          </a:p>
          <a:p>
            <a:pPr indent="355600">
              <a:buFont typeface="Wingdings" pitchFamily="2" charset="2"/>
              <a:buChar char="ü"/>
            </a:pPr>
            <a:r>
              <a:rPr lang="zh-CN" altLang="en-US" sz="2400" dirty="0" smtClean="0">
                <a:ea typeface="宋体" pitchFamily="2" charset="-122"/>
              </a:rPr>
              <a:t>行业的一般特征</a:t>
            </a:r>
            <a:endParaRPr lang="en-US" altLang="zh-CN" sz="2400" dirty="0" smtClean="0">
              <a:ea typeface="宋体" pitchFamily="2" charset="-122"/>
            </a:endParaRPr>
          </a:p>
          <a:p>
            <a:pPr indent="355600">
              <a:buFont typeface="Wingdings" pitchFamily="2" charset="2"/>
              <a:buChar char="ü"/>
            </a:pPr>
            <a:r>
              <a:rPr lang="zh-CN" altLang="en-US" sz="2400" dirty="0" smtClean="0">
                <a:ea typeface="宋体" pitchFamily="2" charset="-122"/>
              </a:rPr>
              <a:t>行业研究方法</a:t>
            </a:r>
            <a:endParaRPr lang="en-US" altLang="zh-CN" sz="2400" dirty="0" smtClean="0">
              <a:ea typeface="宋体" pitchFamily="2" charset="-122"/>
            </a:endParaRPr>
          </a:p>
          <a:p>
            <a:pPr indent="355600">
              <a:buFont typeface="Wingdings" pitchFamily="2" charset="2"/>
              <a:buChar char="ü"/>
            </a:pPr>
            <a:r>
              <a:rPr lang="zh-CN" altLang="en-US" sz="2400" dirty="0" smtClean="0">
                <a:ea typeface="宋体" pitchFamily="2" charset="-122"/>
              </a:rPr>
              <a:t>举例</a:t>
            </a:r>
            <a:endParaRPr lang="en-US" altLang="zh-CN" sz="2400" dirty="0" smtClean="0">
              <a:ea typeface="宋体" pitchFamily="2"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标题 1"/>
          <p:cNvSpPr>
            <a:spLocks noGrp="1"/>
          </p:cNvSpPr>
          <p:nvPr>
            <p:ph type="title"/>
          </p:nvPr>
        </p:nvSpPr>
        <p:spPr/>
        <p:txBody>
          <a:bodyPr/>
          <a:lstStyle/>
          <a:p>
            <a:r>
              <a:rPr lang="zh-CN" altLang="en-US" dirty="0" smtClean="0">
                <a:ea typeface="宋体" pitchFamily="2" charset="-122"/>
              </a:rPr>
              <a:t>行业的一般特征</a:t>
            </a:r>
          </a:p>
        </p:txBody>
      </p:sp>
      <p:sp>
        <p:nvSpPr>
          <p:cNvPr id="21507" name="内容占位符 2"/>
          <p:cNvSpPr>
            <a:spLocks noGrp="1"/>
          </p:cNvSpPr>
          <p:nvPr>
            <p:ph idx="1"/>
          </p:nvPr>
        </p:nvSpPr>
        <p:spPr/>
        <p:txBody>
          <a:bodyPr/>
          <a:lstStyle/>
          <a:p>
            <a:pPr>
              <a:lnSpc>
                <a:spcPct val="150000"/>
              </a:lnSpc>
            </a:pPr>
            <a:r>
              <a:rPr lang="zh-CN" altLang="en-US" sz="2000" b="1" dirty="0" smtClean="0">
                <a:latin typeface="宋体" pitchFamily="2" charset="-122"/>
                <a:ea typeface="宋体" pitchFamily="2" charset="-122"/>
              </a:rPr>
              <a:t>行业一般特征分析</a:t>
            </a:r>
            <a:endParaRPr lang="en-US" altLang="zh-CN" sz="2000" b="1" dirty="0" smtClean="0">
              <a:latin typeface="宋体" pitchFamily="2" charset="-122"/>
              <a:ea typeface="宋体" pitchFamily="2" charset="-122"/>
            </a:endParaRPr>
          </a:p>
          <a:p>
            <a:pPr>
              <a:lnSpc>
                <a:spcPct val="150000"/>
              </a:lnSpc>
              <a:buFont typeface="Wingdings" pitchFamily="2" charset="2"/>
              <a:buChar char="ü"/>
            </a:pPr>
            <a:r>
              <a:rPr lang="zh-CN" altLang="en-US" sz="2000" dirty="0" smtClean="0">
                <a:latin typeface="宋体" pitchFamily="2" charset="-122"/>
                <a:ea typeface="宋体" pitchFamily="2" charset="-122"/>
              </a:rPr>
              <a:t>行业的市场结构</a:t>
            </a:r>
            <a:endParaRPr lang="en-US" altLang="zh-CN" sz="2000" dirty="0" smtClean="0">
              <a:latin typeface="宋体" pitchFamily="2" charset="-122"/>
              <a:ea typeface="宋体" pitchFamily="2" charset="-122"/>
            </a:endParaRPr>
          </a:p>
          <a:p>
            <a:pPr>
              <a:lnSpc>
                <a:spcPct val="150000"/>
              </a:lnSpc>
              <a:buFont typeface="Wingdings" pitchFamily="2" charset="2"/>
              <a:buChar char="ü"/>
            </a:pPr>
            <a:r>
              <a:rPr lang="zh-CN" altLang="en-US" sz="2000" dirty="0" smtClean="0">
                <a:latin typeface="宋体" pitchFamily="2" charset="-122"/>
                <a:ea typeface="宋体" pitchFamily="2" charset="-122"/>
              </a:rPr>
              <a:t>行业的周期性</a:t>
            </a:r>
            <a:endParaRPr lang="en-US" altLang="zh-CN" sz="2000" dirty="0" smtClean="0">
              <a:latin typeface="宋体" pitchFamily="2" charset="-122"/>
              <a:ea typeface="宋体" pitchFamily="2" charset="-122"/>
            </a:endParaRPr>
          </a:p>
          <a:p>
            <a:pPr>
              <a:lnSpc>
                <a:spcPct val="150000"/>
              </a:lnSpc>
              <a:buFont typeface="Wingdings" pitchFamily="2" charset="2"/>
              <a:buChar char="ü"/>
            </a:pPr>
            <a:r>
              <a:rPr lang="zh-CN" altLang="en-US" sz="2000" dirty="0" smtClean="0">
                <a:solidFill>
                  <a:srgbClr val="FF0000"/>
                </a:solidFill>
                <a:latin typeface="宋体" pitchFamily="2" charset="-122"/>
                <a:ea typeface="宋体" pitchFamily="2" charset="-122"/>
              </a:rPr>
              <a:t>行业的生命周期</a:t>
            </a:r>
            <a:endParaRPr lang="en-US" altLang="zh-CN" sz="2000" dirty="0" smtClean="0">
              <a:solidFill>
                <a:srgbClr val="FF0000"/>
              </a:solidFill>
              <a:latin typeface="宋体" pitchFamily="2" charset="-122"/>
              <a:ea typeface="宋体" pitchFamily="2" charset="-122"/>
            </a:endParaRPr>
          </a:p>
          <a:p>
            <a:pPr>
              <a:lnSpc>
                <a:spcPct val="150000"/>
              </a:lnSpc>
              <a:buFont typeface="Wingdings" pitchFamily="2" charset="2"/>
              <a:buChar char="ü"/>
            </a:pPr>
            <a:r>
              <a:rPr lang="zh-CN" altLang="en-US" sz="2000" dirty="0" smtClean="0">
                <a:solidFill>
                  <a:srgbClr val="FF0000"/>
                </a:solidFill>
                <a:latin typeface="宋体" pitchFamily="2" charset="-122"/>
                <a:ea typeface="宋体" pitchFamily="2" charset="-122"/>
              </a:rPr>
              <a:t>行业的竞争结构</a:t>
            </a:r>
            <a:endParaRPr lang="en-US" altLang="zh-CN" sz="2000" dirty="0" smtClean="0">
              <a:solidFill>
                <a:srgbClr val="FF0000"/>
              </a:solidFill>
              <a:latin typeface="宋体" pitchFamily="2" charset="-122"/>
              <a:ea typeface="宋体" pitchFamily="2" charset="-122"/>
            </a:endParaRPr>
          </a:p>
          <a:p>
            <a:pPr>
              <a:lnSpc>
                <a:spcPct val="150000"/>
              </a:lnSpc>
              <a:buNone/>
            </a:pPr>
            <a:endParaRPr lang="en-US" altLang="zh-CN" sz="2000" dirty="0" smtClean="0">
              <a:latin typeface="宋体" pitchFamily="2" charset="-122"/>
              <a:ea typeface="宋体" pitchFamily="2"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标题 1"/>
          <p:cNvSpPr>
            <a:spLocks noGrp="1"/>
          </p:cNvSpPr>
          <p:nvPr>
            <p:ph type="title"/>
          </p:nvPr>
        </p:nvSpPr>
        <p:spPr>
          <a:xfrm>
            <a:off x="323528" y="115888"/>
            <a:ext cx="7837487" cy="682625"/>
          </a:xfrm>
        </p:spPr>
        <p:txBody>
          <a:bodyPr/>
          <a:lstStyle/>
          <a:p>
            <a:r>
              <a:rPr lang="zh-CN" altLang="en-US" dirty="0" smtClean="0">
                <a:ea typeface="宋体" pitchFamily="2" charset="-122"/>
              </a:rPr>
              <a:t>市场结构分析</a:t>
            </a:r>
          </a:p>
        </p:txBody>
      </p:sp>
      <p:sp>
        <p:nvSpPr>
          <p:cNvPr id="22531" name="Rectangle 3"/>
          <p:cNvSpPr txBox="1">
            <a:spLocks noChangeArrowheads="1"/>
          </p:cNvSpPr>
          <p:nvPr/>
        </p:nvSpPr>
        <p:spPr bwMode="auto">
          <a:xfrm>
            <a:off x="323528" y="1340768"/>
            <a:ext cx="7776666" cy="4211637"/>
          </a:xfrm>
          <a:prstGeom prst="rect">
            <a:avLst/>
          </a:prstGeom>
          <a:noFill/>
          <a:ln w="9525">
            <a:noFill/>
            <a:miter lim="800000"/>
            <a:headEnd/>
            <a:tailEnd/>
          </a:ln>
        </p:spPr>
        <p:txBody>
          <a:bodyPr/>
          <a:lstStyle/>
          <a:p>
            <a:pPr marL="342900" indent="-342900">
              <a:spcBef>
                <a:spcPct val="20000"/>
              </a:spcBef>
              <a:buClr>
                <a:schemeClr val="accent1"/>
              </a:buClr>
              <a:buSzPct val="80000"/>
              <a:buFont typeface="Wingdings" pitchFamily="2" charset="2"/>
              <a:buChar char="l"/>
            </a:pPr>
            <a:r>
              <a:rPr lang="zh-CN" altLang="en-US" sz="2000" dirty="0">
                <a:latin typeface="宋体" pitchFamily="2" charset="-122"/>
                <a:ea typeface="宋体" pitchFamily="2" charset="-122"/>
              </a:rPr>
              <a:t>根据各行业的厂商数量、产品性质、厂商的价格控制能力和其它一些因素，可以把各行业划分为</a:t>
            </a:r>
            <a:r>
              <a:rPr lang="zh-CN" altLang="en-US" sz="2000" b="1" dirty="0">
                <a:latin typeface="宋体" pitchFamily="2" charset="-122"/>
                <a:ea typeface="宋体" pitchFamily="2" charset="-122"/>
              </a:rPr>
              <a:t>完全竞争、垄断竞争、寡头垄断</a:t>
            </a:r>
            <a:r>
              <a:rPr lang="zh-CN" altLang="en-US" sz="2000" dirty="0">
                <a:latin typeface="宋体" pitchFamily="2" charset="-122"/>
                <a:ea typeface="宋体" pitchFamily="2" charset="-122"/>
              </a:rPr>
              <a:t>和</a:t>
            </a:r>
            <a:r>
              <a:rPr lang="zh-CN" altLang="en-US" sz="2000" b="1" dirty="0">
                <a:latin typeface="宋体" pitchFamily="2" charset="-122"/>
                <a:ea typeface="宋体" pitchFamily="2" charset="-122"/>
              </a:rPr>
              <a:t>完全垄断</a:t>
            </a:r>
            <a:r>
              <a:rPr lang="zh-CN" altLang="en-US" sz="2000" dirty="0">
                <a:latin typeface="宋体" pitchFamily="2" charset="-122"/>
                <a:ea typeface="宋体" pitchFamily="2" charset="-122"/>
              </a:rPr>
              <a:t>四种市场类型。 </a:t>
            </a:r>
            <a:endParaRPr lang="en-US" altLang="zh-CN" sz="2000" dirty="0">
              <a:latin typeface="宋体" pitchFamily="2" charset="-122"/>
              <a:ea typeface="宋体" pitchFamily="2" charset="-122"/>
            </a:endParaRPr>
          </a:p>
          <a:p>
            <a:pPr marL="342900" indent="-342900">
              <a:lnSpc>
                <a:spcPct val="150000"/>
              </a:lnSpc>
              <a:spcBef>
                <a:spcPct val="20000"/>
              </a:spcBef>
              <a:buClr>
                <a:schemeClr val="accent1"/>
              </a:buClr>
              <a:buSzPct val="80000"/>
              <a:buFont typeface="Wingdings" pitchFamily="2" charset="2"/>
              <a:buChar char="ü"/>
            </a:pPr>
            <a:r>
              <a:rPr lang="zh-CN" altLang="en-US" sz="2000" b="1" dirty="0">
                <a:latin typeface="宋体" pitchFamily="2" charset="-122"/>
                <a:ea typeface="宋体" pitchFamily="2" charset="-122"/>
              </a:rPr>
              <a:t>完全竞争</a:t>
            </a:r>
            <a:r>
              <a:rPr lang="zh-CN" altLang="en-US" sz="2000" b="1" dirty="0" smtClean="0">
                <a:latin typeface="宋体" pitchFamily="2" charset="-122"/>
                <a:ea typeface="宋体" pitchFamily="2" charset="-122"/>
              </a:rPr>
              <a:t>：</a:t>
            </a:r>
            <a:r>
              <a:rPr lang="zh-CN" altLang="en-US" sz="2000" dirty="0" smtClean="0"/>
              <a:t>购买者和销售者的购买和销售决策对市场价格没有任何影</a:t>
            </a:r>
            <a:r>
              <a:rPr lang="zh-CN" altLang="en-US" sz="2000" dirty="0" smtClean="0"/>
              <a:t>响。比如文具市场</a:t>
            </a:r>
            <a:endParaRPr lang="en-US" altLang="zh-CN" sz="2000" dirty="0">
              <a:latin typeface="宋体" pitchFamily="2" charset="-122"/>
              <a:ea typeface="宋体" pitchFamily="2" charset="-122"/>
            </a:endParaRPr>
          </a:p>
          <a:p>
            <a:pPr marL="342900" indent="-342900">
              <a:lnSpc>
                <a:spcPct val="150000"/>
              </a:lnSpc>
              <a:spcBef>
                <a:spcPct val="20000"/>
              </a:spcBef>
              <a:buClr>
                <a:schemeClr val="accent1"/>
              </a:buClr>
              <a:buSzPct val="80000"/>
              <a:buFont typeface="Wingdings" pitchFamily="2" charset="2"/>
              <a:buChar char="ü"/>
            </a:pPr>
            <a:r>
              <a:rPr lang="zh-CN" altLang="en-US" sz="2000" b="1" dirty="0">
                <a:latin typeface="宋体" pitchFamily="2" charset="-122"/>
                <a:ea typeface="宋体" pitchFamily="2" charset="-122"/>
              </a:rPr>
              <a:t>垄断竞争</a:t>
            </a:r>
            <a:r>
              <a:rPr lang="zh-CN" altLang="en-US" sz="2000" b="1" dirty="0" smtClean="0">
                <a:latin typeface="宋体" pitchFamily="2" charset="-122"/>
                <a:ea typeface="宋体" pitchFamily="2" charset="-122"/>
              </a:rPr>
              <a:t>：</a:t>
            </a:r>
            <a:r>
              <a:rPr lang="zh-CN" altLang="en-US" sz="2000" dirty="0" smtClean="0"/>
              <a:t>许多厂商生产并出售相近但不同质商品的市场现</a:t>
            </a:r>
            <a:r>
              <a:rPr lang="zh-CN" altLang="en-US" sz="2000" dirty="0" smtClean="0"/>
              <a:t>象。</a:t>
            </a:r>
            <a:r>
              <a:rPr lang="zh-CN" altLang="en-US" sz="2000" dirty="0" smtClean="0">
                <a:latin typeface="宋体" pitchFamily="2" charset="-122"/>
                <a:ea typeface="宋体" pitchFamily="2" charset="-122"/>
              </a:rPr>
              <a:t>纺</a:t>
            </a:r>
            <a:r>
              <a:rPr lang="zh-CN" altLang="en-US" sz="2000" dirty="0">
                <a:latin typeface="宋体" pitchFamily="2" charset="-122"/>
                <a:ea typeface="宋体" pitchFamily="2" charset="-122"/>
              </a:rPr>
              <a:t>织服</a:t>
            </a:r>
            <a:r>
              <a:rPr lang="zh-CN" altLang="en-US" sz="2000" dirty="0" smtClean="0">
                <a:latin typeface="宋体" pitchFamily="2" charset="-122"/>
                <a:ea typeface="宋体" pitchFamily="2" charset="-122"/>
              </a:rPr>
              <a:t>装</a:t>
            </a:r>
            <a:endParaRPr lang="en-US" altLang="zh-CN" sz="2000" dirty="0">
              <a:latin typeface="宋体" pitchFamily="2" charset="-122"/>
              <a:ea typeface="宋体" pitchFamily="2" charset="-122"/>
            </a:endParaRPr>
          </a:p>
          <a:p>
            <a:pPr marL="342900" indent="-342900">
              <a:lnSpc>
                <a:spcPct val="150000"/>
              </a:lnSpc>
              <a:spcBef>
                <a:spcPct val="20000"/>
              </a:spcBef>
              <a:buClr>
                <a:schemeClr val="accent1"/>
              </a:buClr>
              <a:buSzPct val="80000"/>
              <a:buFont typeface="Wingdings" pitchFamily="2" charset="2"/>
              <a:buChar char="ü"/>
            </a:pPr>
            <a:r>
              <a:rPr lang="zh-CN" altLang="en-US" sz="2000" b="1" dirty="0">
                <a:latin typeface="宋体" pitchFamily="2" charset="-122"/>
                <a:ea typeface="宋体" pitchFamily="2" charset="-122"/>
              </a:rPr>
              <a:t>寡头垄断</a:t>
            </a:r>
            <a:r>
              <a:rPr lang="zh-CN" altLang="en-US" sz="2000" b="1" dirty="0" smtClean="0">
                <a:latin typeface="宋体" pitchFamily="2" charset="-122"/>
                <a:ea typeface="宋体" pitchFamily="2" charset="-122"/>
              </a:rPr>
              <a:t>：</a:t>
            </a:r>
            <a:r>
              <a:rPr lang="zh-CN" altLang="en-US" sz="2000" dirty="0" smtClean="0">
                <a:latin typeface="宋体" pitchFamily="2" charset="-122"/>
                <a:ea typeface="宋体" pitchFamily="2" charset="-122"/>
              </a:rPr>
              <a:t>厂商只有几个，价格能够控制，进出困难。钢</a:t>
            </a:r>
            <a:r>
              <a:rPr lang="zh-CN" altLang="en-US" sz="2000" dirty="0">
                <a:latin typeface="宋体" pitchFamily="2" charset="-122"/>
                <a:ea typeface="宋体" pitchFamily="2" charset="-122"/>
              </a:rPr>
              <a:t>铁、汽</a:t>
            </a:r>
            <a:r>
              <a:rPr lang="zh-CN" altLang="en-US" sz="2000" dirty="0" smtClean="0">
                <a:latin typeface="宋体" pitchFamily="2" charset="-122"/>
                <a:ea typeface="宋体" pitchFamily="2" charset="-122"/>
              </a:rPr>
              <a:t>车</a:t>
            </a:r>
            <a:endParaRPr lang="en-US" altLang="zh-CN" sz="2000" dirty="0">
              <a:latin typeface="宋体" pitchFamily="2" charset="-122"/>
              <a:ea typeface="宋体" pitchFamily="2" charset="-122"/>
            </a:endParaRPr>
          </a:p>
          <a:p>
            <a:pPr marL="342900" indent="-342900">
              <a:lnSpc>
                <a:spcPct val="150000"/>
              </a:lnSpc>
              <a:spcBef>
                <a:spcPct val="20000"/>
              </a:spcBef>
              <a:buClr>
                <a:schemeClr val="accent1"/>
              </a:buClr>
              <a:buSzPct val="80000"/>
              <a:buFont typeface="Wingdings" pitchFamily="2" charset="2"/>
              <a:buChar char="ü"/>
            </a:pPr>
            <a:r>
              <a:rPr lang="zh-CN" altLang="en-US" sz="2000" b="1" dirty="0">
                <a:latin typeface="宋体" pitchFamily="2" charset="-122"/>
                <a:ea typeface="宋体" pitchFamily="2" charset="-122"/>
              </a:rPr>
              <a:t>完全垄断</a:t>
            </a:r>
            <a:r>
              <a:rPr lang="zh-CN" altLang="en-US" sz="2000" b="1" dirty="0" smtClean="0">
                <a:latin typeface="宋体" pitchFamily="2" charset="-122"/>
                <a:ea typeface="宋体" pitchFamily="2" charset="-122"/>
              </a:rPr>
              <a:t>：</a:t>
            </a:r>
            <a:r>
              <a:rPr lang="zh-CN" altLang="en-US" sz="2000" dirty="0" smtClean="0">
                <a:latin typeface="宋体" pitchFamily="2" charset="-122"/>
                <a:ea typeface="宋体" pitchFamily="2" charset="-122"/>
              </a:rPr>
              <a:t>只有一个生产者或者销售者。公</a:t>
            </a:r>
            <a:r>
              <a:rPr lang="zh-CN" altLang="en-US" sz="2000" dirty="0">
                <a:latin typeface="宋体" pitchFamily="2" charset="-122"/>
                <a:ea typeface="宋体" pitchFamily="2" charset="-122"/>
              </a:rPr>
              <a:t>用事</a:t>
            </a:r>
            <a:r>
              <a:rPr lang="zh-CN" altLang="en-US" sz="2000" dirty="0" smtClean="0">
                <a:latin typeface="宋体" pitchFamily="2" charset="-122"/>
                <a:ea typeface="宋体" pitchFamily="2" charset="-122"/>
              </a:rPr>
              <a:t>业</a:t>
            </a:r>
            <a:endParaRPr lang="zh-CN" altLang="en-US" sz="2000" dirty="0">
              <a:latin typeface="宋体" pitchFamily="2" charset="-122"/>
              <a:ea typeface="宋体" pitchFamily="2" charset="-122"/>
            </a:endParaRPr>
          </a:p>
          <a:p>
            <a:pPr marL="342900" indent="-342900">
              <a:spcBef>
                <a:spcPct val="20000"/>
              </a:spcBef>
              <a:buClr>
                <a:schemeClr val="accent1"/>
              </a:buClr>
              <a:buSzPct val="80000"/>
            </a:pPr>
            <a:r>
              <a:rPr lang="zh-CN" altLang="en-US" sz="2800" b="1" dirty="0">
                <a:latin typeface="Verdana" pitchFamily="34" charset="0"/>
                <a:ea typeface="宋体" pitchFamily="2" charset="-122"/>
              </a:rPr>
              <a:t/>
            </a:r>
            <a:br>
              <a:rPr lang="zh-CN" altLang="en-US" sz="2800" b="1" dirty="0">
                <a:latin typeface="Verdana" pitchFamily="34" charset="0"/>
                <a:ea typeface="宋体" pitchFamily="2" charset="-122"/>
              </a:rPr>
            </a:br>
            <a:endParaRPr lang="zh-CN" altLang="en-US" sz="2800" b="1" dirty="0">
              <a:latin typeface="Verdana" pitchFamily="34" charset="0"/>
              <a:ea typeface="宋体"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标题 1"/>
          <p:cNvSpPr>
            <a:spLocks noGrp="1"/>
          </p:cNvSpPr>
          <p:nvPr>
            <p:ph type="title"/>
          </p:nvPr>
        </p:nvSpPr>
        <p:spPr/>
        <p:txBody>
          <a:bodyPr/>
          <a:lstStyle/>
          <a:p>
            <a:r>
              <a:rPr lang="zh-CN" altLang="en-US" dirty="0" smtClean="0">
                <a:ea typeface="宋体" pitchFamily="2" charset="-122"/>
              </a:rPr>
              <a:t>目录</a:t>
            </a:r>
          </a:p>
        </p:txBody>
      </p:sp>
      <p:sp>
        <p:nvSpPr>
          <p:cNvPr id="15363" name="内容占位符 2"/>
          <p:cNvSpPr>
            <a:spLocks noGrp="1"/>
          </p:cNvSpPr>
          <p:nvPr>
            <p:ph idx="1"/>
          </p:nvPr>
        </p:nvSpPr>
        <p:spPr/>
        <p:txBody>
          <a:bodyPr/>
          <a:lstStyle/>
          <a:p>
            <a:pPr>
              <a:lnSpc>
                <a:spcPct val="150000"/>
              </a:lnSpc>
              <a:spcBef>
                <a:spcPts val="1200"/>
              </a:spcBef>
            </a:pPr>
            <a:r>
              <a:rPr lang="zh-CN" altLang="en-US" b="1" dirty="0" smtClean="0">
                <a:solidFill>
                  <a:srgbClr val="FF0000"/>
                </a:solidFill>
                <a:ea typeface="宋体" pitchFamily="2" charset="-122"/>
              </a:rPr>
              <a:t>行业研究概论</a:t>
            </a:r>
            <a:endParaRPr lang="en-US" altLang="zh-CN" b="1" dirty="0" smtClean="0">
              <a:solidFill>
                <a:srgbClr val="FF0000"/>
              </a:solidFill>
              <a:ea typeface="宋体" pitchFamily="2" charset="-122"/>
            </a:endParaRPr>
          </a:p>
          <a:p>
            <a:pPr>
              <a:lnSpc>
                <a:spcPct val="150000"/>
              </a:lnSpc>
              <a:spcBef>
                <a:spcPts val="1200"/>
              </a:spcBef>
            </a:pPr>
            <a:r>
              <a:rPr lang="zh-CN" altLang="en-US" b="1" dirty="0" smtClean="0">
                <a:ea typeface="宋体" pitchFamily="2" charset="-122"/>
              </a:rPr>
              <a:t>行业研究报告</a:t>
            </a:r>
            <a:endParaRPr lang="en-US" altLang="zh-CN" b="1" dirty="0" smtClean="0">
              <a:ea typeface="宋体" pitchFamily="2" charset="-122"/>
            </a:endParaRPr>
          </a:p>
          <a:p>
            <a:pPr>
              <a:lnSpc>
                <a:spcPct val="150000"/>
              </a:lnSpc>
              <a:spcBef>
                <a:spcPts val="1200"/>
              </a:spcBef>
            </a:pPr>
            <a:r>
              <a:rPr lang="zh-CN" altLang="en-US" b="1" dirty="0" smtClean="0">
                <a:ea typeface="宋体" pitchFamily="2" charset="-122"/>
              </a:rPr>
              <a:t>如何写好研究报告</a:t>
            </a:r>
            <a:endParaRPr lang="en-US" altLang="zh-CN" b="1" dirty="0" smtClean="0">
              <a:ea typeface="宋体" pitchFamily="2" charset="-122"/>
            </a:endParaRPr>
          </a:p>
          <a:p>
            <a:pPr>
              <a:lnSpc>
                <a:spcPct val="150000"/>
              </a:lnSpc>
              <a:spcBef>
                <a:spcPts val="1200"/>
              </a:spcBef>
            </a:pPr>
            <a:r>
              <a:rPr lang="zh-CN" altLang="en-US" b="1" dirty="0" smtClean="0">
                <a:ea typeface="宋体" pitchFamily="2" charset="-122"/>
              </a:rPr>
              <a:t>调研、路演及其他</a:t>
            </a:r>
            <a:endParaRPr lang="en-US" altLang="zh-CN" b="1" dirty="0" smtClean="0">
              <a:ea typeface="宋体" pitchFamily="2"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标题 1"/>
          <p:cNvSpPr>
            <a:spLocks noGrp="1"/>
          </p:cNvSpPr>
          <p:nvPr>
            <p:ph type="title"/>
          </p:nvPr>
        </p:nvSpPr>
        <p:spPr/>
        <p:txBody>
          <a:bodyPr/>
          <a:lstStyle/>
          <a:p>
            <a:r>
              <a:rPr lang="zh-CN" altLang="en-US" smtClean="0">
                <a:ea typeface="宋体" pitchFamily="2" charset="-122"/>
              </a:rPr>
              <a:t>周期性分析</a:t>
            </a:r>
          </a:p>
        </p:txBody>
      </p:sp>
      <p:sp>
        <p:nvSpPr>
          <p:cNvPr id="5" name="Rectangle 3"/>
          <p:cNvSpPr txBox="1">
            <a:spLocks noChangeArrowheads="1"/>
          </p:cNvSpPr>
          <p:nvPr/>
        </p:nvSpPr>
        <p:spPr bwMode="auto">
          <a:xfrm>
            <a:off x="323528" y="1196752"/>
            <a:ext cx="8280920" cy="4752528"/>
          </a:xfrm>
          <a:prstGeom prst="rect">
            <a:avLst/>
          </a:prstGeom>
          <a:noFill/>
          <a:ln w="9525">
            <a:noFill/>
            <a:miter lim="800000"/>
            <a:headEnd/>
            <a:tailEnd/>
          </a:ln>
        </p:spPr>
        <p:txBody>
          <a:bodyPr/>
          <a:lstStyle/>
          <a:p>
            <a:pPr marL="342900" indent="-342900">
              <a:spcBef>
                <a:spcPct val="20000"/>
              </a:spcBef>
              <a:buClr>
                <a:schemeClr val="accent1"/>
              </a:buClr>
              <a:buSzPct val="80000"/>
              <a:buFont typeface="Wingdings" pitchFamily="2" charset="2"/>
              <a:buChar char="l"/>
              <a:defRPr/>
            </a:pPr>
            <a:r>
              <a:rPr lang="zh-CN" altLang="en-US" sz="2000" b="1" dirty="0">
                <a:latin typeface="宋体" pitchFamily="2" charset="-122"/>
                <a:ea typeface="宋体" pitchFamily="2" charset="-122"/>
              </a:rPr>
              <a:t>行业景气状况变动与国民经济总体的变动是有关系的，但关系密切的程度又不一样，据此可以将行业分</a:t>
            </a:r>
            <a:r>
              <a:rPr lang="zh-CN" altLang="en-US" sz="2000" b="1" dirty="0" smtClean="0">
                <a:latin typeface="宋体" pitchFamily="2" charset="-122"/>
                <a:ea typeface="宋体" pitchFamily="2" charset="-122"/>
              </a:rPr>
              <a:t>为</a:t>
            </a:r>
            <a:endParaRPr lang="en-US" altLang="zh-CN" sz="2000" dirty="0" smtClean="0">
              <a:latin typeface="宋体" pitchFamily="2" charset="-122"/>
              <a:ea typeface="宋体" pitchFamily="2" charset="-122"/>
            </a:endParaRPr>
          </a:p>
          <a:p>
            <a:pPr marL="342900" indent="-342900">
              <a:spcBef>
                <a:spcPct val="20000"/>
              </a:spcBef>
              <a:buClr>
                <a:schemeClr val="accent1"/>
              </a:buClr>
              <a:buSzPct val="80000"/>
              <a:buFont typeface="Wingdings" pitchFamily="2" charset="2"/>
              <a:buChar char="l"/>
              <a:defRPr/>
            </a:pPr>
            <a:endParaRPr lang="en-US" altLang="zh-CN" sz="2000" b="1" kern="0" dirty="0" smtClean="0">
              <a:latin typeface="宋体" pitchFamily="2" charset="-122"/>
              <a:ea typeface="宋体" pitchFamily="2" charset="-122"/>
            </a:endParaRPr>
          </a:p>
          <a:p>
            <a:pPr marL="342900" indent="-342900">
              <a:lnSpc>
                <a:spcPct val="150000"/>
              </a:lnSpc>
              <a:spcBef>
                <a:spcPct val="20000"/>
              </a:spcBef>
              <a:buClr>
                <a:schemeClr val="accent1"/>
              </a:buClr>
              <a:buSzPct val="80000"/>
              <a:buFont typeface="Wingdings" pitchFamily="2" charset="2"/>
              <a:buChar char="ü"/>
              <a:defRPr/>
            </a:pPr>
            <a:r>
              <a:rPr lang="zh-CN" altLang="en-US" b="1" kern="0" dirty="0">
                <a:latin typeface="宋体" pitchFamily="2" charset="-122"/>
                <a:ea typeface="宋体" pitchFamily="2" charset="-122"/>
              </a:rPr>
              <a:t>成长</a:t>
            </a:r>
            <a:r>
              <a:rPr lang="zh-CN" altLang="en-US" b="1" kern="0" dirty="0" smtClean="0">
                <a:latin typeface="宋体" pitchFamily="2" charset="-122"/>
                <a:ea typeface="宋体" pitchFamily="2" charset="-122"/>
              </a:rPr>
              <a:t>性</a:t>
            </a:r>
            <a:endParaRPr lang="zh-CN" altLang="en-US" b="1" kern="0" dirty="0">
              <a:latin typeface="宋体" pitchFamily="2" charset="-122"/>
              <a:ea typeface="宋体" pitchFamily="2" charset="-122"/>
            </a:endParaRPr>
          </a:p>
          <a:p>
            <a:pPr marL="742950" lvl="1" indent="-285750">
              <a:lnSpc>
                <a:spcPct val="150000"/>
              </a:lnSpc>
              <a:spcBef>
                <a:spcPct val="20000"/>
              </a:spcBef>
              <a:buClr>
                <a:schemeClr val="tx2"/>
              </a:buClr>
              <a:buSzPct val="85000"/>
              <a:buFont typeface="Arial" charset="0"/>
              <a:buChar char="–"/>
              <a:defRPr/>
            </a:pPr>
            <a:r>
              <a:rPr lang="zh-CN" altLang="en-US" kern="0" dirty="0">
                <a:latin typeface="宋体" pitchFamily="2" charset="-122"/>
                <a:ea typeface="宋体" pitchFamily="2" charset="-122"/>
              </a:rPr>
              <a:t>销售和利润独立于经济周期而超常增长，新技术和新产品是主要标志。</a:t>
            </a:r>
          </a:p>
          <a:p>
            <a:pPr marL="342900" indent="-342900">
              <a:lnSpc>
                <a:spcPct val="150000"/>
              </a:lnSpc>
              <a:spcBef>
                <a:spcPct val="20000"/>
              </a:spcBef>
              <a:buClr>
                <a:schemeClr val="accent1"/>
              </a:buClr>
              <a:buSzPct val="80000"/>
              <a:buFont typeface="Wingdings" pitchFamily="2" charset="2"/>
              <a:buChar char="ü"/>
              <a:defRPr/>
            </a:pPr>
            <a:r>
              <a:rPr lang="zh-CN" altLang="en-US" b="1" kern="0" dirty="0">
                <a:latin typeface="宋体" pitchFamily="2" charset="-122"/>
                <a:ea typeface="宋体" pitchFamily="2" charset="-122"/>
              </a:rPr>
              <a:t>稳定</a:t>
            </a:r>
            <a:r>
              <a:rPr lang="zh-CN" altLang="en-US" b="1" kern="0" dirty="0" smtClean="0">
                <a:latin typeface="宋体" pitchFamily="2" charset="-122"/>
                <a:ea typeface="宋体" pitchFamily="2" charset="-122"/>
              </a:rPr>
              <a:t>性</a:t>
            </a:r>
            <a:endParaRPr lang="zh-CN" altLang="en-US" b="1" kern="0" dirty="0">
              <a:latin typeface="宋体" pitchFamily="2" charset="-122"/>
              <a:ea typeface="宋体" pitchFamily="2" charset="-122"/>
            </a:endParaRPr>
          </a:p>
          <a:p>
            <a:pPr marL="742950" lvl="1" indent="-285750">
              <a:lnSpc>
                <a:spcPct val="150000"/>
              </a:lnSpc>
              <a:spcBef>
                <a:spcPct val="20000"/>
              </a:spcBef>
              <a:buClr>
                <a:schemeClr val="tx2"/>
              </a:buClr>
              <a:buSzPct val="85000"/>
              <a:buFont typeface="Arial" charset="0"/>
              <a:buChar char="–"/>
              <a:defRPr/>
            </a:pPr>
            <a:r>
              <a:rPr lang="zh-CN" altLang="en-US" kern="0" dirty="0">
                <a:latin typeface="宋体" pitchFamily="2" charset="-122"/>
                <a:ea typeface="宋体" pitchFamily="2" charset="-122"/>
              </a:rPr>
              <a:t>在经济周期的上升和下降阶段经营状况都很稳定。这类行业一般处于成熟期。</a:t>
            </a:r>
          </a:p>
          <a:p>
            <a:pPr marL="342900" indent="-342900">
              <a:lnSpc>
                <a:spcPct val="150000"/>
              </a:lnSpc>
              <a:spcBef>
                <a:spcPct val="20000"/>
              </a:spcBef>
              <a:buClr>
                <a:schemeClr val="accent1"/>
              </a:buClr>
              <a:buSzPct val="80000"/>
              <a:buFont typeface="Wingdings" pitchFamily="2" charset="2"/>
              <a:buChar char="ü"/>
              <a:defRPr/>
            </a:pPr>
            <a:r>
              <a:rPr lang="zh-CN" altLang="en-US" b="1" kern="0" dirty="0">
                <a:latin typeface="宋体" pitchFamily="2" charset="-122"/>
                <a:ea typeface="宋体" pitchFamily="2" charset="-122"/>
              </a:rPr>
              <a:t>周期性</a:t>
            </a:r>
          </a:p>
          <a:p>
            <a:pPr marL="742950" lvl="1" indent="-285750">
              <a:lnSpc>
                <a:spcPct val="150000"/>
              </a:lnSpc>
              <a:spcBef>
                <a:spcPct val="20000"/>
              </a:spcBef>
              <a:buClr>
                <a:schemeClr val="tx2"/>
              </a:buClr>
              <a:buSzPct val="85000"/>
              <a:buFont typeface="Arial" charset="0"/>
              <a:buChar char="–"/>
              <a:defRPr/>
            </a:pPr>
            <a:r>
              <a:rPr lang="zh-CN" altLang="en-US" kern="0" dirty="0">
                <a:latin typeface="宋体" pitchFamily="2" charset="-122"/>
                <a:ea typeface="宋体" pitchFamily="2" charset="-122"/>
              </a:rPr>
              <a:t>收益随经济周期变化而变</a:t>
            </a:r>
            <a:r>
              <a:rPr lang="zh-CN" altLang="en-US" kern="0" dirty="0" smtClean="0">
                <a:latin typeface="宋体" pitchFamily="2" charset="-122"/>
                <a:ea typeface="宋体" pitchFamily="2" charset="-122"/>
              </a:rPr>
              <a:t>化，</a:t>
            </a:r>
            <a:r>
              <a:rPr lang="zh-CN" altLang="en-US" kern="0" dirty="0">
                <a:latin typeface="宋体" pitchFamily="2" charset="-122"/>
                <a:ea typeface="宋体" pitchFamily="2" charset="-122"/>
              </a:rPr>
              <a:t>通常会夸大经济的周期性</a:t>
            </a:r>
            <a:r>
              <a:rPr lang="zh-CN" altLang="en-US" kern="0" dirty="0" smtClean="0">
                <a:latin typeface="宋体" pitchFamily="2" charset="-122"/>
                <a:ea typeface="宋体" pitchFamily="2" charset="-122"/>
              </a:rPr>
              <a:t>。这</a:t>
            </a:r>
            <a:r>
              <a:rPr lang="zh-CN" altLang="en-US" kern="0" dirty="0">
                <a:latin typeface="宋体" pitchFamily="2" charset="-122"/>
                <a:ea typeface="宋体" pitchFamily="2" charset="-122"/>
              </a:rPr>
              <a:t>种产品的消费取决于对经济的乐观程度。</a:t>
            </a:r>
          </a:p>
          <a:p>
            <a:pPr marL="342900" indent="-342900">
              <a:spcBef>
                <a:spcPct val="20000"/>
              </a:spcBef>
              <a:buClr>
                <a:schemeClr val="accent1"/>
              </a:buClr>
              <a:buSzPct val="80000"/>
              <a:buFont typeface="Wingdings" pitchFamily="2" charset="2"/>
              <a:buChar char="l"/>
              <a:defRPr/>
            </a:pPr>
            <a:endParaRPr lang="en-US" altLang="zh-CN" sz="2400" kern="0" dirty="0">
              <a:latin typeface="+mn-lt"/>
              <a:ea typeface="楷体_GB2312" pitchFamily="49"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标题 1"/>
          <p:cNvSpPr>
            <a:spLocks noGrp="1"/>
          </p:cNvSpPr>
          <p:nvPr>
            <p:ph type="title"/>
          </p:nvPr>
        </p:nvSpPr>
        <p:spPr/>
        <p:txBody>
          <a:bodyPr/>
          <a:lstStyle/>
          <a:p>
            <a:r>
              <a:rPr lang="zh-CN" altLang="en-US" smtClean="0">
                <a:ea typeface="宋体" pitchFamily="2" charset="-122"/>
              </a:rPr>
              <a:t>周期性分析</a:t>
            </a:r>
            <a:r>
              <a:rPr lang="en-US" altLang="zh-CN" smtClean="0">
                <a:ea typeface="宋体" pitchFamily="2" charset="-122"/>
              </a:rPr>
              <a:t>-2</a:t>
            </a:r>
            <a:endParaRPr lang="zh-CN" altLang="en-US" smtClean="0">
              <a:ea typeface="宋体" pitchFamily="2" charset="-122"/>
            </a:endParaRPr>
          </a:p>
        </p:txBody>
      </p:sp>
      <p:sp>
        <p:nvSpPr>
          <p:cNvPr id="26627" name="Rectangle 3"/>
          <p:cNvSpPr txBox="1">
            <a:spLocks noChangeArrowheads="1"/>
          </p:cNvSpPr>
          <p:nvPr/>
        </p:nvSpPr>
        <p:spPr bwMode="auto">
          <a:xfrm>
            <a:off x="251520" y="1268760"/>
            <a:ext cx="8078787" cy="4479925"/>
          </a:xfrm>
          <a:prstGeom prst="rect">
            <a:avLst/>
          </a:prstGeom>
          <a:noFill/>
          <a:ln w="9525">
            <a:noFill/>
            <a:miter lim="800000"/>
            <a:headEnd/>
            <a:tailEnd/>
          </a:ln>
        </p:spPr>
        <p:txBody>
          <a:bodyPr/>
          <a:lstStyle/>
          <a:p>
            <a:pPr marL="342900" indent="-342900">
              <a:lnSpc>
                <a:spcPct val="150000"/>
              </a:lnSpc>
              <a:spcBef>
                <a:spcPct val="20000"/>
              </a:spcBef>
              <a:buClr>
                <a:schemeClr val="accent1"/>
              </a:buClr>
              <a:buSzPct val="80000"/>
              <a:buFont typeface="Wingdings" pitchFamily="2" charset="2"/>
              <a:buChar char="l"/>
            </a:pPr>
            <a:r>
              <a:rPr lang="zh-CN" altLang="en-US" b="1" dirty="0">
                <a:latin typeface="宋体" pitchFamily="2" charset="-122"/>
                <a:ea typeface="宋体" pitchFamily="2" charset="-122"/>
              </a:rPr>
              <a:t>周期</a:t>
            </a:r>
            <a:r>
              <a:rPr lang="zh-CN" altLang="en-US" b="1" dirty="0" smtClean="0">
                <a:latin typeface="宋体" pitchFamily="2" charset="-122"/>
                <a:ea typeface="宋体" pitchFamily="2" charset="-122"/>
              </a:rPr>
              <a:t>性行业：</a:t>
            </a:r>
            <a:r>
              <a:rPr lang="zh-CN" altLang="en-US" dirty="0" smtClean="0">
                <a:latin typeface="宋体" pitchFamily="2" charset="-122"/>
                <a:ea typeface="宋体" pitchFamily="2" charset="-122"/>
              </a:rPr>
              <a:t>随</a:t>
            </a:r>
            <a:r>
              <a:rPr lang="zh-CN" altLang="en-US" dirty="0">
                <a:latin typeface="宋体" pitchFamily="2" charset="-122"/>
                <a:ea typeface="宋体" pitchFamily="2" charset="-122"/>
              </a:rPr>
              <a:t>着</a:t>
            </a:r>
            <a:r>
              <a:rPr lang="zh-CN" altLang="en-US" dirty="0" smtClean="0">
                <a:latin typeface="宋体" pitchFamily="2" charset="-122"/>
                <a:ea typeface="宋体" pitchFamily="2" charset="-122"/>
              </a:rPr>
              <a:t>经</a:t>
            </a:r>
            <a:r>
              <a:rPr lang="zh-CN" altLang="en-US" dirty="0">
                <a:latin typeface="宋体" pitchFamily="2" charset="-122"/>
                <a:ea typeface="宋体" pitchFamily="2" charset="-122"/>
              </a:rPr>
              <a:t>济周期的盛</a:t>
            </a:r>
            <a:r>
              <a:rPr lang="zh-CN" altLang="en-US" dirty="0" smtClean="0">
                <a:latin typeface="宋体" pitchFamily="2" charset="-122"/>
                <a:ea typeface="宋体" pitchFamily="2" charset="-122"/>
              </a:rPr>
              <a:t>衰盈利水平波动大</a:t>
            </a:r>
            <a:endParaRPr lang="en-US" altLang="zh-CN" dirty="0" smtClean="0">
              <a:latin typeface="宋体" pitchFamily="2" charset="-122"/>
              <a:ea typeface="宋体" pitchFamily="2" charset="-122"/>
            </a:endParaRPr>
          </a:p>
          <a:p>
            <a:pPr marL="342900" indent="-342900">
              <a:lnSpc>
                <a:spcPct val="150000"/>
              </a:lnSpc>
              <a:spcBef>
                <a:spcPct val="20000"/>
              </a:spcBef>
              <a:buClr>
                <a:schemeClr val="accent1"/>
              </a:buClr>
              <a:buSzPct val="80000"/>
              <a:buFont typeface="Wingdings" pitchFamily="2" charset="2"/>
              <a:buChar char="ü"/>
            </a:pPr>
            <a:r>
              <a:rPr lang="zh-CN" altLang="en-US" dirty="0" smtClean="0">
                <a:latin typeface="宋体" pitchFamily="2" charset="-122"/>
                <a:ea typeface="宋体" pitchFamily="2" charset="-122"/>
              </a:rPr>
              <a:t>整</a:t>
            </a:r>
            <a:r>
              <a:rPr lang="zh-CN" altLang="en-US" dirty="0">
                <a:latin typeface="宋体" pitchFamily="2" charset="-122"/>
                <a:ea typeface="宋体" pitchFamily="2" charset="-122"/>
              </a:rPr>
              <a:t>体经济上升时，这</a:t>
            </a:r>
            <a:r>
              <a:rPr lang="zh-CN" altLang="en-US" dirty="0" smtClean="0">
                <a:latin typeface="宋体" pitchFamily="2" charset="-122"/>
                <a:ea typeface="宋体" pitchFamily="2" charset="-122"/>
              </a:rPr>
              <a:t>些行业量价齐升，盈利水平大幅度提升</a:t>
            </a:r>
            <a:endParaRPr lang="en-US" altLang="zh-CN" dirty="0" smtClean="0">
              <a:latin typeface="宋体" pitchFamily="2" charset="-122"/>
              <a:ea typeface="宋体" pitchFamily="2" charset="-122"/>
            </a:endParaRPr>
          </a:p>
          <a:p>
            <a:pPr marL="342900" indent="-342900">
              <a:lnSpc>
                <a:spcPct val="150000"/>
              </a:lnSpc>
              <a:spcBef>
                <a:spcPct val="20000"/>
              </a:spcBef>
              <a:buClr>
                <a:schemeClr val="accent1"/>
              </a:buClr>
              <a:buSzPct val="80000"/>
              <a:buFont typeface="Wingdings" pitchFamily="2" charset="2"/>
              <a:buChar char="ü"/>
            </a:pPr>
            <a:r>
              <a:rPr lang="zh-CN" altLang="en-US" dirty="0" smtClean="0">
                <a:latin typeface="宋体" pitchFamily="2" charset="-122"/>
                <a:ea typeface="宋体" pitchFamily="2" charset="-122"/>
              </a:rPr>
              <a:t>当</a:t>
            </a:r>
            <a:r>
              <a:rPr lang="zh-CN" altLang="en-US" dirty="0">
                <a:latin typeface="宋体" pitchFamily="2" charset="-122"/>
                <a:ea typeface="宋体" pitchFamily="2" charset="-122"/>
              </a:rPr>
              <a:t>整体经济走下坡路时</a:t>
            </a:r>
            <a:r>
              <a:rPr lang="zh-CN" altLang="en-US" dirty="0" smtClean="0">
                <a:latin typeface="宋体" pitchFamily="2" charset="-122"/>
                <a:ea typeface="宋体" pitchFamily="2" charset="-122"/>
              </a:rPr>
              <a:t>，量价齐跌，盈利水平大幅度下滑，甚至亏损</a:t>
            </a:r>
            <a:endParaRPr lang="en-US" altLang="zh-CN" dirty="0" smtClean="0">
              <a:latin typeface="宋体" pitchFamily="2" charset="-122"/>
              <a:ea typeface="宋体" pitchFamily="2" charset="-122"/>
            </a:endParaRPr>
          </a:p>
          <a:p>
            <a:pPr marL="342900" indent="-342900">
              <a:lnSpc>
                <a:spcPct val="150000"/>
              </a:lnSpc>
              <a:spcBef>
                <a:spcPct val="20000"/>
              </a:spcBef>
              <a:buClr>
                <a:schemeClr val="accent1"/>
              </a:buClr>
              <a:buSzPct val="80000"/>
              <a:buFont typeface="Wingdings" pitchFamily="2" charset="2"/>
              <a:buChar char="ü"/>
            </a:pPr>
            <a:r>
              <a:rPr lang="zh-CN" altLang="en-US" dirty="0" smtClean="0">
                <a:latin typeface="宋体" pitchFamily="2" charset="-122"/>
                <a:ea typeface="宋体" pitchFamily="2" charset="-122"/>
              </a:rPr>
              <a:t>典型的周期性行业：钢铁、有色金属、化工等基础大宗原材料行业；水泥等建筑材料行业；工程机械、机床、重型卡车、装备制造等资本集约性领域；航空、航运、酒店等经济服务行业；非必须的消费品，如汽车</a:t>
            </a:r>
            <a:endParaRPr lang="en-US" altLang="zh-CN" dirty="0" smtClean="0">
              <a:latin typeface="宋体" pitchFamily="2" charset="-122"/>
              <a:ea typeface="宋体" pitchFamily="2" charset="-122"/>
            </a:endParaRPr>
          </a:p>
          <a:p>
            <a:pPr marL="342900" indent="-342900">
              <a:lnSpc>
                <a:spcPct val="150000"/>
              </a:lnSpc>
              <a:spcBef>
                <a:spcPct val="20000"/>
              </a:spcBef>
              <a:buClr>
                <a:schemeClr val="accent1"/>
              </a:buClr>
              <a:buSzPct val="80000"/>
              <a:buFont typeface="Wingdings" pitchFamily="2" charset="2"/>
              <a:buChar char="l"/>
            </a:pPr>
            <a:r>
              <a:rPr lang="zh-CN" altLang="en-US" b="1" dirty="0" smtClean="0">
                <a:latin typeface="宋体" pitchFamily="2" charset="-122"/>
                <a:ea typeface="宋体" pitchFamily="2" charset="-122"/>
              </a:rPr>
              <a:t>非</a:t>
            </a:r>
            <a:r>
              <a:rPr lang="zh-CN" altLang="en-US" b="1" dirty="0">
                <a:latin typeface="宋体" pitchFamily="2" charset="-122"/>
                <a:ea typeface="宋体" pitchFamily="2" charset="-122"/>
              </a:rPr>
              <a:t>周期</a:t>
            </a:r>
            <a:r>
              <a:rPr lang="zh-CN" altLang="en-US" b="1" dirty="0" smtClean="0">
                <a:latin typeface="宋体" pitchFamily="2" charset="-122"/>
                <a:ea typeface="宋体" pitchFamily="2" charset="-122"/>
              </a:rPr>
              <a:t>性行业：</a:t>
            </a:r>
            <a:r>
              <a:rPr lang="zh-CN" altLang="en-US" dirty="0" smtClean="0">
                <a:latin typeface="宋体" pitchFamily="2" charset="-122"/>
                <a:ea typeface="宋体" pitchFamily="2" charset="-122"/>
              </a:rPr>
              <a:t>是</a:t>
            </a:r>
            <a:r>
              <a:rPr lang="zh-CN" altLang="en-US" dirty="0">
                <a:latin typeface="宋体" pitchFamily="2" charset="-122"/>
                <a:ea typeface="宋体" pitchFamily="2" charset="-122"/>
              </a:rPr>
              <a:t>那些生产必需品的公司，不论经济走势如何，人们对这些产品的需求都不会有太大变动，例如食</a:t>
            </a:r>
            <a:r>
              <a:rPr lang="zh-CN" altLang="en-US" dirty="0" smtClean="0">
                <a:latin typeface="宋体" pitchFamily="2" charset="-122"/>
                <a:ea typeface="宋体" pitchFamily="2" charset="-122"/>
              </a:rPr>
              <a:t>品、药物等 </a:t>
            </a:r>
            <a:endParaRPr lang="zh-CN" altLang="en-US" dirty="0">
              <a:latin typeface="宋体" pitchFamily="2" charset="-122"/>
              <a:ea typeface="宋体" pitchFamily="2" charset="-122"/>
            </a:endParaRPr>
          </a:p>
          <a:p>
            <a:pPr marL="342900" indent="-342900">
              <a:lnSpc>
                <a:spcPct val="150000"/>
              </a:lnSpc>
              <a:spcBef>
                <a:spcPct val="20000"/>
              </a:spcBef>
              <a:buClr>
                <a:schemeClr val="accent1"/>
              </a:buClr>
              <a:buSzPct val="80000"/>
              <a:buFont typeface="Wingdings" pitchFamily="2" charset="2"/>
              <a:buChar char="l"/>
            </a:pPr>
            <a:r>
              <a:rPr lang="zh-CN" altLang="en-US" dirty="0" smtClean="0">
                <a:latin typeface="宋体" pitchFamily="2" charset="-122"/>
                <a:ea typeface="宋体" pitchFamily="2" charset="-122"/>
              </a:rPr>
              <a:t>简</a:t>
            </a:r>
            <a:r>
              <a:rPr lang="zh-CN" altLang="en-US" dirty="0">
                <a:latin typeface="宋体" pitchFamily="2" charset="-122"/>
                <a:ea typeface="宋体" pitchFamily="2" charset="-122"/>
              </a:rPr>
              <a:t>单来说，提供生活必需品的行</a:t>
            </a:r>
            <a:r>
              <a:rPr lang="zh-CN" altLang="en-US" dirty="0" smtClean="0">
                <a:latin typeface="宋体" pitchFamily="2" charset="-122"/>
                <a:ea typeface="宋体" pitchFamily="2" charset="-122"/>
              </a:rPr>
              <a:t>业基本是</a:t>
            </a:r>
            <a:r>
              <a:rPr lang="zh-CN" altLang="en-US" dirty="0">
                <a:latin typeface="宋体" pitchFamily="2" charset="-122"/>
                <a:ea typeface="宋体" pitchFamily="2" charset="-122"/>
              </a:rPr>
              <a:t>非周期性行业，提供生活非必需品的行</a:t>
            </a:r>
            <a:r>
              <a:rPr lang="zh-CN" altLang="en-US" dirty="0" smtClean="0">
                <a:latin typeface="宋体" pitchFamily="2" charset="-122"/>
                <a:ea typeface="宋体" pitchFamily="2" charset="-122"/>
              </a:rPr>
              <a:t>业多是</a:t>
            </a:r>
            <a:r>
              <a:rPr lang="zh-CN" altLang="en-US" dirty="0">
                <a:latin typeface="宋体" pitchFamily="2" charset="-122"/>
                <a:ea typeface="宋体" pitchFamily="2" charset="-122"/>
              </a:rPr>
              <a:t>周期性行</a:t>
            </a:r>
            <a:r>
              <a:rPr lang="zh-CN" altLang="en-US" dirty="0" smtClean="0">
                <a:latin typeface="宋体" pitchFamily="2" charset="-122"/>
                <a:ea typeface="宋体" pitchFamily="2" charset="-122"/>
              </a:rPr>
              <a:t>业</a:t>
            </a:r>
            <a:endParaRPr lang="zh-CN" altLang="en-US" dirty="0">
              <a:latin typeface="宋体" pitchFamily="2" charset="-122"/>
              <a:ea typeface="宋体" pitchFamily="2" charset="-122"/>
            </a:endParaRPr>
          </a:p>
          <a:p>
            <a:pPr marL="342900" indent="-342900">
              <a:spcBef>
                <a:spcPct val="20000"/>
              </a:spcBef>
              <a:buClr>
                <a:schemeClr val="accent1"/>
              </a:buClr>
              <a:buSzPct val="80000"/>
              <a:buFont typeface="Wingdings" pitchFamily="2" charset="2"/>
              <a:buChar char="l"/>
            </a:pPr>
            <a:endParaRPr lang="en-US" altLang="zh-CN" sz="2000" dirty="0">
              <a:latin typeface="Verdana" pitchFamily="34" charset="0"/>
              <a:ea typeface="宋体" pitchFamily="2"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标题 1"/>
          <p:cNvSpPr>
            <a:spLocks noGrp="1"/>
          </p:cNvSpPr>
          <p:nvPr>
            <p:ph type="title"/>
          </p:nvPr>
        </p:nvSpPr>
        <p:spPr/>
        <p:txBody>
          <a:bodyPr/>
          <a:lstStyle/>
          <a:p>
            <a:r>
              <a:rPr lang="zh-CN" altLang="en-US" dirty="0" smtClean="0">
                <a:ea typeface="宋体" pitchFamily="2" charset="-122"/>
              </a:rPr>
              <a:t>生命周期</a:t>
            </a:r>
            <a:r>
              <a:rPr lang="en-US" altLang="zh-CN" dirty="0" smtClean="0">
                <a:ea typeface="宋体" pitchFamily="2" charset="-122"/>
              </a:rPr>
              <a:t>-S</a:t>
            </a:r>
            <a:r>
              <a:rPr lang="zh-CN" altLang="en-US" dirty="0" smtClean="0">
                <a:ea typeface="宋体" pitchFamily="2" charset="-122"/>
              </a:rPr>
              <a:t>曲线</a:t>
            </a:r>
          </a:p>
        </p:txBody>
      </p:sp>
      <p:grpSp>
        <p:nvGrpSpPr>
          <p:cNvPr id="2" name="Group 22"/>
          <p:cNvGrpSpPr>
            <a:grpSpLocks/>
          </p:cNvGrpSpPr>
          <p:nvPr/>
        </p:nvGrpSpPr>
        <p:grpSpPr bwMode="auto">
          <a:xfrm>
            <a:off x="467544" y="1389062"/>
            <a:ext cx="8064896" cy="4776241"/>
            <a:chOff x="612" y="875"/>
            <a:chExt cx="4763" cy="2865"/>
          </a:xfrm>
        </p:grpSpPr>
        <p:sp>
          <p:nvSpPr>
            <p:cNvPr id="27652" name="Text Box 3"/>
            <p:cNvSpPr txBox="1">
              <a:spLocks noChangeArrowheads="1"/>
            </p:cNvSpPr>
            <p:nvPr/>
          </p:nvSpPr>
          <p:spPr bwMode="auto">
            <a:xfrm>
              <a:off x="4876" y="2387"/>
              <a:ext cx="499" cy="212"/>
            </a:xfrm>
            <a:prstGeom prst="rect">
              <a:avLst/>
            </a:prstGeom>
            <a:noFill/>
            <a:ln w="9525" algn="ctr">
              <a:noFill/>
              <a:miter lim="800000"/>
              <a:headEnd/>
              <a:tailEnd/>
            </a:ln>
          </p:spPr>
          <p:txBody>
            <a:bodyPr>
              <a:spAutoFit/>
            </a:bodyPr>
            <a:lstStyle/>
            <a:p>
              <a:pPr>
                <a:buFont typeface="Wingdings" pitchFamily="2" charset="2"/>
                <a:buNone/>
              </a:pPr>
              <a:r>
                <a:rPr lang="zh-CN" altLang="en-US" sz="1600" b="1">
                  <a:latin typeface="Tahoma" pitchFamily="34" charset="0"/>
                  <a:ea typeface="楷体_GB2312" pitchFamily="49" charset="-122"/>
                </a:rPr>
                <a:t>时间</a:t>
              </a:r>
            </a:p>
          </p:txBody>
        </p:sp>
        <p:grpSp>
          <p:nvGrpSpPr>
            <p:cNvPr id="3" name="Group 5"/>
            <p:cNvGrpSpPr>
              <a:grpSpLocks/>
            </p:cNvGrpSpPr>
            <p:nvPr/>
          </p:nvGrpSpPr>
          <p:grpSpPr bwMode="auto">
            <a:xfrm>
              <a:off x="612" y="875"/>
              <a:ext cx="4581" cy="1512"/>
              <a:chOff x="476" y="2568"/>
              <a:chExt cx="4581" cy="1512"/>
            </a:xfrm>
          </p:grpSpPr>
          <p:sp>
            <p:nvSpPr>
              <p:cNvPr id="27658" name="Line 6"/>
              <p:cNvSpPr>
                <a:spLocks noChangeShapeType="1"/>
              </p:cNvSpPr>
              <p:nvPr/>
            </p:nvSpPr>
            <p:spPr bwMode="auto">
              <a:xfrm>
                <a:off x="884" y="2568"/>
                <a:ext cx="0" cy="1512"/>
              </a:xfrm>
              <a:prstGeom prst="line">
                <a:avLst/>
              </a:prstGeom>
              <a:noFill/>
              <a:ln w="9525">
                <a:solidFill>
                  <a:schemeClr val="tx1"/>
                </a:solidFill>
                <a:round/>
                <a:headEnd type="triangle" w="med" len="med"/>
                <a:tailEnd/>
              </a:ln>
            </p:spPr>
            <p:txBody>
              <a:bodyPr>
                <a:spAutoFit/>
              </a:bodyPr>
              <a:lstStyle/>
              <a:p>
                <a:endParaRPr lang="zh-CN" altLang="en-US"/>
              </a:p>
            </p:txBody>
          </p:sp>
          <p:sp>
            <p:nvSpPr>
              <p:cNvPr id="27659" name="Line 7"/>
              <p:cNvSpPr>
                <a:spLocks noChangeShapeType="1"/>
              </p:cNvSpPr>
              <p:nvPr/>
            </p:nvSpPr>
            <p:spPr bwMode="auto">
              <a:xfrm>
                <a:off x="884" y="4080"/>
                <a:ext cx="4173" cy="0"/>
              </a:xfrm>
              <a:prstGeom prst="line">
                <a:avLst/>
              </a:prstGeom>
              <a:noFill/>
              <a:ln w="9525">
                <a:solidFill>
                  <a:schemeClr val="tx1"/>
                </a:solidFill>
                <a:round/>
                <a:headEnd/>
                <a:tailEnd type="triangle" w="med" len="med"/>
              </a:ln>
            </p:spPr>
            <p:txBody>
              <a:bodyPr>
                <a:spAutoFit/>
              </a:bodyPr>
              <a:lstStyle/>
              <a:p>
                <a:endParaRPr lang="zh-CN" altLang="en-US"/>
              </a:p>
            </p:txBody>
          </p:sp>
          <p:sp>
            <p:nvSpPr>
              <p:cNvPr id="27660" name="Text Box 8"/>
              <p:cNvSpPr txBox="1">
                <a:spLocks noChangeArrowheads="1"/>
              </p:cNvSpPr>
              <p:nvPr/>
            </p:nvSpPr>
            <p:spPr bwMode="auto">
              <a:xfrm>
                <a:off x="476" y="2628"/>
                <a:ext cx="408" cy="212"/>
              </a:xfrm>
              <a:prstGeom prst="rect">
                <a:avLst/>
              </a:prstGeom>
              <a:noFill/>
              <a:ln w="9525" algn="ctr">
                <a:noFill/>
                <a:miter lim="800000"/>
                <a:headEnd/>
                <a:tailEnd/>
              </a:ln>
            </p:spPr>
            <p:txBody>
              <a:bodyPr>
                <a:spAutoFit/>
              </a:bodyPr>
              <a:lstStyle/>
              <a:p>
                <a:pPr>
                  <a:buFont typeface="Wingdings" pitchFamily="2" charset="2"/>
                  <a:buNone/>
                </a:pPr>
                <a:r>
                  <a:rPr lang="zh-CN" altLang="en-US" sz="1600" b="1">
                    <a:latin typeface="Tahoma" pitchFamily="34" charset="0"/>
                    <a:ea typeface="楷体_GB2312" pitchFamily="49" charset="-122"/>
                  </a:rPr>
                  <a:t>规模</a:t>
                </a:r>
              </a:p>
            </p:txBody>
          </p:sp>
          <p:sp>
            <p:nvSpPr>
              <p:cNvPr id="27661" name="Freeform 9"/>
              <p:cNvSpPr>
                <a:spLocks/>
              </p:cNvSpPr>
              <p:nvPr/>
            </p:nvSpPr>
            <p:spPr bwMode="auto">
              <a:xfrm>
                <a:off x="975" y="2712"/>
                <a:ext cx="3908" cy="1368"/>
              </a:xfrm>
              <a:custGeom>
                <a:avLst/>
                <a:gdLst>
                  <a:gd name="T0" fmla="*/ 0 w 3908"/>
                  <a:gd name="T1" fmla="*/ 1368 h 1368"/>
                  <a:gd name="T2" fmla="*/ 362 w 3908"/>
                  <a:gd name="T3" fmla="*/ 1322 h 1368"/>
                  <a:gd name="T4" fmla="*/ 635 w 3908"/>
                  <a:gd name="T5" fmla="*/ 1186 h 1368"/>
                  <a:gd name="T6" fmla="*/ 861 w 3908"/>
                  <a:gd name="T7" fmla="*/ 869 h 1368"/>
                  <a:gd name="T8" fmla="*/ 997 w 3908"/>
                  <a:gd name="T9" fmla="*/ 642 h 1368"/>
                  <a:gd name="T10" fmla="*/ 1179 w 3908"/>
                  <a:gd name="T11" fmla="*/ 415 h 1368"/>
                  <a:gd name="T12" fmla="*/ 1406 w 3908"/>
                  <a:gd name="T13" fmla="*/ 234 h 1368"/>
                  <a:gd name="T14" fmla="*/ 1587 w 3908"/>
                  <a:gd name="T15" fmla="*/ 143 h 1368"/>
                  <a:gd name="T16" fmla="*/ 1859 w 3908"/>
                  <a:gd name="T17" fmla="*/ 52 h 1368"/>
                  <a:gd name="T18" fmla="*/ 2222 w 3908"/>
                  <a:gd name="T19" fmla="*/ 7 h 1368"/>
                  <a:gd name="T20" fmla="*/ 2494 w 3908"/>
                  <a:gd name="T21" fmla="*/ 7 h 1368"/>
                  <a:gd name="T22" fmla="*/ 2721 w 3908"/>
                  <a:gd name="T23" fmla="*/ 7 h 1368"/>
                  <a:gd name="T24" fmla="*/ 3039 w 3908"/>
                  <a:gd name="T25" fmla="*/ 52 h 1368"/>
                  <a:gd name="T26" fmla="*/ 3311 w 3908"/>
                  <a:gd name="T27" fmla="*/ 98 h 1368"/>
                  <a:gd name="T28" fmla="*/ 3810 w 3908"/>
                  <a:gd name="T29" fmla="*/ 324 h 1368"/>
                  <a:gd name="T30" fmla="*/ 3900 w 3908"/>
                  <a:gd name="T31" fmla="*/ 370 h 136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908"/>
                  <a:gd name="T49" fmla="*/ 0 h 1368"/>
                  <a:gd name="T50" fmla="*/ 3908 w 3908"/>
                  <a:gd name="T51" fmla="*/ 1368 h 136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908" h="1368">
                    <a:moveTo>
                      <a:pt x="0" y="1368"/>
                    </a:moveTo>
                    <a:cubicBezTo>
                      <a:pt x="128" y="1360"/>
                      <a:pt x="256" y="1352"/>
                      <a:pt x="362" y="1322"/>
                    </a:cubicBezTo>
                    <a:cubicBezTo>
                      <a:pt x="468" y="1292"/>
                      <a:pt x="552" y="1262"/>
                      <a:pt x="635" y="1186"/>
                    </a:cubicBezTo>
                    <a:cubicBezTo>
                      <a:pt x="718" y="1110"/>
                      <a:pt x="801" y="960"/>
                      <a:pt x="861" y="869"/>
                    </a:cubicBezTo>
                    <a:cubicBezTo>
                      <a:pt x="921" y="778"/>
                      <a:pt x="944" y="717"/>
                      <a:pt x="997" y="642"/>
                    </a:cubicBezTo>
                    <a:cubicBezTo>
                      <a:pt x="1050" y="567"/>
                      <a:pt x="1111" y="483"/>
                      <a:pt x="1179" y="415"/>
                    </a:cubicBezTo>
                    <a:cubicBezTo>
                      <a:pt x="1247" y="347"/>
                      <a:pt x="1338" y="279"/>
                      <a:pt x="1406" y="234"/>
                    </a:cubicBezTo>
                    <a:cubicBezTo>
                      <a:pt x="1474" y="189"/>
                      <a:pt x="1511" y="173"/>
                      <a:pt x="1587" y="143"/>
                    </a:cubicBezTo>
                    <a:cubicBezTo>
                      <a:pt x="1663" y="113"/>
                      <a:pt x="1753" y="75"/>
                      <a:pt x="1859" y="52"/>
                    </a:cubicBezTo>
                    <a:cubicBezTo>
                      <a:pt x="1965" y="29"/>
                      <a:pt x="2116" y="14"/>
                      <a:pt x="2222" y="7"/>
                    </a:cubicBezTo>
                    <a:cubicBezTo>
                      <a:pt x="2328" y="0"/>
                      <a:pt x="2411" y="7"/>
                      <a:pt x="2494" y="7"/>
                    </a:cubicBezTo>
                    <a:cubicBezTo>
                      <a:pt x="2577" y="7"/>
                      <a:pt x="2630" y="0"/>
                      <a:pt x="2721" y="7"/>
                    </a:cubicBezTo>
                    <a:cubicBezTo>
                      <a:pt x="2812" y="14"/>
                      <a:pt x="2941" y="37"/>
                      <a:pt x="3039" y="52"/>
                    </a:cubicBezTo>
                    <a:cubicBezTo>
                      <a:pt x="3137" y="67"/>
                      <a:pt x="3183" y="53"/>
                      <a:pt x="3311" y="98"/>
                    </a:cubicBezTo>
                    <a:cubicBezTo>
                      <a:pt x="3439" y="143"/>
                      <a:pt x="3712" y="279"/>
                      <a:pt x="3810" y="324"/>
                    </a:cubicBezTo>
                    <a:cubicBezTo>
                      <a:pt x="3908" y="369"/>
                      <a:pt x="3904" y="369"/>
                      <a:pt x="3900" y="370"/>
                    </a:cubicBezTo>
                  </a:path>
                </a:pathLst>
              </a:custGeom>
              <a:noFill/>
              <a:ln w="9525" cap="flat" cmpd="sng">
                <a:solidFill>
                  <a:schemeClr val="tx1"/>
                </a:solidFill>
                <a:prstDash val="solid"/>
                <a:round/>
                <a:headEnd/>
                <a:tailEnd/>
              </a:ln>
            </p:spPr>
            <p:txBody>
              <a:bodyPr>
                <a:spAutoFit/>
              </a:bodyPr>
              <a:lstStyle/>
              <a:p>
                <a:endParaRPr lang="zh-CN" altLang="en-US"/>
              </a:p>
            </p:txBody>
          </p:sp>
          <p:sp>
            <p:nvSpPr>
              <p:cNvPr id="27662" name="Line 10"/>
              <p:cNvSpPr>
                <a:spLocks noChangeShapeType="1"/>
              </p:cNvSpPr>
              <p:nvPr/>
            </p:nvSpPr>
            <p:spPr bwMode="auto">
              <a:xfrm>
                <a:off x="1791" y="2614"/>
                <a:ext cx="1" cy="1466"/>
              </a:xfrm>
              <a:prstGeom prst="line">
                <a:avLst/>
              </a:prstGeom>
              <a:noFill/>
              <a:ln w="9525">
                <a:solidFill>
                  <a:schemeClr val="tx1"/>
                </a:solidFill>
                <a:prstDash val="dash"/>
                <a:round/>
                <a:headEnd/>
                <a:tailEnd/>
              </a:ln>
            </p:spPr>
            <p:txBody>
              <a:bodyPr>
                <a:spAutoFit/>
              </a:bodyPr>
              <a:lstStyle/>
              <a:p>
                <a:endParaRPr lang="zh-CN" altLang="en-US"/>
              </a:p>
            </p:txBody>
          </p:sp>
          <p:sp>
            <p:nvSpPr>
              <p:cNvPr id="27663" name="Text Box 11"/>
              <p:cNvSpPr txBox="1">
                <a:spLocks noChangeArrowheads="1"/>
              </p:cNvSpPr>
              <p:nvPr/>
            </p:nvSpPr>
            <p:spPr bwMode="auto">
              <a:xfrm>
                <a:off x="1020" y="3490"/>
                <a:ext cx="726" cy="212"/>
              </a:xfrm>
              <a:prstGeom prst="rect">
                <a:avLst/>
              </a:prstGeom>
              <a:solidFill>
                <a:srgbClr val="CCCCFF"/>
              </a:solidFill>
              <a:ln w="9525" algn="ctr">
                <a:noFill/>
                <a:miter lim="800000"/>
                <a:headEnd/>
                <a:tailEnd/>
              </a:ln>
            </p:spPr>
            <p:txBody>
              <a:bodyPr>
                <a:spAutoFit/>
              </a:bodyPr>
              <a:lstStyle/>
              <a:p>
                <a:pPr algn="ctr">
                  <a:buFont typeface="Wingdings" pitchFamily="2" charset="2"/>
                  <a:buNone/>
                </a:pPr>
                <a:r>
                  <a:rPr lang="zh-CN" altLang="en-US" sz="1600" b="1">
                    <a:latin typeface="Tahoma" pitchFamily="34" charset="0"/>
                    <a:ea typeface="楷体_GB2312" pitchFamily="49" charset="-122"/>
                  </a:rPr>
                  <a:t>初创期</a:t>
                </a:r>
              </a:p>
            </p:txBody>
          </p:sp>
          <p:sp>
            <p:nvSpPr>
              <p:cNvPr id="27664" name="Text Box 12"/>
              <p:cNvSpPr txBox="1">
                <a:spLocks noChangeArrowheads="1"/>
              </p:cNvSpPr>
              <p:nvPr/>
            </p:nvSpPr>
            <p:spPr bwMode="auto">
              <a:xfrm>
                <a:off x="1882" y="3490"/>
                <a:ext cx="726" cy="212"/>
              </a:xfrm>
              <a:prstGeom prst="rect">
                <a:avLst/>
              </a:prstGeom>
              <a:solidFill>
                <a:srgbClr val="FF9900"/>
              </a:solidFill>
              <a:ln w="9525" algn="ctr">
                <a:noFill/>
                <a:miter lim="800000"/>
                <a:headEnd/>
                <a:tailEnd/>
              </a:ln>
            </p:spPr>
            <p:txBody>
              <a:bodyPr>
                <a:spAutoFit/>
              </a:bodyPr>
              <a:lstStyle/>
              <a:p>
                <a:pPr algn="ctr">
                  <a:buFont typeface="Wingdings" pitchFamily="2" charset="2"/>
                  <a:buNone/>
                </a:pPr>
                <a:r>
                  <a:rPr lang="zh-CN" altLang="en-US" sz="1600" b="1">
                    <a:latin typeface="Tahoma" pitchFamily="34" charset="0"/>
                    <a:ea typeface="楷体_GB2312" pitchFamily="49" charset="-122"/>
                  </a:rPr>
                  <a:t>成长期</a:t>
                </a:r>
              </a:p>
            </p:txBody>
          </p:sp>
          <p:sp>
            <p:nvSpPr>
              <p:cNvPr id="27665" name="Text Box 13"/>
              <p:cNvSpPr txBox="1">
                <a:spLocks noChangeArrowheads="1"/>
              </p:cNvSpPr>
              <p:nvPr/>
            </p:nvSpPr>
            <p:spPr bwMode="auto">
              <a:xfrm>
                <a:off x="2880" y="3490"/>
                <a:ext cx="726" cy="212"/>
              </a:xfrm>
              <a:prstGeom prst="rect">
                <a:avLst/>
              </a:prstGeom>
              <a:solidFill>
                <a:srgbClr val="FF0000"/>
              </a:solidFill>
              <a:ln w="9525" algn="ctr">
                <a:noFill/>
                <a:miter lim="800000"/>
                <a:headEnd/>
                <a:tailEnd/>
              </a:ln>
            </p:spPr>
            <p:txBody>
              <a:bodyPr>
                <a:spAutoFit/>
              </a:bodyPr>
              <a:lstStyle/>
              <a:p>
                <a:pPr algn="ctr">
                  <a:buFont typeface="Wingdings" pitchFamily="2" charset="2"/>
                  <a:buNone/>
                </a:pPr>
                <a:r>
                  <a:rPr lang="zh-CN" altLang="en-US" sz="1600" b="1">
                    <a:solidFill>
                      <a:schemeClr val="bg1"/>
                    </a:solidFill>
                    <a:latin typeface="Tahoma" pitchFamily="34" charset="0"/>
                    <a:ea typeface="楷体_GB2312" pitchFamily="49" charset="-122"/>
                  </a:rPr>
                  <a:t>成熟期</a:t>
                </a:r>
              </a:p>
            </p:txBody>
          </p:sp>
          <p:sp>
            <p:nvSpPr>
              <p:cNvPr id="27666" name="Text Box 14"/>
              <p:cNvSpPr txBox="1">
                <a:spLocks noChangeArrowheads="1"/>
              </p:cNvSpPr>
              <p:nvPr/>
            </p:nvSpPr>
            <p:spPr bwMode="auto">
              <a:xfrm>
                <a:off x="4014" y="3490"/>
                <a:ext cx="726" cy="212"/>
              </a:xfrm>
              <a:prstGeom prst="rect">
                <a:avLst/>
              </a:prstGeom>
              <a:solidFill>
                <a:srgbClr val="333399"/>
              </a:solidFill>
              <a:ln w="9525" algn="ctr">
                <a:noFill/>
                <a:miter lim="800000"/>
                <a:headEnd/>
                <a:tailEnd/>
              </a:ln>
            </p:spPr>
            <p:txBody>
              <a:bodyPr>
                <a:spAutoFit/>
              </a:bodyPr>
              <a:lstStyle/>
              <a:p>
                <a:pPr algn="ctr">
                  <a:buFont typeface="Wingdings" pitchFamily="2" charset="2"/>
                  <a:buNone/>
                </a:pPr>
                <a:r>
                  <a:rPr lang="zh-CN" altLang="en-US" sz="1600" b="1">
                    <a:solidFill>
                      <a:schemeClr val="bg1"/>
                    </a:solidFill>
                    <a:latin typeface="Tahoma" pitchFamily="34" charset="0"/>
                    <a:ea typeface="楷体_GB2312" pitchFamily="49" charset="-122"/>
                  </a:rPr>
                  <a:t>衰退期</a:t>
                </a:r>
              </a:p>
            </p:txBody>
          </p:sp>
          <p:sp>
            <p:nvSpPr>
              <p:cNvPr id="27667" name="Line 15"/>
              <p:cNvSpPr>
                <a:spLocks noChangeShapeType="1"/>
              </p:cNvSpPr>
              <p:nvPr/>
            </p:nvSpPr>
            <p:spPr bwMode="auto">
              <a:xfrm>
                <a:off x="2608" y="2614"/>
                <a:ext cx="1" cy="1466"/>
              </a:xfrm>
              <a:prstGeom prst="line">
                <a:avLst/>
              </a:prstGeom>
              <a:noFill/>
              <a:ln w="9525">
                <a:solidFill>
                  <a:schemeClr val="tx1"/>
                </a:solidFill>
                <a:prstDash val="dash"/>
                <a:round/>
                <a:headEnd/>
                <a:tailEnd/>
              </a:ln>
            </p:spPr>
            <p:txBody>
              <a:bodyPr>
                <a:spAutoFit/>
              </a:bodyPr>
              <a:lstStyle/>
              <a:p>
                <a:endParaRPr lang="zh-CN" altLang="en-US"/>
              </a:p>
            </p:txBody>
          </p:sp>
          <p:sp>
            <p:nvSpPr>
              <p:cNvPr id="27668" name="Line 16"/>
              <p:cNvSpPr>
                <a:spLocks noChangeShapeType="1"/>
              </p:cNvSpPr>
              <p:nvPr/>
            </p:nvSpPr>
            <p:spPr bwMode="auto">
              <a:xfrm>
                <a:off x="3696" y="2614"/>
                <a:ext cx="1" cy="1466"/>
              </a:xfrm>
              <a:prstGeom prst="line">
                <a:avLst/>
              </a:prstGeom>
              <a:noFill/>
              <a:ln w="9525">
                <a:solidFill>
                  <a:schemeClr val="tx1"/>
                </a:solidFill>
                <a:prstDash val="dash"/>
                <a:round/>
                <a:headEnd/>
                <a:tailEnd/>
              </a:ln>
            </p:spPr>
            <p:txBody>
              <a:bodyPr>
                <a:spAutoFit/>
              </a:bodyPr>
              <a:lstStyle/>
              <a:p>
                <a:endParaRPr lang="zh-CN" altLang="en-US"/>
              </a:p>
            </p:txBody>
          </p:sp>
        </p:grpSp>
        <p:sp>
          <p:nvSpPr>
            <p:cNvPr id="27654" name="Text Box 17"/>
            <p:cNvSpPr txBox="1">
              <a:spLocks noChangeArrowheads="1"/>
            </p:cNvSpPr>
            <p:nvPr/>
          </p:nvSpPr>
          <p:spPr bwMode="auto">
            <a:xfrm>
              <a:off x="839" y="2523"/>
              <a:ext cx="908" cy="1034"/>
            </a:xfrm>
            <a:prstGeom prst="rect">
              <a:avLst/>
            </a:prstGeom>
            <a:noFill/>
            <a:ln w="9525" algn="ctr">
              <a:noFill/>
              <a:miter lim="800000"/>
              <a:headEnd/>
              <a:tailEnd/>
            </a:ln>
          </p:spPr>
          <p:txBody>
            <a:bodyPr wrap="square" rIns="18000">
              <a:spAutoFit/>
            </a:bodyPr>
            <a:lstStyle/>
            <a:p>
              <a:pPr marL="87313" indent="-87313">
                <a:spcBef>
                  <a:spcPts val="600"/>
                </a:spcBef>
                <a:buFont typeface="Arial" pitchFamily="34" charset="0"/>
                <a:buChar char="•"/>
              </a:pPr>
              <a:r>
                <a:rPr lang="zh-CN" altLang="en-US" sz="1600" dirty="0" smtClean="0">
                  <a:latin typeface="宋体" pitchFamily="2" charset="-122"/>
                  <a:ea typeface="宋体" pitchFamily="2" charset="-122"/>
                </a:rPr>
                <a:t>市</a:t>
              </a:r>
              <a:r>
                <a:rPr lang="zh-CN" altLang="en-US" sz="1600" dirty="0">
                  <a:latin typeface="宋体" pitchFamily="2" charset="-122"/>
                  <a:ea typeface="宋体" pitchFamily="2" charset="-122"/>
                </a:rPr>
                <a:t>场接受度值得怀</a:t>
              </a:r>
              <a:r>
                <a:rPr lang="zh-CN" altLang="en-US" sz="1600" dirty="0" smtClean="0">
                  <a:latin typeface="宋体" pitchFamily="2" charset="-122"/>
                  <a:ea typeface="宋体" pitchFamily="2" charset="-122"/>
                </a:rPr>
                <a:t>疑</a:t>
              </a:r>
              <a:endParaRPr lang="en-US" altLang="zh-CN" sz="1600" dirty="0" smtClean="0">
                <a:latin typeface="宋体" pitchFamily="2" charset="-122"/>
                <a:ea typeface="宋体" pitchFamily="2" charset="-122"/>
              </a:endParaRPr>
            </a:p>
            <a:p>
              <a:pPr marL="87313" indent="-87313">
                <a:spcBef>
                  <a:spcPts val="600"/>
                </a:spcBef>
                <a:buFont typeface="Arial" pitchFamily="34" charset="0"/>
                <a:buChar char="•"/>
              </a:pPr>
              <a:r>
                <a:rPr lang="zh-CN" altLang="en-US" sz="1600" dirty="0">
                  <a:latin typeface="宋体" pitchFamily="2" charset="-122"/>
                  <a:ea typeface="宋体" pitchFamily="2" charset="-122"/>
                </a:rPr>
                <a:t>商业战略的实施并不清晰</a:t>
              </a:r>
              <a:endParaRPr lang="en-US" altLang="zh-CN" sz="1600" dirty="0">
                <a:latin typeface="宋体" pitchFamily="2" charset="-122"/>
                <a:ea typeface="宋体" pitchFamily="2" charset="-122"/>
              </a:endParaRPr>
            </a:p>
            <a:p>
              <a:pPr marL="87313" indent="-87313">
                <a:spcBef>
                  <a:spcPts val="600"/>
                </a:spcBef>
                <a:buFont typeface="Arial" pitchFamily="34" charset="0"/>
                <a:buChar char="•"/>
              </a:pPr>
              <a:r>
                <a:rPr lang="zh-CN" altLang="en-US" sz="1600" dirty="0">
                  <a:latin typeface="宋体" pitchFamily="2" charset="-122"/>
                  <a:ea typeface="宋体" pitchFamily="2" charset="-122"/>
                </a:rPr>
                <a:t>存在高风险和许多破产事件</a:t>
              </a:r>
            </a:p>
          </p:txBody>
        </p:sp>
        <p:sp>
          <p:nvSpPr>
            <p:cNvPr id="27655" name="Text Box 18"/>
            <p:cNvSpPr txBox="1">
              <a:spLocks noChangeArrowheads="1"/>
            </p:cNvSpPr>
            <p:nvPr/>
          </p:nvSpPr>
          <p:spPr bwMode="auto">
            <a:xfrm>
              <a:off x="1791" y="2523"/>
              <a:ext cx="1043" cy="1217"/>
            </a:xfrm>
            <a:prstGeom prst="rect">
              <a:avLst/>
            </a:prstGeom>
            <a:noFill/>
            <a:ln w="9525" algn="ctr">
              <a:noFill/>
              <a:miter lim="800000"/>
              <a:headEnd/>
              <a:tailEnd/>
            </a:ln>
          </p:spPr>
          <p:txBody>
            <a:bodyPr wrap="square" rIns="18000">
              <a:spAutoFit/>
            </a:bodyPr>
            <a:lstStyle/>
            <a:p>
              <a:pPr marL="87313" indent="-87313">
                <a:spcBef>
                  <a:spcPts val="300"/>
                </a:spcBef>
                <a:buFont typeface="Arial" pitchFamily="34" charset="0"/>
                <a:buChar char="•"/>
              </a:pPr>
              <a:r>
                <a:rPr lang="zh-CN" altLang="en-US" sz="1600" dirty="0">
                  <a:latin typeface="宋体" pitchFamily="2" charset="-122"/>
                  <a:ea typeface="宋体" pitchFamily="2" charset="-122"/>
                </a:rPr>
                <a:t>产品已被接受</a:t>
              </a:r>
              <a:endParaRPr lang="en-US" altLang="zh-CN" sz="1600" dirty="0">
                <a:latin typeface="宋体" pitchFamily="2" charset="-122"/>
                <a:ea typeface="宋体" pitchFamily="2" charset="-122"/>
              </a:endParaRPr>
            </a:p>
            <a:p>
              <a:pPr marL="87313" indent="-87313">
                <a:spcBef>
                  <a:spcPts val="300"/>
                </a:spcBef>
                <a:buFont typeface="Arial" pitchFamily="34" charset="0"/>
                <a:buChar char="•"/>
              </a:pPr>
              <a:r>
                <a:rPr lang="zh-CN" altLang="en-US" sz="1600" dirty="0">
                  <a:latin typeface="宋体" pitchFamily="2" charset="-122"/>
                  <a:ea typeface="宋体" pitchFamily="2" charset="-122"/>
                </a:rPr>
                <a:t>业务拓展开始</a:t>
              </a:r>
              <a:endParaRPr lang="en-US" altLang="zh-CN" sz="1600" dirty="0">
                <a:latin typeface="宋体" pitchFamily="2" charset="-122"/>
                <a:ea typeface="宋体" pitchFamily="2" charset="-122"/>
              </a:endParaRPr>
            </a:p>
            <a:p>
              <a:pPr marL="87313" indent="-87313">
                <a:spcBef>
                  <a:spcPts val="300"/>
                </a:spcBef>
                <a:buFont typeface="Arial" pitchFamily="34" charset="0"/>
                <a:buChar char="•"/>
              </a:pPr>
              <a:r>
                <a:rPr lang="zh-CN" altLang="en-US" sz="1600" dirty="0">
                  <a:latin typeface="宋体" pitchFamily="2" charset="-122"/>
                  <a:ea typeface="宋体" pitchFamily="2" charset="-122"/>
                </a:rPr>
                <a:t>销售额和盈利加速增长</a:t>
              </a:r>
              <a:endParaRPr lang="en-US" altLang="zh-CN" sz="1600" dirty="0">
                <a:latin typeface="宋体" pitchFamily="2" charset="-122"/>
                <a:ea typeface="宋体" pitchFamily="2" charset="-122"/>
              </a:endParaRPr>
            </a:p>
            <a:p>
              <a:pPr marL="87313" indent="-87313">
                <a:spcBef>
                  <a:spcPts val="300"/>
                </a:spcBef>
                <a:buFont typeface="Arial" pitchFamily="34" charset="0"/>
                <a:buChar char="•"/>
              </a:pPr>
              <a:r>
                <a:rPr lang="zh-CN" altLang="en-US" sz="1600" dirty="0">
                  <a:latin typeface="宋体" pitchFamily="2" charset="-122"/>
                  <a:ea typeface="宋体" pitchFamily="2" charset="-122"/>
                </a:rPr>
                <a:t>但商业战略的正确实施仍是一个问题</a:t>
              </a:r>
            </a:p>
          </p:txBody>
        </p:sp>
        <p:sp>
          <p:nvSpPr>
            <p:cNvPr id="27656" name="Text Box 19"/>
            <p:cNvSpPr txBox="1">
              <a:spLocks noChangeArrowheads="1"/>
            </p:cNvSpPr>
            <p:nvPr/>
          </p:nvSpPr>
          <p:spPr bwMode="auto">
            <a:xfrm>
              <a:off x="2789" y="2523"/>
              <a:ext cx="1043" cy="858"/>
            </a:xfrm>
            <a:prstGeom prst="rect">
              <a:avLst/>
            </a:prstGeom>
            <a:noFill/>
            <a:ln w="9525" algn="ctr">
              <a:noFill/>
              <a:miter lim="800000"/>
              <a:headEnd/>
              <a:tailEnd/>
            </a:ln>
          </p:spPr>
          <p:txBody>
            <a:bodyPr wrap="square" rIns="18000">
              <a:spAutoFit/>
            </a:bodyPr>
            <a:lstStyle/>
            <a:p>
              <a:pPr marL="87313" indent="-87313">
                <a:spcBef>
                  <a:spcPts val="600"/>
                </a:spcBef>
                <a:buFont typeface="Arial" pitchFamily="34" charset="0"/>
                <a:buChar char="•"/>
              </a:pPr>
              <a:r>
                <a:rPr lang="zh-CN" altLang="en-US" sz="1600" dirty="0">
                  <a:latin typeface="宋体" pitchFamily="2" charset="-122"/>
                  <a:ea typeface="宋体" pitchFamily="2" charset="-122"/>
                </a:rPr>
                <a:t>行业趋势与总体经济趋势相同</a:t>
              </a:r>
              <a:endParaRPr lang="en-US" altLang="zh-CN" sz="1600" dirty="0">
                <a:latin typeface="宋体" pitchFamily="2" charset="-122"/>
                <a:ea typeface="宋体" pitchFamily="2" charset="-122"/>
              </a:endParaRPr>
            </a:p>
            <a:p>
              <a:pPr marL="87313" indent="-87313">
                <a:spcBef>
                  <a:spcPts val="600"/>
                </a:spcBef>
                <a:buFont typeface="Arial" pitchFamily="34" charset="0"/>
                <a:buChar char="•"/>
              </a:pPr>
              <a:r>
                <a:rPr lang="zh-CN" altLang="en-US" sz="1600" dirty="0">
                  <a:latin typeface="宋体" pitchFamily="2" charset="-122"/>
                  <a:ea typeface="宋体" pitchFamily="2" charset="-122"/>
                </a:rPr>
                <a:t>参与者在稳定的行业中争夺市场份</a:t>
              </a:r>
              <a:r>
                <a:rPr lang="zh-CN" altLang="en-US" sz="1600" dirty="0" smtClean="0">
                  <a:latin typeface="宋体" pitchFamily="2" charset="-122"/>
                  <a:ea typeface="宋体" pitchFamily="2" charset="-122"/>
                </a:rPr>
                <a:t>额</a:t>
              </a:r>
              <a:endParaRPr lang="zh-CN" altLang="en-US" sz="1600" dirty="0">
                <a:latin typeface="宋体" pitchFamily="2" charset="-122"/>
                <a:ea typeface="宋体" pitchFamily="2" charset="-122"/>
              </a:endParaRPr>
            </a:p>
          </p:txBody>
        </p:sp>
        <p:sp>
          <p:nvSpPr>
            <p:cNvPr id="27657" name="Text Box 20"/>
            <p:cNvSpPr txBox="1">
              <a:spLocks noChangeArrowheads="1"/>
            </p:cNvSpPr>
            <p:nvPr/>
          </p:nvSpPr>
          <p:spPr bwMode="auto">
            <a:xfrm>
              <a:off x="3969" y="2523"/>
              <a:ext cx="1134" cy="523"/>
            </a:xfrm>
            <a:prstGeom prst="rect">
              <a:avLst/>
            </a:prstGeom>
            <a:noFill/>
            <a:ln w="9525" algn="ctr">
              <a:noFill/>
              <a:miter lim="800000"/>
              <a:headEnd/>
              <a:tailEnd/>
            </a:ln>
          </p:spPr>
          <p:txBody>
            <a:bodyPr wrap="square" rIns="18000">
              <a:spAutoFit/>
            </a:bodyPr>
            <a:lstStyle/>
            <a:p>
              <a:pPr>
                <a:buFont typeface="Wingdings" pitchFamily="2" charset="2"/>
                <a:buNone/>
              </a:pPr>
              <a:r>
                <a:rPr lang="zh-CN" altLang="en-US" sz="1600" dirty="0">
                  <a:latin typeface="宋体" pitchFamily="2" charset="-122"/>
                  <a:ea typeface="宋体" pitchFamily="2" charset="-122"/>
                </a:rPr>
                <a:t>消费偏好的改</a:t>
              </a:r>
              <a:r>
                <a:rPr lang="zh-CN" altLang="en-US" sz="1600" dirty="0" smtClean="0">
                  <a:latin typeface="宋体" pitchFamily="2" charset="-122"/>
                  <a:ea typeface="宋体" pitchFamily="2" charset="-122"/>
                </a:rPr>
                <a:t>变或新</a:t>
              </a:r>
              <a:r>
                <a:rPr lang="zh-CN" altLang="en-US" sz="1600" dirty="0">
                  <a:latin typeface="宋体" pitchFamily="2" charset="-122"/>
                  <a:ea typeface="宋体" pitchFamily="2" charset="-122"/>
                </a:rPr>
                <a:t>技术的出现使产品的需求逐步减</a:t>
              </a:r>
              <a:r>
                <a:rPr lang="zh-CN" altLang="en-US" sz="1600" dirty="0" smtClean="0">
                  <a:latin typeface="宋体" pitchFamily="2" charset="-122"/>
                  <a:ea typeface="宋体" pitchFamily="2" charset="-122"/>
                </a:rPr>
                <a:t>少</a:t>
              </a:r>
              <a:endParaRPr lang="zh-CN" altLang="en-US" sz="1600" dirty="0">
                <a:latin typeface="宋体" pitchFamily="2" charset="-122"/>
                <a:ea typeface="宋体" pitchFamily="2" charset="-122"/>
              </a:endParaRPr>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标题 1"/>
          <p:cNvSpPr>
            <a:spLocks noGrp="1"/>
          </p:cNvSpPr>
          <p:nvPr>
            <p:ph type="title"/>
          </p:nvPr>
        </p:nvSpPr>
        <p:spPr/>
        <p:txBody>
          <a:bodyPr/>
          <a:lstStyle/>
          <a:p>
            <a:r>
              <a:rPr lang="zh-CN" altLang="en-US" dirty="0" smtClean="0">
                <a:ea typeface="宋体" pitchFamily="2" charset="-122"/>
              </a:rPr>
              <a:t>生命周期</a:t>
            </a:r>
            <a:r>
              <a:rPr lang="en-US" altLang="zh-CN" dirty="0" smtClean="0">
                <a:ea typeface="宋体" pitchFamily="2" charset="-122"/>
              </a:rPr>
              <a:t>-2</a:t>
            </a:r>
            <a:endParaRPr lang="zh-CN" altLang="en-US" dirty="0" smtClean="0">
              <a:ea typeface="宋体" pitchFamily="2" charset="-122"/>
            </a:endParaRPr>
          </a:p>
        </p:txBody>
      </p:sp>
      <p:pic>
        <p:nvPicPr>
          <p:cNvPr id="28676" name="Picture 5" descr="n10978995"/>
          <p:cNvPicPr>
            <a:picLocks noChangeAspect="1" noChangeArrowheads="1"/>
          </p:cNvPicPr>
          <p:nvPr/>
        </p:nvPicPr>
        <p:blipFill>
          <a:blip r:embed="rId2" cstate="print"/>
          <a:srcRect/>
          <a:stretch>
            <a:fillRect/>
          </a:stretch>
        </p:blipFill>
        <p:spPr bwMode="auto">
          <a:xfrm>
            <a:off x="395288" y="1412875"/>
            <a:ext cx="7827962" cy="4679950"/>
          </a:xfrm>
          <a:prstGeom prst="rect">
            <a:avLst/>
          </a:prstGeom>
          <a:noFill/>
          <a:ln w="9525">
            <a:noFill/>
            <a:miter lim="800000"/>
            <a:headEnd/>
            <a:tailEnd/>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标题 1"/>
          <p:cNvSpPr>
            <a:spLocks noGrp="1"/>
          </p:cNvSpPr>
          <p:nvPr>
            <p:ph type="title"/>
          </p:nvPr>
        </p:nvSpPr>
        <p:spPr/>
        <p:txBody>
          <a:bodyPr/>
          <a:lstStyle/>
          <a:p>
            <a:r>
              <a:rPr lang="zh-CN" altLang="en-US" dirty="0" smtClean="0">
                <a:ea typeface="宋体" pitchFamily="2" charset="-122"/>
              </a:rPr>
              <a:t>生命周期</a:t>
            </a:r>
            <a:r>
              <a:rPr lang="en-US" altLang="zh-CN" dirty="0" smtClean="0">
                <a:ea typeface="宋体" pitchFamily="2" charset="-122"/>
              </a:rPr>
              <a:t>-3</a:t>
            </a:r>
            <a:endParaRPr lang="zh-CN" altLang="en-US" dirty="0" smtClean="0">
              <a:ea typeface="宋体" pitchFamily="2" charset="-122"/>
            </a:endParaRPr>
          </a:p>
        </p:txBody>
      </p:sp>
      <p:sp>
        <p:nvSpPr>
          <p:cNvPr id="26627" name="Rectangle 3"/>
          <p:cNvSpPr txBox="1">
            <a:spLocks noChangeArrowheads="1"/>
          </p:cNvSpPr>
          <p:nvPr/>
        </p:nvSpPr>
        <p:spPr bwMode="auto">
          <a:xfrm>
            <a:off x="251520" y="1268760"/>
            <a:ext cx="8078787" cy="4479925"/>
          </a:xfrm>
          <a:prstGeom prst="rect">
            <a:avLst/>
          </a:prstGeom>
          <a:noFill/>
          <a:ln w="9525">
            <a:noFill/>
            <a:miter lim="800000"/>
            <a:headEnd/>
            <a:tailEnd/>
          </a:ln>
        </p:spPr>
        <p:txBody>
          <a:bodyPr/>
          <a:lstStyle/>
          <a:p>
            <a:pPr marL="342900" indent="-342900">
              <a:lnSpc>
                <a:spcPct val="150000"/>
              </a:lnSpc>
              <a:spcBef>
                <a:spcPct val="20000"/>
              </a:spcBef>
              <a:buClr>
                <a:schemeClr val="accent1"/>
              </a:buClr>
              <a:buSzPct val="80000"/>
              <a:buFont typeface="Wingdings" pitchFamily="2" charset="2"/>
              <a:buChar char="l"/>
            </a:pPr>
            <a:r>
              <a:rPr lang="zh-CN" altLang="en-US" sz="2000" b="1" dirty="0">
                <a:latin typeface="宋体" pitchFamily="2" charset="-122"/>
                <a:ea typeface="宋体" pitchFamily="2" charset="-122"/>
              </a:rPr>
              <a:t>生</a:t>
            </a:r>
            <a:r>
              <a:rPr lang="zh-CN" altLang="en-US" sz="2000" b="1" dirty="0" smtClean="0">
                <a:latin typeface="宋体" pitchFamily="2" charset="-122"/>
                <a:ea typeface="宋体" pitchFamily="2" charset="-122"/>
              </a:rPr>
              <a:t>命周期的不同阶段关</a:t>
            </a:r>
            <a:r>
              <a:rPr lang="zh-CN" altLang="en-US" sz="2000" b="1" dirty="0" smtClean="0">
                <a:latin typeface="宋体" pitchFamily="2" charset="-122"/>
                <a:ea typeface="宋体" pitchFamily="2" charset="-122"/>
              </a:rPr>
              <a:t>注度不</a:t>
            </a:r>
            <a:r>
              <a:rPr lang="zh-CN" altLang="en-US" sz="2000" b="1" dirty="0" smtClean="0">
                <a:latin typeface="宋体" pitchFamily="2" charset="-122"/>
                <a:ea typeface="宋体" pitchFamily="2" charset="-122"/>
              </a:rPr>
              <a:t>一样</a:t>
            </a:r>
            <a:endParaRPr lang="en-US" altLang="zh-CN" sz="2000" b="1" dirty="0" smtClean="0">
              <a:latin typeface="宋体" pitchFamily="2" charset="-122"/>
              <a:ea typeface="宋体" pitchFamily="2" charset="-122"/>
            </a:endParaRPr>
          </a:p>
          <a:p>
            <a:pPr marL="342900" indent="-342900">
              <a:lnSpc>
                <a:spcPct val="150000"/>
              </a:lnSpc>
              <a:spcBef>
                <a:spcPct val="20000"/>
              </a:spcBef>
              <a:buClr>
                <a:schemeClr val="accent1"/>
              </a:buClr>
              <a:buSzPct val="80000"/>
              <a:buFont typeface="Wingdings" pitchFamily="2" charset="2"/>
              <a:buChar char="ü"/>
            </a:pPr>
            <a:r>
              <a:rPr lang="zh-CN" altLang="en-US" b="1" dirty="0">
                <a:latin typeface="宋体" pitchFamily="2" charset="-122"/>
                <a:ea typeface="宋体" pitchFamily="2" charset="-122"/>
              </a:rPr>
              <a:t>初创期</a:t>
            </a:r>
            <a:r>
              <a:rPr lang="zh-CN" altLang="en-US" b="1" dirty="0" smtClean="0">
                <a:latin typeface="宋体" pitchFamily="2" charset="-122"/>
                <a:ea typeface="宋体" pitchFamily="2" charset="-122"/>
              </a:rPr>
              <a:t>：</a:t>
            </a:r>
            <a:r>
              <a:rPr lang="zh-CN" altLang="en-US" dirty="0" smtClean="0">
                <a:latin typeface="宋体" pitchFamily="2" charset="-122"/>
                <a:ea typeface="宋体" pitchFamily="2" charset="-122"/>
              </a:rPr>
              <a:t>重</a:t>
            </a:r>
            <a:r>
              <a:rPr lang="zh-CN" altLang="en-US" dirty="0">
                <a:latin typeface="宋体" pitchFamily="2" charset="-122"/>
                <a:ea typeface="宋体" pitchFamily="2" charset="-122"/>
              </a:rPr>
              <a:t>研发实力及资金实力        轻盈利能力</a:t>
            </a:r>
          </a:p>
          <a:p>
            <a:pPr marL="342900" indent="-342900">
              <a:lnSpc>
                <a:spcPct val="150000"/>
              </a:lnSpc>
              <a:spcBef>
                <a:spcPct val="20000"/>
              </a:spcBef>
              <a:buClr>
                <a:schemeClr val="accent1"/>
              </a:buClr>
              <a:buSzPct val="80000"/>
              <a:buFont typeface="Wingdings" pitchFamily="2" charset="2"/>
              <a:buChar char="ü"/>
            </a:pPr>
            <a:r>
              <a:rPr lang="zh-CN" altLang="en-US" b="1" dirty="0">
                <a:solidFill>
                  <a:srgbClr val="FF0000"/>
                </a:solidFill>
                <a:latin typeface="宋体" pitchFamily="2" charset="-122"/>
                <a:ea typeface="宋体" pitchFamily="2" charset="-122"/>
              </a:rPr>
              <a:t>增长</a:t>
            </a:r>
            <a:r>
              <a:rPr lang="zh-CN" altLang="en-US" b="1" dirty="0" smtClean="0">
                <a:solidFill>
                  <a:srgbClr val="FF0000"/>
                </a:solidFill>
                <a:latin typeface="宋体" pitchFamily="2" charset="-122"/>
                <a:ea typeface="宋体" pitchFamily="2" charset="-122"/>
              </a:rPr>
              <a:t>期</a:t>
            </a:r>
            <a:endParaRPr lang="en-US" altLang="zh-CN" b="1" dirty="0" smtClean="0">
              <a:solidFill>
                <a:srgbClr val="FF0000"/>
              </a:solidFill>
              <a:latin typeface="宋体" pitchFamily="2" charset="-122"/>
              <a:ea typeface="宋体" pitchFamily="2" charset="-122"/>
            </a:endParaRPr>
          </a:p>
          <a:p>
            <a:pPr marL="342900" indent="280988">
              <a:lnSpc>
                <a:spcPct val="150000"/>
              </a:lnSpc>
              <a:spcBef>
                <a:spcPct val="20000"/>
              </a:spcBef>
              <a:buClr>
                <a:schemeClr val="accent1"/>
              </a:buClr>
              <a:buSzPct val="80000"/>
              <a:buFont typeface="Arial" pitchFamily="34" charset="0"/>
              <a:buChar char="•"/>
            </a:pPr>
            <a:r>
              <a:rPr lang="zh-CN" altLang="en-US" b="1" dirty="0">
                <a:latin typeface="宋体" pitchFamily="2" charset="-122"/>
                <a:ea typeface="宋体" pitchFamily="2" charset="-122"/>
              </a:rPr>
              <a:t>加</a:t>
            </a:r>
            <a:r>
              <a:rPr lang="zh-CN" altLang="en-US" b="1" dirty="0" smtClean="0">
                <a:latin typeface="宋体" pitchFamily="2" charset="-122"/>
                <a:ea typeface="宋体" pitchFamily="2" charset="-122"/>
              </a:rPr>
              <a:t>速增长期：</a:t>
            </a:r>
            <a:r>
              <a:rPr lang="zh-CN" altLang="en-US" dirty="0" smtClean="0">
                <a:latin typeface="宋体" pitchFamily="2" charset="-122"/>
                <a:ea typeface="宋体" pitchFamily="2" charset="-122"/>
              </a:rPr>
              <a:t>重</a:t>
            </a:r>
            <a:r>
              <a:rPr lang="zh-CN" altLang="en-US" dirty="0">
                <a:latin typeface="宋体" pitchFamily="2" charset="-122"/>
                <a:ea typeface="宋体" pitchFamily="2" charset="-122"/>
              </a:rPr>
              <a:t>市场前景及扩张速度        轻成本控制</a:t>
            </a:r>
            <a:endParaRPr lang="en-US" altLang="zh-CN" dirty="0">
              <a:latin typeface="宋体" pitchFamily="2" charset="-122"/>
              <a:ea typeface="宋体" pitchFamily="2" charset="-122"/>
            </a:endParaRPr>
          </a:p>
          <a:p>
            <a:pPr marL="342900" indent="280988">
              <a:lnSpc>
                <a:spcPct val="150000"/>
              </a:lnSpc>
              <a:spcBef>
                <a:spcPct val="20000"/>
              </a:spcBef>
              <a:buClr>
                <a:schemeClr val="accent1"/>
              </a:buClr>
              <a:buSzPct val="80000"/>
              <a:buFont typeface="Arial" pitchFamily="34" charset="0"/>
              <a:buChar char="•"/>
            </a:pPr>
            <a:r>
              <a:rPr lang="zh-CN" altLang="en-US" b="1" dirty="0">
                <a:latin typeface="宋体" pitchFamily="2" charset="-122"/>
                <a:ea typeface="宋体" pitchFamily="2" charset="-122"/>
              </a:rPr>
              <a:t>成熟增长期</a:t>
            </a:r>
            <a:r>
              <a:rPr lang="zh-CN" altLang="en-US" b="1" dirty="0" smtClean="0">
                <a:latin typeface="宋体" pitchFamily="2" charset="-122"/>
                <a:ea typeface="宋体" pitchFamily="2" charset="-122"/>
              </a:rPr>
              <a:t>：</a:t>
            </a:r>
            <a:r>
              <a:rPr lang="zh-CN" altLang="en-US" dirty="0" smtClean="0">
                <a:latin typeface="宋体" pitchFamily="2" charset="-122"/>
                <a:ea typeface="宋体" pitchFamily="2" charset="-122"/>
              </a:rPr>
              <a:t>重</a:t>
            </a:r>
            <a:r>
              <a:rPr lang="zh-CN" altLang="en-US" dirty="0">
                <a:latin typeface="宋体" pitchFamily="2" charset="-122"/>
                <a:ea typeface="宋体" pitchFamily="2" charset="-122"/>
              </a:rPr>
              <a:t>行业进入壁垒及规模效应    </a:t>
            </a:r>
          </a:p>
          <a:p>
            <a:pPr marL="342900" indent="-342900">
              <a:lnSpc>
                <a:spcPct val="150000"/>
              </a:lnSpc>
              <a:spcBef>
                <a:spcPct val="20000"/>
              </a:spcBef>
              <a:buClr>
                <a:schemeClr val="accent1"/>
              </a:buClr>
              <a:buSzPct val="80000"/>
              <a:buFont typeface="Wingdings" pitchFamily="2" charset="2"/>
              <a:buChar char="ü"/>
            </a:pPr>
            <a:r>
              <a:rPr lang="zh-CN" altLang="en-US" b="1" dirty="0" smtClean="0">
                <a:latin typeface="宋体" pitchFamily="2" charset="-122"/>
                <a:ea typeface="宋体" pitchFamily="2" charset="-122"/>
              </a:rPr>
              <a:t>成</a:t>
            </a:r>
            <a:r>
              <a:rPr lang="zh-CN" altLang="en-US" b="1" dirty="0">
                <a:latin typeface="宋体" pitchFamily="2" charset="-122"/>
                <a:ea typeface="宋体" pitchFamily="2" charset="-122"/>
              </a:rPr>
              <a:t>熟</a:t>
            </a:r>
            <a:r>
              <a:rPr lang="zh-CN" altLang="en-US" b="1" dirty="0" smtClean="0">
                <a:latin typeface="宋体" pitchFamily="2" charset="-122"/>
                <a:ea typeface="宋体" pitchFamily="2" charset="-122"/>
              </a:rPr>
              <a:t>期：</a:t>
            </a:r>
            <a:r>
              <a:rPr lang="zh-CN" altLang="en-US" dirty="0" smtClean="0">
                <a:latin typeface="宋体" pitchFamily="2" charset="-122"/>
                <a:ea typeface="宋体" pitchFamily="2" charset="-122"/>
              </a:rPr>
              <a:t>重</a:t>
            </a:r>
            <a:r>
              <a:rPr lang="zh-CN" altLang="en-US" dirty="0">
                <a:latin typeface="宋体" pitchFamily="2" charset="-122"/>
                <a:ea typeface="宋体" pitchFamily="2" charset="-122"/>
              </a:rPr>
              <a:t>规模效应、成本控制和渠道控制</a:t>
            </a:r>
          </a:p>
          <a:p>
            <a:pPr marL="342900" indent="-342900">
              <a:lnSpc>
                <a:spcPct val="150000"/>
              </a:lnSpc>
              <a:spcBef>
                <a:spcPct val="20000"/>
              </a:spcBef>
              <a:buClr>
                <a:schemeClr val="accent1"/>
              </a:buClr>
              <a:buSzPct val="80000"/>
              <a:buFont typeface="Wingdings" pitchFamily="2" charset="2"/>
              <a:buChar char="ü"/>
            </a:pPr>
            <a:r>
              <a:rPr lang="zh-CN" altLang="en-US" b="1" dirty="0">
                <a:latin typeface="宋体" pitchFamily="2" charset="-122"/>
                <a:ea typeface="宋体" pitchFamily="2" charset="-122"/>
              </a:rPr>
              <a:t>衰退期</a:t>
            </a:r>
            <a:r>
              <a:rPr lang="zh-CN" altLang="en-US" b="1" dirty="0" smtClean="0">
                <a:latin typeface="宋体" pitchFamily="2" charset="-122"/>
                <a:ea typeface="宋体" pitchFamily="2" charset="-122"/>
              </a:rPr>
              <a:t>：</a:t>
            </a:r>
            <a:r>
              <a:rPr lang="zh-CN" altLang="en-US" dirty="0" smtClean="0">
                <a:latin typeface="宋体" pitchFamily="2" charset="-122"/>
                <a:ea typeface="宋体" pitchFamily="2" charset="-122"/>
              </a:rPr>
              <a:t>重</a:t>
            </a:r>
            <a:r>
              <a:rPr lang="zh-CN" altLang="en-US" dirty="0">
                <a:latin typeface="宋体" pitchFamily="2" charset="-122"/>
                <a:ea typeface="宋体" pitchFamily="2" charset="-122"/>
              </a:rPr>
              <a:t>替代产品的扩张速度</a:t>
            </a:r>
          </a:p>
          <a:p>
            <a:pPr>
              <a:buFont typeface="Wingdings" pitchFamily="2" charset="2"/>
              <a:buNone/>
            </a:pPr>
            <a:endParaRPr lang="zh-CN" altLang="en-US" b="1" dirty="0" smtClean="0">
              <a:solidFill>
                <a:srgbClr val="0033CC"/>
              </a:solidFill>
              <a:latin typeface="华文新魏" pitchFamily="2" charset="-122"/>
              <a:ea typeface="华文新魏" pitchFamily="2" charset="-122"/>
            </a:endParaRPr>
          </a:p>
          <a:p>
            <a:pPr marL="342900" indent="-342900">
              <a:lnSpc>
                <a:spcPct val="150000"/>
              </a:lnSpc>
              <a:spcBef>
                <a:spcPct val="20000"/>
              </a:spcBef>
              <a:buClr>
                <a:schemeClr val="accent1"/>
              </a:buClr>
              <a:buSzPct val="80000"/>
              <a:buFont typeface="Wingdings" pitchFamily="2" charset="2"/>
              <a:buChar char="l"/>
            </a:pPr>
            <a:endParaRPr lang="zh-CN" altLang="en-US" dirty="0">
              <a:latin typeface="宋体" pitchFamily="2" charset="-122"/>
              <a:ea typeface="宋体" pitchFamily="2" charset="-122"/>
            </a:endParaRPr>
          </a:p>
          <a:p>
            <a:pPr marL="342900" indent="-342900">
              <a:spcBef>
                <a:spcPct val="20000"/>
              </a:spcBef>
              <a:buClr>
                <a:schemeClr val="accent1"/>
              </a:buClr>
              <a:buSzPct val="80000"/>
              <a:buFont typeface="Wingdings" pitchFamily="2" charset="2"/>
              <a:buChar char="l"/>
            </a:pPr>
            <a:endParaRPr lang="en-US" altLang="zh-CN" sz="2000" dirty="0">
              <a:latin typeface="Verdana" pitchFamily="34" charset="0"/>
              <a:ea typeface="宋体" pitchFamily="2"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标题 1"/>
          <p:cNvSpPr>
            <a:spLocks noGrp="1"/>
          </p:cNvSpPr>
          <p:nvPr>
            <p:ph type="title"/>
          </p:nvPr>
        </p:nvSpPr>
        <p:spPr>
          <a:xfrm>
            <a:off x="323528" y="115888"/>
            <a:ext cx="7837487" cy="682625"/>
          </a:xfrm>
        </p:spPr>
        <p:txBody>
          <a:bodyPr/>
          <a:lstStyle/>
          <a:p>
            <a:r>
              <a:rPr lang="zh-CN" altLang="en-US" dirty="0" smtClean="0">
                <a:ea typeface="宋体" pitchFamily="2" charset="-122"/>
              </a:rPr>
              <a:t>竞争结构分析</a:t>
            </a:r>
            <a:r>
              <a:rPr lang="en-US" altLang="zh-CN" dirty="0" smtClean="0">
                <a:ea typeface="宋体" pitchFamily="2" charset="-122"/>
              </a:rPr>
              <a:t>-</a:t>
            </a:r>
            <a:r>
              <a:rPr lang="zh-CN" altLang="en-US" dirty="0" smtClean="0">
                <a:ea typeface="宋体" pitchFamily="2" charset="-122"/>
              </a:rPr>
              <a:t>波特模型</a:t>
            </a:r>
          </a:p>
        </p:txBody>
      </p:sp>
      <p:grpSp>
        <p:nvGrpSpPr>
          <p:cNvPr id="23555" name="组合 14"/>
          <p:cNvGrpSpPr>
            <a:grpSpLocks/>
          </p:cNvGrpSpPr>
          <p:nvPr/>
        </p:nvGrpSpPr>
        <p:grpSpPr bwMode="auto">
          <a:xfrm>
            <a:off x="395536" y="1556792"/>
            <a:ext cx="8439150" cy="4419600"/>
            <a:chOff x="352425" y="1981200"/>
            <a:chExt cx="8439150" cy="4419600"/>
          </a:xfrm>
        </p:grpSpPr>
        <p:sp>
          <p:nvSpPr>
            <p:cNvPr id="23556" name="Line 11"/>
            <p:cNvSpPr>
              <a:spLocks noChangeShapeType="1"/>
            </p:cNvSpPr>
            <p:nvPr/>
          </p:nvSpPr>
          <p:spPr bwMode="auto">
            <a:xfrm>
              <a:off x="2084388" y="4113213"/>
              <a:ext cx="1320800" cy="0"/>
            </a:xfrm>
            <a:prstGeom prst="line">
              <a:avLst/>
            </a:prstGeom>
            <a:noFill/>
            <a:ln w="57150">
              <a:solidFill>
                <a:schemeClr val="accent2"/>
              </a:solidFill>
              <a:round/>
              <a:headEnd/>
              <a:tailEnd type="triangle" w="med" len="med"/>
            </a:ln>
          </p:spPr>
          <p:txBody>
            <a:bodyPr wrap="none" anchor="ctr"/>
            <a:lstStyle/>
            <a:p>
              <a:endParaRPr lang="zh-CN" altLang="en-US"/>
            </a:p>
          </p:txBody>
        </p:sp>
        <p:grpSp>
          <p:nvGrpSpPr>
            <p:cNvPr id="23557" name="组合 21"/>
            <p:cNvGrpSpPr>
              <a:grpSpLocks/>
            </p:cNvGrpSpPr>
            <p:nvPr/>
          </p:nvGrpSpPr>
          <p:grpSpPr bwMode="auto">
            <a:xfrm>
              <a:off x="352425" y="1981200"/>
              <a:ext cx="8439150" cy="4419600"/>
              <a:chOff x="352425" y="1981200"/>
              <a:chExt cx="8439150" cy="4419600"/>
            </a:xfrm>
          </p:grpSpPr>
          <p:sp>
            <p:nvSpPr>
              <p:cNvPr id="23559" name="Line 12"/>
              <p:cNvSpPr>
                <a:spLocks noChangeShapeType="1"/>
              </p:cNvSpPr>
              <p:nvPr/>
            </p:nvSpPr>
            <p:spPr bwMode="auto">
              <a:xfrm flipH="1">
                <a:off x="5756275" y="4113213"/>
                <a:ext cx="1320800" cy="0"/>
              </a:xfrm>
              <a:prstGeom prst="line">
                <a:avLst/>
              </a:prstGeom>
              <a:noFill/>
              <a:ln w="57150">
                <a:solidFill>
                  <a:schemeClr val="accent2"/>
                </a:solidFill>
                <a:round/>
                <a:headEnd/>
                <a:tailEnd type="triangle" w="med" len="med"/>
              </a:ln>
            </p:spPr>
            <p:txBody>
              <a:bodyPr wrap="none" anchor="ctr"/>
              <a:lstStyle/>
              <a:p>
                <a:endParaRPr lang="zh-CN" altLang="en-US"/>
              </a:p>
            </p:txBody>
          </p:sp>
          <p:sp>
            <p:nvSpPr>
              <p:cNvPr id="23560" name="Line 14"/>
              <p:cNvSpPr>
                <a:spLocks noChangeShapeType="1"/>
              </p:cNvSpPr>
              <p:nvPr/>
            </p:nvSpPr>
            <p:spPr bwMode="auto">
              <a:xfrm>
                <a:off x="4581525" y="2778125"/>
                <a:ext cx="0" cy="514350"/>
              </a:xfrm>
              <a:prstGeom prst="line">
                <a:avLst/>
              </a:prstGeom>
              <a:noFill/>
              <a:ln w="57150">
                <a:solidFill>
                  <a:schemeClr val="accent2"/>
                </a:solidFill>
                <a:round/>
                <a:headEnd/>
                <a:tailEnd type="triangle" w="med" len="med"/>
              </a:ln>
            </p:spPr>
            <p:txBody>
              <a:bodyPr wrap="none" anchor="ctr"/>
              <a:lstStyle/>
              <a:p>
                <a:endParaRPr lang="zh-CN" altLang="en-US"/>
              </a:p>
            </p:txBody>
          </p:sp>
          <p:sp>
            <p:nvSpPr>
              <p:cNvPr id="21" name="Text Box 17"/>
              <p:cNvSpPr txBox="1">
                <a:spLocks noChangeArrowheads="1"/>
              </p:cNvSpPr>
              <p:nvPr/>
            </p:nvSpPr>
            <p:spPr bwMode="auto">
              <a:xfrm>
                <a:off x="2909888" y="5265738"/>
                <a:ext cx="1098550" cy="311150"/>
              </a:xfrm>
              <a:prstGeom prst="rect">
                <a:avLst/>
              </a:prstGeom>
              <a:noFill/>
              <a:ln w="9525">
                <a:noFill/>
                <a:miter lim="800000"/>
                <a:headEnd/>
                <a:tailEnd/>
              </a:ln>
              <a:effectLst/>
            </p:spPr>
            <p:txBody>
              <a:bodyPr wrap="none">
                <a:spAutoFit/>
              </a:bodyPr>
              <a:lstStyle/>
              <a:p>
                <a:pPr algn="ctr" defTabSz="762000">
                  <a:lnSpc>
                    <a:spcPct val="120000"/>
                  </a:lnSpc>
                  <a:defRPr/>
                </a:pPr>
                <a:r>
                  <a:rPr lang="zh-CN" altLang="en-US" sz="1200">
                    <a:solidFill>
                      <a:srgbClr val="FF6600"/>
                    </a:solidFill>
                    <a:effectLst>
                      <a:outerShdw blurRad="38100" dist="38100" dir="2700000" algn="tl">
                        <a:srgbClr val="C0C0C0"/>
                      </a:outerShdw>
                    </a:effectLst>
                    <a:latin typeface="굴림체" pitchFamily="49" charset="-127"/>
                    <a:ea typeface="宋体" pitchFamily="2" charset="-122"/>
                  </a:rPr>
                  <a:t>代替品的威胁</a:t>
                </a:r>
                <a:endParaRPr lang="ko-KR" altLang="en-US" sz="1200">
                  <a:solidFill>
                    <a:srgbClr val="FF6600"/>
                  </a:solidFill>
                  <a:effectLst>
                    <a:outerShdw blurRad="38100" dist="38100" dir="2700000" algn="tl">
                      <a:srgbClr val="C0C0C0"/>
                    </a:outerShdw>
                  </a:effectLst>
                  <a:latin typeface="굴림체" pitchFamily="49" charset="-127"/>
                  <a:ea typeface="굴림체" pitchFamily="49" charset="-127"/>
                </a:endParaRPr>
              </a:p>
            </p:txBody>
          </p:sp>
          <p:grpSp>
            <p:nvGrpSpPr>
              <p:cNvPr id="23562" name="组合 20"/>
              <p:cNvGrpSpPr>
                <a:grpSpLocks/>
              </p:cNvGrpSpPr>
              <p:nvPr/>
            </p:nvGrpSpPr>
            <p:grpSpPr bwMode="auto">
              <a:xfrm>
                <a:off x="352425" y="1981200"/>
                <a:ext cx="7874000" cy="4419600"/>
                <a:chOff x="352425" y="1981200"/>
                <a:chExt cx="7874000" cy="4419600"/>
              </a:xfrm>
            </p:grpSpPr>
            <p:sp>
              <p:nvSpPr>
                <p:cNvPr id="23563" name="Oval 4"/>
                <p:cNvSpPr>
                  <a:spLocks noChangeArrowheads="1"/>
                </p:cNvSpPr>
                <p:nvPr/>
              </p:nvSpPr>
              <p:spPr bwMode="auto">
                <a:xfrm>
                  <a:off x="901700" y="2251075"/>
                  <a:ext cx="7324725" cy="3900488"/>
                </a:xfrm>
                <a:prstGeom prst="ellipse">
                  <a:avLst/>
                </a:prstGeom>
                <a:noFill/>
                <a:ln w="28575">
                  <a:solidFill>
                    <a:schemeClr val="tx1"/>
                  </a:solidFill>
                  <a:prstDash val="sysDot"/>
                  <a:round/>
                  <a:headEnd/>
                  <a:tailEnd/>
                </a:ln>
              </p:spPr>
              <p:txBody>
                <a:bodyPr wrap="none" anchor="ctr"/>
                <a:lstStyle/>
                <a:p>
                  <a:endParaRPr lang="zh-CN" altLang="en-US">
                    <a:ea typeface="宋体" pitchFamily="2" charset="-122"/>
                  </a:endParaRPr>
                </a:p>
              </p:txBody>
            </p:sp>
            <p:sp>
              <p:nvSpPr>
                <p:cNvPr id="24" name="Rectangle 5"/>
                <p:cNvSpPr>
                  <a:spLocks noChangeArrowheads="1"/>
                </p:cNvSpPr>
                <p:nvPr/>
              </p:nvSpPr>
              <p:spPr bwMode="auto">
                <a:xfrm>
                  <a:off x="352425" y="3765550"/>
                  <a:ext cx="1697038" cy="738188"/>
                </a:xfrm>
                <a:prstGeom prst="rect">
                  <a:avLst/>
                </a:prstGeom>
                <a:solidFill>
                  <a:srgbClr val="EAEAEA"/>
                </a:solidFill>
                <a:ln w="9525">
                  <a:solidFill>
                    <a:schemeClr val="tx1"/>
                  </a:solidFill>
                  <a:miter lim="800000"/>
                  <a:headEnd/>
                  <a:tailEnd/>
                </a:ln>
                <a:effectLst>
                  <a:outerShdw dist="35921" dir="2700000" algn="ctr" rotWithShape="0">
                    <a:schemeClr val="bg2"/>
                  </a:outerShdw>
                </a:effectLst>
              </p:spPr>
              <p:txBody>
                <a:bodyPr wrap="none" anchor="ctr"/>
                <a:lstStyle/>
                <a:p>
                  <a:pPr algn="ctr" defTabSz="762000">
                    <a:lnSpc>
                      <a:spcPct val="120000"/>
                    </a:lnSpc>
                    <a:defRPr/>
                  </a:pPr>
                  <a:r>
                    <a:rPr lang="zh-CN" altLang="en-US" sz="1600">
                      <a:latin typeface="굴림체" pitchFamily="49" charset="-127"/>
                      <a:ea typeface="宋体" pitchFamily="2" charset="-122"/>
                    </a:rPr>
                    <a:t>供应商</a:t>
                  </a:r>
                  <a:r>
                    <a:rPr lang="ko-KR" altLang="en-US" sz="1600">
                      <a:latin typeface="굴림체" pitchFamily="49" charset="-127"/>
                      <a:ea typeface="굴림체" pitchFamily="49" charset="-127"/>
                    </a:rPr>
                    <a:t> </a:t>
                  </a:r>
                </a:p>
              </p:txBody>
            </p:sp>
            <p:sp>
              <p:nvSpPr>
                <p:cNvPr id="25" name="Rectangle 6"/>
                <p:cNvSpPr>
                  <a:spLocks noChangeArrowheads="1"/>
                </p:cNvSpPr>
                <p:nvPr/>
              </p:nvSpPr>
              <p:spPr bwMode="auto">
                <a:xfrm>
                  <a:off x="3748088" y="5662613"/>
                  <a:ext cx="1698625" cy="738187"/>
                </a:xfrm>
                <a:prstGeom prst="rect">
                  <a:avLst/>
                </a:prstGeom>
                <a:solidFill>
                  <a:srgbClr val="EAEAEA"/>
                </a:solidFill>
                <a:ln w="9525">
                  <a:solidFill>
                    <a:schemeClr val="tx1"/>
                  </a:solidFill>
                  <a:miter lim="800000"/>
                  <a:headEnd/>
                  <a:tailEnd/>
                </a:ln>
                <a:effectLst>
                  <a:outerShdw dist="35921" dir="2700000" algn="ctr" rotWithShape="0">
                    <a:schemeClr val="bg2"/>
                  </a:outerShdw>
                </a:effectLst>
              </p:spPr>
              <p:txBody>
                <a:bodyPr wrap="none" anchor="ctr"/>
                <a:lstStyle/>
                <a:p>
                  <a:pPr algn="ctr" defTabSz="762000">
                    <a:lnSpc>
                      <a:spcPct val="120000"/>
                    </a:lnSpc>
                    <a:defRPr/>
                  </a:pPr>
                  <a:r>
                    <a:rPr lang="zh-CN" altLang="en-US" sz="1600" dirty="0" smtClean="0">
                      <a:latin typeface="굴림체" pitchFamily="49" charset="-127"/>
                      <a:ea typeface="宋体" pitchFamily="2" charset="-122"/>
                    </a:rPr>
                    <a:t>替代品</a:t>
                  </a:r>
                  <a:r>
                    <a:rPr lang="ko-KR" altLang="en-US" sz="1600" dirty="0" smtClean="0">
                      <a:latin typeface="굴림체" pitchFamily="49" charset="-127"/>
                      <a:ea typeface="굴림체" pitchFamily="49" charset="-127"/>
                    </a:rPr>
                    <a:t> </a:t>
                  </a:r>
                  <a:endParaRPr lang="ko-KR" altLang="en-US" sz="1600" dirty="0">
                    <a:latin typeface="굴림체" pitchFamily="49" charset="-127"/>
                    <a:ea typeface="굴림체" pitchFamily="49" charset="-127"/>
                  </a:endParaRPr>
                </a:p>
              </p:txBody>
            </p:sp>
            <p:sp>
              <p:nvSpPr>
                <p:cNvPr id="26" name="Rectangle 7"/>
                <p:cNvSpPr>
                  <a:spLocks noChangeArrowheads="1"/>
                </p:cNvSpPr>
                <p:nvPr/>
              </p:nvSpPr>
              <p:spPr bwMode="auto">
                <a:xfrm>
                  <a:off x="3475038" y="1981200"/>
                  <a:ext cx="2246312" cy="738188"/>
                </a:xfrm>
                <a:prstGeom prst="rect">
                  <a:avLst/>
                </a:prstGeom>
                <a:solidFill>
                  <a:srgbClr val="EAEAEA"/>
                </a:solidFill>
                <a:ln w="9525">
                  <a:solidFill>
                    <a:schemeClr val="tx1"/>
                  </a:solidFill>
                  <a:miter lim="800000"/>
                  <a:headEnd/>
                  <a:tailEnd/>
                </a:ln>
                <a:effectLst>
                  <a:outerShdw dist="35921" dir="2700000" algn="ctr" rotWithShape="0">
                    <a:schemeClr val="bg2"/>
                  </a:outerShdw>
                </a:effectLst>
              </p:spPr>
              <p:txBody>
                <a:bodyPr wrap="none" anchor="ctr"/>
                <a:lstStyle/>
                <a:p>
                  <a:pPr algn="ctr" defTabSz="762000">
                    <a:lnSpc>
                      <a:spcPct val="120000"/>
                    </a:lnSpc>
                    <a:defRPr/>
                  </a:pPr>
                  <a:r>
                    <a:rPr lang="zh-CN" altLang="en-US" sz="1600" dirty="0">
                      <a:latin typeface="굴림체" pitchFamily="49" charset="-127"/>
                      <a:ea typeface="宋体" pitchFamily="2" charset="-122"/>
                    </a:rPr>
                    <a:t>潜在进入者</a:t>
                  </a:r>
                  <a:r>
                    <a:rPr lang="ko-KR" altLang="en-US" sz="1600" dirty="0">
                      <a:latin typeface="굴림체" pitchFamily="49" charset="-127"/>
                      <a:ea typeface="굴림체" pitchFamily="49" charset="-127"/>
                    </a:rPr>
                    <a:t> </a:t>
                  </a:r>
                </a:p>
              </p:txBody>
            </p:sp>
            <p:sp>
              <p:nvSpPr>
                <p:cNvPr id="27" name="Oval 9"/>
                <p:cNvSpPr>
                  <a:spLocks noChangeArrowheads="1"/>
                </p:cNvSpPr>
                <p:nvPr/>
              </p:nvSpPr>
              <p:spPr bwMode="auto">
                <a:xfrm>
                  <a:off x="3405188" y="3292475"/>
                  <a:ext cx="2333625" cy="1685925"/>
                </a:xfrm>
                <a:prstGeom prst="ellipse">
                  <a:avLst/>
                </a:prstGeom>
                <a:solidFill>
                  <a:srgbClr val="FFFF99"/>
                </a:solidFill>
                <a:ln w="9525">
                  <a:solidFill>
                    <a:schemeClr val="tx1"/>
                  </a:solidFill>
                  <a:round/>
                  <a:headEnd/>
                  <a:tailEnd/>
                </a:ln>
                <a:effectLst>
                  <a:outerShdw dist="35921" dir="2700000" algn="ctr" rotWithShape="0">
                    <a:schemeClr val="bg2"/>
                  </a:outerShdw>
                </a:effectLst>
              </p:spPr>
              <p:txBody>
                <a:bodyPr wrap="none" anchor="ctr"/>
                <a:lstStyle/>
                <a:p>
                  <a:pPr algn="ctr" defTabSz="762000">
                    <a:lnSpc>
                      <a:spcPct val="120000"/>
                    </a:lnSpc>
                    <a:defRPr/>
                  </a:pPr>
                  <a:endParaRPr lang="ko-KR" altLang="en-US" sz="1400" dirty="0">
                    <a:latin typeface="굴림체" pitchFamily="49" charset="-127"/>
                    <a:ea typeface="굴림체" pitchFamily="49" charset="-127"/>
                  </a:endParaRPr>
                </a:p>
                <a:p>
                  <a:pPr algn="ctr" defTabSz="762000">
                    <a:lnSpc>
                      <a:spcPct val="120000"/>
                    </a:lnSpc>
                    <a:defRPr/>
                  </a:pPr>
                  <a:r>
                    <a:rPr lang="zh-CN" altLang="en-US" dirty="0">
                      <a:latin typeface="굴림체" pitchFamily="49" charset="-127"/>
                      <a:ea typeface="宋体" pitchFamily="2" charset="-122"/>
                    </a:rPr>
                    <a:t>现产业中的</a:t>
                  </a:r>
                </a:p>
                <a:p>
                  <a:pPr algn="ctr" defTabSz="762000">
                    <a:lnSpc>
                      <a:spcPct val="120000"/>
                    </a:lnSpc>
                    <a:defRPr/>
                  </a:pPr>
                  <a:r>
                    <a:rPr lang="zh-CN" altLang="en-US" dirty="0">
                      <a:latin typeface="굴림체" pitchFamily="49" charset="-127"/>
                      <a:ea typeface="宋体" pitchFamily="2" charset="-122"/>
                    </a:rPr>
                    <a:t>竞争者</a:t>
                  </a:r>
                  <a:endParaRPr lang="ko-KR" altLang="en-US" dirty="0">
                    <a:latin typeface="굴림체" pitchFamily="49" charset="-127"/>
                    <a:ea typeface="굴림체" pitchFamily="49" charset="-127"/>
                  </a:endParaRPr>
                </a:p>
                <a:p>
                  <a:pPr algn="ctr" defTabSz="762000">
                    <a:lnSpc>
                      <a:spcPct val="120000"/>
                    </a:lnSpc>
                    <a:defRPr/>
                  </a:pPr>
                  <a:endParaRPr lang="ko-KR" altLang="en-US" sz="1400" dirty="0">
                    <a:latin typeface="굴림체" pitchFamily="49" charset="-127"/>
                    <a:ea typeface="굴림체" pitchFamily="49" charset="-127"/>
                  </a:endParaRPr>
                </a:p>
                <a:p>
                  <a:pPr algn="ctr" defTabSz="762000">
                    <a:lnSpc>
                      <a:spcPct val="120000"/>
                    </a:lnSpc>
                    <a:defRPr/>
                  </a:pPr>
                  <a:endParaRPr lang="ko-KR" altLang="en-US" sz="1400" dirty="0">
                    <a:latin typeface="굴림체" pitchFamily="49" charset="-127"/>
                    <a:ea typeface="굴림체" pitchFamily="49" charset="-127"/>
                  </a:endParaRPr>
                </a:p>
                <a:p>
                  <a:pPr algn="ctr" defTabSz="762000">
                    <a:lnSpc>
                      <a:spcPct val="120000"/>
                    </a:lnSpc>
                    <a:defRPr/>
                  </a:pPr>
                  <a:endParaRPr lang="ko-KR" altLang="en-US" sz="1400" dirty="0">
                    <a:latin typeface="굴림체" pitchFamily="49" charset="-127"/>
                    <a:ea typeface="굴림체" pitchFamily="49" charset="-127"/>
                  </a:endParaRPr>
                </a:p>
              </p:txBody>
            </p:sp>
            <p:sp>
              <p:nvSpPr>
                <p:cNvPr id="23568" name="Line 13"/>
                <p:cNvSpPr>
                  <a:spLocks noChangeShapeType="1"/>
                </p:cNvSpPr>
                <p:nvPr/>
              </p:nvSpPr>
              <p:spPr bwMode="auto">
                <a:xfrm flipV="1">
                  <a:off x="4581525" y="5037138"/>
                  <a:ext cx="0" cy="615950"/>
                </a:xfrm>
                <a:prstGeom prst="line">
                  <a:avLst/>
                </a:prstGeom>
                <a:noFill/>
                <a:ln w="57150">
                  <a:solidFill>
                    <a:schemeClr val="accent2"/>
                  </a:solidFill>
                  <a:round/>
                  <a:headEnd/>
                  <a:tailEnd type="triangle" w="med" len="med"/>
                </a:ln>
              </p:spPr>
              <p:txBody>
                <a:bodyPr wrap="none" anchor="ctr"/>
                <a:lstStyle/>
                <a:p>
                  <a:endParaRPr lang="zh-CN" altLang="en-US"/>
                </a:p>
              </p:txBody>
            </p:sp>
            <p:sp>
              <p:nvSpPr>
                <p:cNvPr id="29" name="Text Box 15"/>
                <p:cNvSpPr txBox="1">
                  <a:spLocks noChangeArrowheads="1"/>
                </p:cNvSpPr>
                <p:nvPr/>
              </p:nvSpPr>
              <p:spPr bwMode="auto">
                <a:xfrm>
                  <a:off x="2035175" y="3403600"/>
                  <a:ext cx="1403350" cy="311150"/>
                </a:xfrm>
                <a:prstGeom prst="rect">
                  <a:avLst/>
                </a:prstGeom>
                <a:noFill/>
                <a:ln w="9525">
                  <a:noFill/>
                  <a:miter lim="800000"/>
                  <a:headEnd/>
                  <a:tailEnd/>
                </a:ln>
                <a:effectLst/>
              </p:spPr>
              <p:txBody>
                <a:bodyPr wrap="none">
                  <a:spAutoFit/>
                </a:bodyPr>
                <a:lstStyle/>
                <a:p>
                  <a:pPr algn="ctr" defTabSz="762000">
                    <a:lnSpc>
                      <a:spcPct val="120000"/>
                    </a:lnSpc>
                    <a:defRPr/>
                  </a:pPr>
                  <a:r>
                    <a:rPr lang="zh-CN" altLang="en-US" sz="1200">
                      <a:solidFill>
                        <a:srgbClr val="FF6600"/>
                      </a:solidFill>
                      <a:effectLst>
                        <a:outerShdw blurRad="38100" dist="38100" dir="2700000" algn="tl">
                          <a:srgbClr val="C0C0C0"/>
                        </a:outerShdw>
                      </a:effectLst>
                      <a:latin typeface="굴림체" pitchFamily="49" charset="-127"/>
                      <a:ea typeface="宋体" pitchFamily="2" charset="-122"/>
                    </a:rPr>
                    <a:t>供应商的交涉能力</a:t>
                  </a:r>
                  <a:endParaRPr lang="ko-KR" altLang="en-US" sz="1200">
                    <a:solidFill>
                      <a:srgbClr val="FF6600"/>
                    </a:solidFill>
                    <a:effectLst>
                      <a:outerShdw blurRad="38100" dist="38100" dir="2700000" algn="tl">
                        <a:srgbClr val="C0C0C0"/>
                      </a:outerShdw>
                    </a:effectLst>
                    <a:latin typeface="굴림체" pitchFamily="49" charset="-127"/>
                    <a:ea typeface="굴림체" pitchFamily="49" charset="-127"/>
                  </a:endParaRPr>
                </a:p>
              </p:txBody>
            </p:sp>
            <p:sp>
              <p:nvSpPr>
                <p:cNvPr id="30" name="Text Box 16"/>
                <p:cNvSpPr txBox="1">
                  <a:spLocks noChangeArrowheads="1"/>
                </p:cNvSpPr>
                <p:nvPr/>
              </p:nvSpPr>
              <p:spPr bwMode="auto">
                <a:xfrm>
                  <a:off x="2906713" y="2827338"/>
                  <a:ext cx="1098550" cy="311150"/>
                </a:xfrm>
                <a:prstGeom prst="rect">
                  <a:avLst/>
                </a:prstGeom>
                <a:noFill/>
                <a:ln w="9525">
                  <a:noFill/>
                  <a:miter lim="800000"/>
                  <a:headEnd/>
                  <a:tailEnd/>
                </a:ln>
                <a:effectLst/>
              </p:spPr>
              <p:txBody>
                <a:bodyPr wrap="none">
                  <a:spAutoFit/>
                </a:bodyPr>
                <a:lstStyle/>
                <a:p>
                  <a:pPr algn="ctr" defTabSz="762000">
                    <a:lnSpc>
                      <a:spcPct val="120000"/>
                    </a:lnSpc>
                    <a:defRPr/>
                  </a:pPr>
                  <a:r>
                    <a:rPr lang="zh-CN" altLang="en-US" sz="1200">
                      <a:solidFill>
                        <a:srgbClr val="FF6600"/>
                      </a:solidFill>
                      <a:effectLst>
                        <a:outerShdw blurRad="38100" dist="38100" dir="2700000" algn="tl">
                          <a:srgbClr val="C0C0C0"/>
                        </a:outerShdw>
                      </a:effectLst>
                      <a:latin typeface="굴림체" pitchFamily="49" charset="-127"/>
                      <a:ea typeface="宋体" pitchFamily="2" charset="-122"/>
                    </a:rPr>
                    <a:t>新入者的威胁</a:t>
                  </a:r>
                  <a:endParaRPr lang="ko-KR" altLang="en-US" sz="1200">
                    <a:solidFill>
                      <a:srgbClr val="FF6600"/>
                    </a:solidFill>
                    <a:effectLst>
                      <a:outerShdw blurRad="38100" dist="38100" dir="2700000" algn="tl">
                        <a:srgbClr val="C0C0C0"/>
                      </a:outerShdw>
                    </a:effectLst>
                    <a:latin typeface="굴림체" pitchFamily="49" charset="-127"/>
                    <a:ea typeface="굴림체" pitchFamily="49" charset="-127"/>
                  </a:endParaRPr>
                </a:p>
              </p:txBody>
            </p:sp>
            <p:sp>
              <p:nvSpPr>
                <p:cNvPr id="31" name="Text Box 18"/>
                <p:cNvSpPr txBox="1">
                  <a:spLocks noChangeArrowheads="1"/>
                </p:cNvSpPr>
                <p:nvPr/>
              </p:nvSpPr>
              <p:spPr bwMode="auto">
                <a:xfrm>
                  <a:off x="5827713" y="3403600"/>
                  <a:ext cx="1403350" cy="311150"/>
                </a:xfrm>
                <a:prstGeom prst="rect">
                  <a:avLst/>
                </a:prstGeom>
                <a:noFill/>
                <a:ln w="9525">
                  <a:noFill/>
                  <a:miter lim="800000"/>
                  <a:headEnd/>
                  <a:tailEnd/>
                </a:ln>
                <a:effectLst/>
              </p:spPr>
              <p:txBody>
                <a:bodyPr wrap="none">
                  <a:spAutoFit/>
                </a:bodyPr>
                <a:lstStyle/>
                <a:p>
                  <a:pPr algn="ctr" defTabSz="762000">
                    <a:lnSpc>
                      <a:spcPct val="120000"/>
                    </a:lnSpc>
                    <a:defRPr/>
                  </a:pPr>
                  <a:r>
                    <a:rPr lang="zh-CN" altLang="en-US" sz="1200">
                      <a:solidFill>
                        <a:srgbClr val="FF6600"/>
                      </a:solidFill>
                      <a:effectLst>
                        <a:outerShdw blurRad="38100" dist="38100" dir="2700000" algn="tl">
                          <a:srgbClr val="C0C0C0"/>
                        </a:outerShdw>
                      </a:effectLst>
                      <a:latin typeface="굴림체" pitchFamily="49" charset="-127"/>
                      <a:ea typeface="宋体" pitchFamily="2" charset="-122"/>
                    </a:rPr>
                    <a:t>购买人的交涉能力</a:t>
                  </a:r>
                  <a:endParaRPr lang="ko-KR" altLang="en-US" sz="1200">
                    <a:solidFill>
                      <a:srgbClr val="FF6600"/>
                    </a:solidFill>
                    <a:effectLst>
                      <a:outerShdw blurRad="38100" dist="38100" dir="2700000" algn="tl">
                        <a:srgbClr val="C0C0C0"/>
                      </a:outerShdw>
                    </a:effectLst>
                    <a:latin typeface="굴림체" pitchFamily="49" charset="-127"/>
                    <a:ea typeface="굴림체" pitchFamily="49" charset="-127"/>
                  </a:endParaRPr>
                </a:p>
              </p:txBody>
            </p:sp>
          </p:grpSp>
          <p:sp>
            <p:nvSpPr>
              <p:cNvPr id="18" name="Rectangle 8"/>
              <p:cNvSpPr>
                <a:spLocks noChangeArrowheads="1"/>
              </p:cNvSpPr>
              <p:nvPr/>
            </p:nvSpPr>
            <p:spPr bwMode="auto">
              <a:xfrm>
                <a:off x="7094538" y="3765550"/>
                <a:ext cx="1697037" cy="738188"/>
              </a:xfrm>
              <a:prstGeom prst="rect">
                <a:avLst/>
              </a:prstGeom>
              <a:solidFill>
                <a:srgbClr val="EAEAEA"/>
              </a:solidFill>
              <a:ln w="9525">
                <a:solidFill>
                  <a:schemeClr val="tx1"/>
                </a:solidFill>
                <a:miter lim="800000"/>
                <a:headEnd/>
                <a:tailEnd/>
              </a:ln>
              <a:effectLst>
                <a:outerShdw dist="35921" dir="2700000" algn="ctr" rotWithShape="0">
                  <a:schemeClr val="bg2"/>
                </a:outerShdw>
              </a:effectLst>
            </p:spPr>
            <p:txBody>
              <a:bodyPr wrap="none" anchor="ctr"/>
              <a:lstStyle/>
              <a:p>
                <a:pPr algn="ctr" defTabSz="762000">
                  <a:lnSpc>
                    <a:spcPct val="120000"/>
                  </a:lnSpc>
                  <a:defRPr/>
                </a:pPr>
                <a:r>
                  <a:rPr lang="zh-CN" altLang="en-US" sz="1600">
                    <a:latin typeface="굴림체" pitchFamily="49" charset="-127"/>
                    <a:ea typeface="宋体" pitchFamily="2" charset="-122"/>
                  </a:rPr>
                  <a:t>购买人</a:t>
                </a:r>
                <a:r>
                  <a:rPr lang="ko-KR" altLang="en-US" sz="1600">
                    <a:latin typeface="굴림체" pitchFamily="49" charset="-127"/>
                    <a:ea typeface="굴림체" pitchFamily="49" charset="-127"/>
                  </a:rPr>
                  <a:t> </a:t>
                </a:r>
              </a:p>
            </p:txBody>
          </p:sp>
        </p:gr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1"/>
          <p:cNvSpPr>
            <a:spLocks noGrp="1"/>
          </p:cNvSpPr>
          <p:nvPr>
            <p:ph type="title"/>
          </p:nvPr>
        </p:nvSpPr>
        <p:spPr/>
        <p:txBody>
          <a:bodyPr/>
          <a:lstStyle/>
          <a:p>
            <a:r>
              <a:rPr lang="zh-CN" altLang="en-US" smtClean="0">
                <a:ea typeface="宋体" pitchFamily="2" charset="-122"/>
              </a:rPr>
              <a:t>竞争结构分析</a:t>
            </a:r>
            <a:r>
              <a:rPr lang="en-US" altLang="zh-CN" smtClean="0">
                <a:ea typeface="宋体" pitchFamily="2" charset="-122"/>
              </a:rPr>
              <a:t>-2</a:t>
            </a:r>
            <a:endParaRPr lang="zh-CN" altLang="en-US" smtClean="0">
              <a:ea typeface="宋体" pitchFamily="2" charset="-122"/>
            </a:endParaRPr>
          </a:p>
        </p:txBody>
      </p:sp>
      <p:grpSp>
        <p:nvGrpSpPr>
          <p:cNvPr id="24579" name="组合 5"/>
          <p:cNvGrpSpPr>
            <a:grpSpLocks/>
          </p:cNvGrpSpPr>
          <p:nvPr/>
        </p:nvGrpSpPr>
        <p:grpSpPr bwMode="auto">
          <a:xfrm>
            <a:off x="323528" y="1124745"/>
            <a:ext cx="8208911" cy="5133181"/>
            <a:chOff x="725488" y="1482725"/>
            <a:chExt cx="7804467" cy="4775200"/>
          </a:xfrm>
        </p:grpSpPr>
        <p:sp>
          <p:nvSpPr>
            <p:cNvPr id="24581" name="Rectangle 19"/>
            <p:cNvSpPr>
              <a:spLocks noChangeArrowheads="1"/>
            </p:cNvSpPr>
            <p:nvPr/>
          </p:nvSpPr>
          <p:spPr bwMode="auto">
            <a:xfrm>
              <a:off x="5438775" y="4557318"/>
              <a:ext cx="1516595" cy="200419"/>
            </a:xfrm>
            <a:prstGeom prst="rect">
              <a:avLst/>
            </a:prstGeom>
            <a:noFill/>
            <a:ln w="6350">
              <a:noFill/>
              <a:miter lim="800000"/>
              <a:headEnd/>
              <a:tailEnd/>
            </a:ln>
          </p:spPr>
          <p:txBody>
            <a:bodyPr wrap="square" lIns="0" tIns="0" rIns="0" bIns="0" anchor="b">
              <a:spAutoFit/>
            </a:bodyPr>
            <a:lstStyle/>
            <a:p>
              <a:pPr defTabSz="330200">
                <a:spcBef>
                  <a:spcPct val="20000"/>
                </a:spcBef>
                <a:tabLst>
                  <a:tab pos="8521700" algn="r"/>
                </a:tabLst>
              </a:pPr>
              <a:r>
                <a:rPr lang="en-US" altLang="zh-CN" sz="1400" b="1" dirty="0" smtClean="0">
                  <a:ea typeface="宋体" pitchFamily="2" charset="-122"/>
                </a:rPr>
                <a:t>1</a:t>
              </a:r>
              <a:r>
                <a:rPr lang="zh-CN" altLang="en-US" sz="1400" b="1" dirty="0" smtClean="0">
                  <a:ea typeface="宋体" pitchFamily="2" charset="-122"/>
                </a:rPr>
                <a:t>、竞</a:t>
              </a:r>
              <a:r>
                <a:rPr lang="zh-CN" altLang="en-US" sz="1400" b="1" dirty="0">
                  <a:ea typeface="宋体" pitchFamily="2" charset="-122"/>
                </a:rPr>
                <a:t>争对手分析</a:t>
              </a:r>
            </a:p>
          </p:txBody>
        </p:sp>
        <p:sp>
          <p:nvSpPr>
            <p:cNvPr id="24582" name="Rectangle 20"/>
            <p:cNvSpPr>
              <a:spLocks noChangeArrowheads="1"/>
            </p:cNvSpPr>
            <p:nvPr/>
          </p:nvSpPr>
          <p:spPr bwMode="auto">
            <a:xfrm>
              <a:off x="5757863" y="2823767"/>
              <a:ext cx="2641600" cy="200419"/>
            </a:xfrm>
            <a:prstGeom prst="rect">
              <a:avLst/>
            </a:prstGeom>
            <a:noFill/>
            <a:ln w="6350">
              <a:noFill/>
              <a:miter lim="800000"/>
              <a:headEnd/>
              <a:tailEnd/>
            </a:ln>
          </p:spPr>
          <p:txBody>
            <a:bodyPr lIns="0" tIns="0" rIns="0" bIns="0" anchor="b">
              <a:spAutoFit/>
            </a:bodyPr>
            <a:lstStyle/>
            <a:p>
              <a:pPr defTabSz="330200">
                <a:spcBef>
                  <a:spcPct val="20000"/>
                </a:spcBef>
                <a:tabLst>
                  <a:tab pos="8521700" algn="r"/>
                </a:tabLst>
              </a:pPr>
              <a:r>
                <a:rPr lang="en-US" altLang="zh-CN" sz="1400" b="1" dirty="0" smtClean="0">
                  <a:solidFill>
                    <a:srgbClr val="00B050"/>
                  </a:solidFill>
                  <a:ea typeface="宋体" pitchFamily="2" charset="-122"/>
                </a:rPr>
                <a:t>3</a:t>
              </a:r>
              <a:r>
                <a:rPr lang="zh-CN" altLang="en-US" sz="1400" b="1" dirty="0" smtClean="0">
                  <a:solidFill>
                    <a:srgbClr val="00B050"/>
                  </a:solidFill>
                  <a:ea typeface="宋体" pitchFamily="2" charset="-122"/>
                </a:rPr>
                <a:t>、烟</a:t>
              </a:r>
              <a:r>
                <a:rPr lang="zh-CN" altLang="en-US" sz="1400" b="1" dirty="0">
                  <a:solidFill>
                    <a:srgbClr val="00B050"/>
                  </a:solidFill>
                  <a:ea typeface="宋体" pitchFamily="2" charset="-122"/>
                </a:rPr>
                <a:t>包客户分析</a:t>
              </a:r>
            </a:p>
          </p:txBody>
        </p:sp>
        <p:sp>
          <p:nvSpPr>
            <p:cNvPr id="24583" name="Rectangle 22"/>
            <p:cNvSpPr>
              <a:spLocks noChangeArrowheads="1"/>
            </p:cNvSpPr>
            <p:nvPr/>
          </p:nvSpPr>
          <p:spPr bwMode="auto">
            <a:xfrm>
              <a:off x="881063" y="2888855"/>
              <a:ext cx="2854325" cy="200419"/>
            </a:xfrm>
            <a:prstGeom prst="rect">
              <a:avLst/>
            </a:prstGeom>
            <a:noFill/>
            <a:ln w="6350">
              <a:noFill/>
              <a:miter lim="800000"/>
              <a:headEnd/>
              <a:tailEnd/>
            </a:ln>
          </p:spPr>
          <p:txBody>
            <a:bodyPr lIns="0" tIns="0" rIns="0" bIns="0" anchor="b">
              <a:spAutoFit/>
            </a:bodyPr>
            <a:lstStyle/>
            <a:p>
              <a:pPr defTabSz="330200">
                <a:spcBef>
                  <a:spcPct val="20000"/>
                </a:spcBef>
                <a:tabLst>
                  <a:tab pos="8521700" algn="r"/>
                </a:tabLst>
              </a:pPr>
              <a:r>
                <a:rPr lang="en-US" altLang="zh-CN" sz="1400" b="1" dirty="0" smtClean="0">
                  <a:solidFill>
                    <a:srgbClr val="FF0000"/>
                  </a:solidFill>
                  <a:ea typeface="宋体" pitchFamily="2" charset="-122"/>
                </a:rPr>
                <a:t>5</a:t>
              </a:r>
              <a:r>
                <a:rPr lang="zh-CN" altLang="en-US" sz="1400" b="1" dirty="0" smtClean="0">
                  <a:solidFill>
                    <a:srgbClr val="FF0000"/>
                  </a:solidFill>
                  <a:ea typeface="宋体" pitchFamily="2" charset="-122"/>
                </a:rPr>
                <a:t>、烟</a:t>
              </a:r>
              <a:r>
                <a:rPr lang="zh-CN" altLang="en-US" sz="1400" b="1" dirty="0">
                  <a:solidFill>
                    <a:srgbClr val="FF0000"/>
                  </a:solidFill>
                  <a:ea typeface="宋体" pitchFamily="2" charset="-122"/>
                </a:rPr>
                <a:t>包替代品分析</a:t>
              </a:r>
            </a:p>
          </p:txBody>
        </p:sp>
        <p:sp>
          <p:nvSpPr>
            <p:cNvPr id="24584" name="Freeform 23"/>
            <p:cNvSpPr>
              <a:spLocks/>
            </p:cNvSpPr>
            <p:nvPr/>
          </p:nvSpPr>
          <p:spPr bwMode="auto">
            <a:xfrm>
              <a:off x="881063" y="3160713"/>
              <a:ext cx="2887662" cy="349250"/>
            </a:xfrm>
            <a:custGeom>
              <a:avLst/>
              <a:gdLst>
                <a:gd name="T0" fmla="*/ 2147483647 w 1961"/>
                <a:gd name="T1" fmla="*/ 2147483647 h 55"/>
                <a:gd name="T2" fmla="*/ 2147483647 w 1961"/>
                <a:gd name="T3" fmla="*/ 0 h 55"/>
                <a:gd name="T4" fmla="*/ 0 w 1961"/>
                <a:gd name="T5" fmla="*/ 2147483647 h 55"/>
                <a:gd name="T6" fmla="*/ 0 60000 65536"/>
                <a:gd name="T7" fmla="*/ 0 60000 65536"/>
                <a:gd name="T8" fmla="*/ 0 60000 65536"/>
                <a:gd name="T9" fmla="*/ 0 w 1961"/>
                <a:gd name="T10" fmla="*/ 0 h 55"/>
                <a:gd name="T11" fmla="*/ 1961 w 1961"/>
                <a:gd name="T12" fmla="*/ 55 h 55"/>
              </a:gdLst>
              <a:ahLst/>
              <a:cxnLst>
                <a:cxn ang="T6">
                  <a:pos x="T0" y="T1"/>
                </a:cxn>
                <a:cxn ang="T7">
                  <a:pos x="T2" y="T3"/>
                </a:cxn>
                <a:cxn ang="T8">
                  <a:pos x="T4" y="T5"/>
                </a:cxn>
              </a:cxnLst>
              <a:rect l="T9" t="T10" r="T11" b="T12"/>
              <a:pathLst>
                <a:path w="1961" h="55">
                  <a:moveTo>
                    <a:pt x="1961" y="55"/>
                  </a:moveTo>
                  <a:lnTo>
                    <a:pt x="1733" y="0"/>
                  </a:lnTo>
                  <a:lnTo>
                    <a:pt x="0" y="1"/>
                  </a:lnTo>
                </a:path>
              </a:pathLst>
            </a:custGeom>
            <a:noFill/>
            <a:ln w="22225">
              <a:solidFill>
                <a:schemeClr val="tx1"/>
              </a:solidFill>
              <a:round/>
              <a:headEnd type="triangle" w="med" len="lg"/>
              <a:tailEnd/>
            </a:ln>
          </p:spPr>
          <p:txBody>
            <a:bodyPr wrap="none" lIns="0" tIns="0" rIns="0" bIns="0" anchor="ctr"/>
            <a:lstStyle/>
            <a:p>
              <a:endParaRPr lang="zh-CN" altLang="en-US"/>
            </a:p>
          </p:txBody>
        </p:sp>
        <p:sp>
          <p:nvSpPr>
            <p:cNvPr id="24585" name="Freeform 24"/>
            <p:cNvSpPr>
              <a:spLocks/>
            </p:cNvSpPr>
            <p:nvPr/>
          </p:nvSpPr>
          <p:spPr bwMode="auto">
            <a:xfrm>
              <a:off x="887413" y="4559300"/>
              <a:ext cx="3138487" cy="279400"/>
            </a:xfrm>
            <a:custGeom>
              <a:avLst/>
              <a:gdLst>
                <a:gd name="T0" fmla="*/ 2147483647 w 2156"/>
                <a:gd name="T1" fmla="*/ 0 h 242"/>
                <a:gd name="T2" fmla="*/ 2147483647 w 2156"/>
                <a:gd name="T3" fmla="*/ 2147483647 h 242"/>
                <a:gd name="T4" fmla="*/ 0 w 2156"/>
                <a:gd name="T5" fmla="*/ 2147483647 h 242"/>
                <a:gd name="T6" fmla="*/ 0 60000 65536"/>
                <a:gd name="T7" fmla="*/ 0 60000 65536"/>
                <a:gd name="T8" fmla="*/ 0 60000 65536"/>
                <a:gd name="T9" fmla="*/ 0 w 2156"/>
                <a:gd name="T10" fmla="*/ 0 h 242"/>
                <a:gd name="T11" fmla="*/ 2156 w 2156"/>
                <a:gd name="T12" fmla="*/ 242 h 242"/>
              </a:gdLst>
              <a:ahLst/>
              <a:cxnLst>
                <a:cxn ang="T6">
                  <a:pos x="T0" y="T1"/>
                </a:cxn>
                <a:cxn ang="T7">
                  <a:pos x="T2" y="T3"/>
                </a:cxn>
                <a:cxn ang="T8">
                  <a:pos x="T4" y="T5"/>
                </a:cxn>
              </a:cxnLst>
              <a:rect l="T9" t="T10" r="T11" b="T12"/>
              <a:pathLst>
                <a:path w="2156" h="242">
                  <a:moveTo>
                    <a:pt x="2156" y="0"/>
                  </a:moveTo>
                  <a:lnTo>
                    <a:pt x="2018" y="242"/>
                  </a:lnTo>
                  <a:lnTo>
                    <a:pt x="0" y="236"/>
                  </a:lnTo>
                </a:path>
              </a:pathLst>
            </a:custGeom>
            <a:noFill/>
            <a:ln w="22225">
              <a:solidFill>
                <a:schemeClr val="tx1"/>
              </a:solidFill>
              <a:round/>
              <a:headEnd type="triangle" w="med" len="lg"/>
              <a:tailEnd/>
            </a:ln>
          </p:spPr>
          <p:txBody>
            <a:bodyPr wrap="none" lIns="0" tIns="0" rIns="0" bIns="0" anchor="ctr"/>
            <a:lstStyle/>
            <a:p>
              <a:endParaRPr lang="zh-CN" altLang="en-US"/>
            </a:p>
          </p:txBody>
        </p:sp>
        <p:sp>
          <p:nvSpPr>
            <p:cNvPr id="24586" name="Freeform 25"/>
            <p:cNvSpPr>
              <a:spLocks/>
            </p:cNvSpPr>
            <p:nvPr/>
          </p:nvSpPr>
          <p:spPr bwMode="auto">
            <a:xfrm flipH="1">
              <a:off x="5373688" y="3092450"/>
              <a:ext cx="3044825" cy="417513"/>
            </a:xfrm>
            <a:custGeom>
              <a:avLst/>
              <a:gdLst>
                <a:gd name="T0" fmla="*/ 2147483647 w 1961"/>
                <a:gd name="T1" fmla="*/ 2147483647 h 55"/>
                <a:gd name="T2" fmla="*/ 2147483647 w 1961"/>
                <a:gd name="T3" fmla="*/ 0 h 55"/>
                <a:gd name="T4" fmla="*/ 0 w 1961"/>
                <a:gd name="T5" fmla="*/ 2147483647 h 55"/>
                <a:gd name="T6" fmla="*/ 0 60000 65536"/>
                <a:gd name="T7" fmla="*/ 0 60000 65536"/>
                <a:gd name="T8" fmla="*/ 0 60000 65536"/>
                <a:gd name="T9" fmla="*/ 0 w 1961"/>
                <a:gd name="T10" fmla="*/ 0 h 55"/>
                <a:gd name="T11" fmla="*/ 1961 w 1961"/>
                <a:gd name="T12" fmla="*/ 55 h 55"/>
              </a:gdLst>
              <a:ahLst/>
              <a:cxnLst>
                <a:cxn ang="T6">
                  <a:pos x="T0" y="T1"/>
                </a:cxn>
                <a:cxn ang="T7">
                  <a:pos x="T2" y="T3"/>
                </a:cxn>
                <a:cxn ang="T8">
                  <a:pos x="T4" y="T5"/>
                </a:cxn>
              </a:cxnLst>
              <a:rect l="T9" t="T10" r="T11" b="T12"/>
              <a:pathLst>
                <a:path w="1961" h="55">
                  <a:moveTo>
                    <a:pt x="1961" y="55"/>
                  </a:moveTo>
                  <a:lnTo>
                    <a:pt x="1733" y="0"/>
                  </a:lnTo>
                  <a:lnTo>
                    <a:pt x="0" y="1"/>
                  </a:lnTo>
                </a:path>
              </a:pathLst>
            </a:custGeom>
            <a:noFill/>
            <a:ln w="22225">
              <a:solidFill>
                <a:schemeClr val="tx1"/>
              </a:solidFill>
              <a:round/>
              <a:headEnd type="triangle" w="med" len="lg"/>
              <a:tailEnd/>
            </a:ln>
          </p:spPr>
          <p:txBody>
            <a:bodyPr wrap="none" lIns="0" tIns="0" rIns="0" bIns="0" anchor="ctr"/>
            <a:lstStyle/>
            <a:p>
              <a:endParaRPr lang="zh-CN" altLang="en-US"/>
            </a:p>
          </p:txBody>
        </p:sp>
        <p:sp>
          <p:nvSpPr>
            <p:cNvPr id="24587" name="Freeform 26"/>
            <p:cNvSpPr>
              <a:spLocks/>
            </p:cNvSpPr>
            <p:nvPr/>
          </p:nvSpPr>
          <p:spPr bwMode="auto">
            <a:xfrm flipH="1">
              <a:off x="5118100" y="4456113"/>
              <a:ext cx="3279775" cy="382587"/>
            </a:xfrm>
            <a:custGeom>
              <a:avLst/>
              <a:gdLst>
                <a:gd name="T0" fmla="*/ 2147483647 w 2156"/>
                <a:gd name="T1" fmla="*/ 0 h 242"/>
                <a:gd name="T2" fmla="*/ 2147483647 w 2156"/>
                <a:gd name="T3" fmla="*/ 2147483647 h 242"/>
                <a:gd name="T4" fmla="*/ 0 w 2156"/>
                <a:gd name="T5" fmla="*/ 2147483647 h 242"/>
                <a:gd name="T6" fmla="*/ 0 60000 65536"/>
                <a:gd name="T7" fmla="*/ 0 60000 65536"/>
                <a:gd name="T8" fmla="*/ 0 60000 65536"/>
                <a:gd name="T9" fmla="*/ 0 w 2156"/>
                <a:gd name="T10" fmla="*/ 0 h 242"/>
                <a:gd name="T11" fmla="*/ 2156 w 2156"/>
                <a:gd name="T12" fmla="*/ 242 h 242"/>
              </a:gdLst>
              <a:ahLst/>
              <a:cxnLst>
                <a:cxn ang="T6">
                  <a:pos x="T0" y="T1"/>
                </a:cxn>
                <a:cxn ang="T7">
                  <a:pos x="T2" y="T3"/>
                </a:cxn>
                <a:cxn ang="T8">
                  <a:pos x="T4" y="T5"/>
                </a:cxn>
              </a:cxnLst>
              <a:rect l="T9" t="T10" r="T11" b="T12"/>
              <a:pathLst>
                <a:path w="2156" h="242">
                  <a:moveTo>
                    <a:pt x="2156" y="0"/>
                  </a:moveTo>
                  <a:lnTo>
                    <a:pt x="2018" y="242"/>
                  </a:lnTo>
                  <a:lnTo>
                    <a:pt x="0" y="236"/>
                  </a:lnTo>
                </a:path>
              </a:pathLst>
            </a:custGeom>
            <a:noFill/>
            <a:ln w="22225">
              <a:solidFill>
                <a:schemeClr val="tx1"/>
              </a:solidFill>
              <a:round/>
              <a:headEnd type="triangle" w="med" len="lg"/>
              <a:tailEnd/>
            </a:ln>
          </p:spPr>
          <p:txBody>
            <a:bodyPr wrap="none" lIns="0" tIns="0" rIns="0" bIns="0" anchor="ctr"/>
            <a:lstStyle/>
            <a:p>
              <a:endParaRPr lang="zh-CN" altLang="en-US"/>
            </a:p>
          </p:txBody>
        </p:sp>
        <p:sp>
          <p:nvSpPr>
            <p:cNvPr id="24588" name="Line 27"/>
            <p:cNvSpPr>
              <a:spLocks noChangeShapeType="1"/>
            </p:cNvSpPr>
            <p:nvPr/>
          </p:nvSpPr>
          <p:spPr bwMode="auto">
            <a:xfrm>
              <a:off x="4649788" y="2552700"/>
              <a:ext cx="0" cy="373063"/>
            </a:xfrm>
            <a:prstGeom prst="line">
              <a:avLst/>
            </a:prstGeom>
            <a:noFill/>
            <a:ln w="22225">
              <a:solidFill>
                <a:schemeClr val="tx1"/>
              </a:solidFill>
              <a:round/>
              <a:headEnd type="none" w="med" len="lg"/>
              <a:tailEnd type="triangle" w="med" len="lg"/>
            </a:ln>
          </p:spPr>
          <p:txBody>
            <a:bodyPr wrap="none" lIns="0" tIns="0" rIns="0" bIns="0" anchor="ctr"/>
            <a:lstStyle/>
            <a:p>
              <a:endParaRPr lang="zh-CN" altLang="en-US"/>
            </a:p>
          </p:txBody>
        </p:sp>
        <p:sp>
          <p:nvSpPr>
            <p:cNvPr id="24589" name="Rectangle 28"/>
            <p:cNvSpPr>
              <a:spLocks noChangeArrowheads="1"/>
            </p:cNvSpPr>
            <p:nvPr/>
          </p:nvSpPr>
          <p:spPr bwMode="auto">
            <a:xfrm>
              <a:off x="3109913" y="1570844"/>
              <a:ext cx="4803900" cy="881843"/>
            </a:xfrm>
            <a:prstGeom prst="rect">
              <a:avLst/>
            </a:prstGeom>
            <a:noFill/>
            <a:ln w="6350">
              <a:noFill/>
              <a:miter lim="800000"/>
              <a:headEnd/>
              <a:tailEnd/>
            </a:ln>
          </p:spPr>
          <p:txBody>
            <a:bodyPr wrap="square" lIns="0" tIns="0" rIns="0" bIns="0" anchor="b">
              <a:spAutoFit/>
            </a:bodyPr>
            <a:lstStyle/>
            <a:p>
              <a:pPr defTabSz="330200">
                <a:lnSpc>
                  <a:spcPct val="110000"/>
                </a:lnSpc>
                <a:tabLst>
                  <a:tab pos="8521700" algn="r"/>
                </a:tabLst>
              </a:pPr>
              <a:r>
                <a:rPr lang="en-US" altLang="zh-CN" sz="1400" b="1" dirty="0" smtClean="0">
                  <a:solidFill>
                    <a:srgbClr val="FF0000"/>
                  </a:solidFill>
                  <a:ea typeface="宋体" pitchFamily="2" charset="-122"/>
                </a:rPr>
                <a:t>2</a:t>
              </a:r>
              <a:r>
                <a:rPr lang="zh-CN" altLang="en-US" sz="1400" b="1" dirty="0" smtClean="0">
                  <a:solidFill>
                    <a:srgbClr val="FF0000"/>
                  </a:solidFill>
                  <a:ea typeface="宋体" pitchFamily="2" charset="-122"/>
                </a:rPr>
                <a:t>、行</a:t>
              </a:r>
              <a:r>
                <a:rPr lang="zh-CN" altLang="en-US" sz="1400" b="1" dirty="0">
                  <a:solidFill>
                    <a:srgbClr val="FF0000"/>
                  </a:solidFill>
                  <a:ea typeface="宋体" pitchFamily="2" charset="-122"/>
                </a:rPr>
                <a:t>业进入者分析</a:t>
              </a:r>
            </a:p>
            <a:p>
              <a:pPr defTabSz="330200">
                <a:lnSpc>
                  <a:spcPct val="110000"/>
                </a:lnSpc>
                <a:buFontTx/>
                <a:buChar char="•"/>
                <a:tabLst>
                  <a:tab pos="8521700" algn="r"/>
                </a:tabLst>
              </a:pPr>
              <a:r>
                <a:rPr lang="zh-CN" altLang="en-US" sz="1400" dirty="0">
                  <a:ea typeface="宋体" pitchFamily="2" charset="-122"/>
                </a:rPr>
                <a:t>烟包印刷为资金、技术和劳动力“三密集”行业，进入门槛高</a:t>
              </a:r>
            </a:p>
            <a:p>
              <a:pPr defTabSz="330200">
                <a:lnSpc>
                  <a:spcPct val="110000"/>
                </a:lnSpc>
                <a:buFontTx/>
                <a:buChar char="•"/>
                <a:tabLst>
                  <a:tab pos="8521700" algn="r"/>
                </a:tabLst>
              </a:pPr>
              <a:r>
                <a:rPr lang="zh-CN" altLang="en-US" sz="1400" b="1" dirty="0">
                  <a:ea typeface="宋体" pitchFamily="2" charset="-122"/>
                </a:rPr>
                <a:t>社会关系、营销手段对市场竞争有关键影响</a:t>
              </a:r>
            </a:p>
            <a:p>
              <a:pPr defTabSz="330200">
                <a:lnSpc>
                  <a:spcPct val="110000"/>
                </a:lnSpc>
                <a:buFontTx/>
                <a:buChar char="•"/>
                <a:tabLst>
                  <a:tab pos="8521700" algn="r"/>
                </a:tabLst>
              </a:pPr>
              <a:r>
                <a:rPr lang="zh-CN" altLang="en-US" sz="1400" dirty="0">
                  <a:ea typeface="宋体" pitchFamily="2" charset="-122"/>
                </a:rPr>
                <a:t>设备、技术的差异化小，竞争激烈，资源的专用性较强</a:t>
              </a:r>
            </a:p>
          </p:txBody>
        </p:sp>
        <p:sp>
          <p:nvSpPr>
            <p:cNvPr id="24590" name="Line 29"/>
            <p:cNvSpPr>
              <a:spLocks noChangeShapeType="1"/>
            </p:cNvSpPr>
            <p:nvPr/>
          </p:nvSpPr>
          <p:spPr bwMode="auto">
            <a:xfrm>
              <a:off x="3121025" y="2535238"/>
              <a:ext cx="3036888" cy="0"/>
            </a:xfrm>
            <a:prstGeom prst="line">
              <a:avLst/>
            </a:prstGeom>
            <a:noFill/>
            <a:ln w="22225">
              <a:solidFill>
                <a:schemeClr val="tx1"/>
              </a:solidFill>
              <a:round/>
              <a:headEnd/>
              <a:tailEnd/>
            </a:ln>
          </p:spPr>
          <p:txBody>
            <a:bodyPr wrap="none" lIns="0" tIns="0" rIns="0" bIns="0" anchor="ctr"/>
            <a:lstStyle/>
            <a:p>
              <a:endParaRPr lang="zh-CN" altLang="en-US"/>
            </a:p>
          </p:txBody>
        </p:sp>
        <p:sp>
          <p:nvSpPr>
            <p:cNvPr id="24591" name="Rectangle 30"/>
            <p:cNvSpPr>
              <a:spLocks noChangeArrowheads="1"/>
            </p:cNvSpPr>
            <p:nvPr/>
          </p:nvSpPr>
          <p:spPr bwMode="auto">
            <a:xfrm>
              <a:off x="5757864" y="3126795"/>
              <a:ext cx="2647951" cy="1102304"/>
            </a:xfrm>
            <a:prstGeom prst="rect">
              <a:avLst/>
            </a:prstGeom>
            <a:noFill/>
            <a:ln w="6350">
              <a:noFill/>
              <a:miter lim="800000"/>
              <a:headEnd/>
              <a:tailEnd/>
            </a:ln>
          </p:spPr>
          <p:txBody>
            <a:bodyPr lIns="0" tIns="0" rIns="0" bIns="0" anchor="b">
              <a:spAutoFit/>
            </a:bodyPr>
            <a:lstStyle/>
            <a:p>
              <a:pPr marL="87313" indent="-87313" defTabSz="330200">
                <a:lnSpc>
                  <a:spcPct val="110000"/>
                </a:lnSpc>
                <a:buFontTx/>
                <a:buChar char="•"/>
                <a:tabLst>
                  <a:tab pos="8521700" algn="r"/>
                </a:tabLst>
              </a:pPr>
              <a:r>
                <a:rPr lang="zh-CN" altLang="en-US" sz="1400" b="1" dirty="0">
                  <a:ea typeface="宋体" pitchFamily="2" charset="-122"/>
                </a:rPr>
                <a:t>客户需求量大、谈判不对等</a:t>
              </a:r>
            </a:p>
            <a:p>
              <a:pPr marL="87313" indent="-87313" defTabSz="330200">
                <a:lnSpc>
                  <a:spcPct val="110000"/>
                </a:lnSpc>
                <a:buFontTx/>
                <a:buChar char="•"/>
                <a:tabLst>
                  <a:tab pos="8521700" algn="r"/>
                </a:tabLst>
              </a:pPr>
              <a:r>
                <a:rPr lang="zh-CN" altLang="en-US" sz="1400" dirty="0">
                  <a:ea typeface="宋体" pitchFamily="2" charset="-122"/>
                </a:rPr>
                <a:t>产品技术差异小、转移成本低</a:t>
              </a:r>
            </a:p>
            <a:p>
              <a:pPr marL="87313" indent="-87313" defTabSz="330200">
                <a:lnSpc>
                  <a:spcPct val="110000"/>
                </a:lnSpc>
                <a:buFontTx/>
                <a:buChar char="•"/>
                <a:tabLst>
                  <a:tab pos="8521700" algn="r"/>
                </a:tabLst>
              </a:pPr>
              <a:r>
                <a:rPr lang="zh-CN" altLang="en-US" sz="1400" b="1" dirty="0">
                  <a:ea typeface="宋体" pitchFamily="2" charset="-122"/>
                </a:rPr>
                <a:t>客户实力强</a:t>
              </a:r>
              <a:r>
                <a:rPr lang="zh-CN" altLang="en-US" sz="1400" dirty="0">
                  <a:ea typeface="宋体" pitchFamily="2" charset="-122"/>
                </a:rPr>
                <a:t>，易于进入烟包印刷业</a:t>
              </a:r>
            </a:p>
            <a:p>
              <a:pPr marL="87313" indent="-87313" defTabSz="330200">
                <a:lnSpc>
                  <a:spcPct val="110000"/>
                </a:lnSpc>
                <a:buFontTx/>
                <a:buChar char="•"/>
                <a:tabLst>
                  <a:tab pos="8521700" algn="r"/>
                </a:tabLst>
              </a:pPr>
              <a:r>
                <a:rPr lang="zh-CN" altLang="en-US" sz="1400" dirty="0">
                  <a:ea typeface="宋体" pitchFamily="2" charset="-122"/>
                </a:rPr>
                <a:t>行业调整及市场竞争的加剧，客户需求随之提高</a:t>
              </a:r>
            </a:p>
          </p:txBody>
        </p:sp>
        <p:sp>
          <p:nvSpPr>
            <p:cNvPr id="24592" name="Rectangle 31"/>
            <p:cNvSpPr>
              <a:spLocks noChangeArrowheads="1"/>
            </p:cNvSpPr>
            <p:nvPr/>
          </p:nvSpPr>
          <p:spPr bwMode="auto">
            <a:xfrm>
              <a:off x="5164455" y="4866952"/>
              <a:ext cx="3365500" cy="1304811"/>
            </a:xfrm>
            <a:prstGeom prst="rect">
              <a:avLst/>
            </a:prstGeom>
            <a:noFill/>
            <a:ln w="6350">
              <a:noFill/>
              <a:miter lim="800000"/>
              <a:headEnd/>
              <a:tailEnd/>
            </a:ln>
          </p:spPr>
          <p:txBody>
            <a:bodyPr lIns="0" tIns="0" rIns="0" bIns="0" anchor="b">
              <a:spAutoFit/>
            </a:bodyPr>
            <a:lstStyle/>
            <a:p>
              <a:pPr marL="87313" indent="-87313" defTabSz="330200">
                <a:lnSpc>
                  <a:spcPct val="110000"/>
                </a:lnSpc>
                <a:buFontTx/>
                <a:buChar char="•"/>
                <a:tabLst>
                  <a:tab pos="8521700" algn="r"/>
                </a:tabLst>
              </a:pPr>
              <a:r>
                <a:rPr lang="zh-CN" altLang="en-US" sz="1400" dirty="0">
                  <a:ea typeface="宋体" pitchFamily="2" charset="-122"/>
                </a:rPr>
                <a:t>行业中无垄断竞争，但洗牌、重组进程会加快</a:t>
              </a:r>
            </a:p>
            <a:p>
              <a:pPr marL="87313" indent="-87313" defTabSz="330200">
                <a:lnSpc>
                  <a:spcPct val="110000"/>
                </a:lnSpc>
                <a:buFontTx/>
                <a:buChar char="•"/>
                <a:tabLst>
                  <a:tab pos="8521700" algn="r"/>
                </a:tabLst>
              </a:pPr>
              <a:r>
                <a:rPr lang="zh-CN" altLang="en-US" sz="1400" dirty="0">
                  <a:ea typeface="宋体" pitchFamily="2" charset="-122"/>
                </a:rPr>
                <a:t>实力均衡的竞争对手相对较多</a:t>
              </a:r>
            </a:p>
            <a:p>
              <a:pPr marL="87313" indent="-87313" defTabSz="330200">
                <a:lnSpc>
                  <a:spcPct val="110000"/>
                </a:lnSpc>
                <a:buFontTx/>
                <a:buChar char="•"/>
                <a:tabLst>
                  <a:tab pos="8521700" algn="r"/>
                </a:tabLst>
              </a:pPr>
              <a:r>
                <a:rPr lang="zh-CN" altLang="en-US" sz="1400" dirty="0">
                  <a:ea typeface="宋体" pitchFamily="2" charset="-122"/>
                </a:rPr>
                <a:t>烟包印刷市场总量增长缓慢，行业竞争激烈</a:t>
              </a:r>
            </a:p>
            <a:p>
              <a:pPr marL="87313" indent="-87313" defTabSz="330200">
                <a:lnSpc>
                  <a:spcPct val="110000"/>
                </a:lnSpc>
                <a:buFontTx/>
                <a:buChar char="•"/>
                <a:tabLst>
                  <a:tab pos="8521700" algn="r"/>
                </a:tabLst>
              </a:pPr>
              <a:r>
                <a:rPr lang="zh-CN" altLang="en-US" sz="1400" dirty="0">
                  <a:ea typeface="宋体" pitchFamily="2" charset="-122"/>
                </a:rPr>
                <a:t>有机构成高，可较容易进入其他印刷细分市场</a:t>
              </a:r>
            </a:p>
          </p:txBody>
        </p:sp>
        <p:sp>
          <p:nvSpPr>
            <p:cNvPr id="24593" name="Rectangle 32"/>
            <p:cNvSpPr>
              <a:spLocks noChangeArrowheads="1"/>
            </p:cNvSpPr>
            <p:nvPr/>
          </p:nvSpPr>
          <p:spPr bwMode="auto">
            <a:xfrm>
              <a:off x="868363" y="3205766"/>
              <a:ext cx="2695576" cy="661382"/>
            </a:xfrm>
            <a:prstGeom prst="rect">
              <a:avLst/>
            </a:prstGeom>
            <a:noFill/>
            <a:ln w="6350">
              <a:noFill/>
              <a:miter lim="800000"/>
              <a:headEnd/>
              <a:tailEnd/>
            </a:ln>
          </p:spPr>
          <p:txBody>
            <a:bodyPr lIns="0" tIns="0" rIns="0" bIns="0" anchor="b">
              <a:spAutoFit/>
            </a:bodyPr>
            <a:lstStyle/>
            <a:p>
              <a:pPr defTabSz="330200">
                <a:lnSpc>
                  <a:spcPct val="110000"/>
                </a:lnSpc>
                <a:buFontTx/>
                <a:buChar char="•"/>
                <a:tabLst>
                  <a:tab pos="8521700" algn="r"/>
                </a:tabLst>
              </a:pPr>
              <a:r>
                <a:rPr lang="zh-CN" altLang="en-US" sz="1400" b="1" dirty="0">
                  <a:ea typeface="宋体" pitchFamily="2" charset="-122"/>
                </a:rPr>
                <a:t>无明显的有威胁的替代品</a:t>
              </a:r>
            </a:p>
            <a:p>
              <a:pPr defTabSz="330200">
                <a:lnSpc>
                  <a:spcPct val="110000"/>
                </a:lnSpc>
                <a:buFontTx/>
                <a:buChar char="•"/>
                <a:tabLst>
                  <a:tab pos="8521700" algn="r"/>
                </a:tabLst>
              </a:pPr>
              <a:r>
                <a:rPr lang="zh-CN" altLang="en-US" sz="1400" dirty="0">
                  <a:ea typeface="宋体" pitchFamily="2" charset="-122"/>
                </a:rPr>
                <a:t>烟草包装具有相对独特的产品功能，长时期内不可能被淘汰</a:t>
              </a:r>
            </a:p>
          </p:txBody>
        </p:sp>
        <p:sp>
          <p:nvSpPr>
            <p:cNvPr id="24594" name="Rectangle 33"/>
            <p:cNvSpPr>
              <a:spLocks noChangeArrowheads="1"/>
            </p:cNvSpPr>
            <p:nvPr/>
          </p:nvSpPr>
          <p:spPr bwMode="auto">
            <a:xfrm>
              <a:off x="936625" y="4895070"/>
              <a:ext cx="2987675" cy="881843"/>
            </a:xfrm>
            <a:prstGeom prst="rect">
              <a:avLst/>
            </a:prstGeom>
            <a:noFill/>
            <a:ln w="6350">
              <a:noFill/>
              <a:miter lim="800000"/>
              <a:headEnd/>
              <a:tailEnd/>
            </a:ln>
          </p:spPr>
          <p:txBody>
            <a:bodyPr lIns="0" tIns="0" rIns="0" bIns="0" anchor="b">
              <a:spAutoFit/>
            </a:bodyPr>
            <a:lstStyle/>
            <a:p>
              <a:pPr marL="101600" indent="-101600" defTabSz="330200">
                <a:lnSpc>
                  <a:spcPct val="110000"/>
                </a:lnSpc>
                <a:buFontTx/>
                <a:buChar char="•"/>
                <a:tabLst>
                  <a:tab pos="8521700" algn="r"/>
                </a:tabLst>
              </a:pPr>
              <a:r>
                <a:rPr lang="zh-CN" altLang="en-US" sz="1400" dirty="0">
                  <a:ea typeface="宋体" pitchFamily="2" charset="-122"/>
                </a:rPr>
                <a:t>材料日益多样化，</a:t>
              </a:r>
              <a:r>
                <a:rPr lang="zh-CN" altLang="en-US" sz="1400" b="1" dirty="0">
                  <a:ea typeface="宋体" pitchFamily="2" charset="-122"/>
                </a:rPr>
                <a:t>供应商结构相对分散</a:t>
              </a:r>
            </a:p>
            <a:p>
              <a:pPr marL="101600" indent="-101600" defTabSz="330200">
                <a:lnSpc>
                  <a:spcPct val="110000"/>
                </a:lnSpc>
                <a:buFontTx/>
                <a:buChar char="•"/>
                <a:tabLst>
                  <a:tab pos="8521700" algn="r"/>
                </a:tabLst>
              </a:pPr>
              <a:r>
                <a:rPr lang="zh-CN" altLang="en-US" sz="1400" dirty="0">
                  <a:ea typeface="宋体" pitchFamily="2" charset="-122"/>
                </a:rPr>
                <a:t>供应商产品相对差异小，转移成本低</a:t>
              </a:r>
            </a:p>
            <a:p>
              <a:pPr marL="101600" indent="-101600" defTabSz="330200">
                <a:lnSpc>
                  <a:spcPct val="110000"/>
                </a:lnSpc>
                <a:buFontTx/>
                <a:buChar char="•"/>
                <a:tabLst>
                  <a:tab pos="8521700" algn="r"/>
                </a:tabLst>
              </a:pPr>
              <a:r>
                <a:rPr lang="zh-CN" altLang="en-US" sz="1400" b="1" dirty="0">
                  <a:ea typeface="宋体" pitchFamily="2" charset="-122"/>
                </a:rPr>
                <a:t>买方市场</a:t>
              </a:r>
              <a:r>
                <a:rPr lang="zh-CN" altLang="en-US" sz="1400" dirty="0">
                  <a:ea typeface="宋体" pitchFamily="2" charset="-122"/>
                </a:rPr>
                <a:t>，且进口原材料价格冲击大</a:t>
              </a:r>
            </a:p>
            <a:p>
              <a:pPr marL="101600" indent="-101600" defTabSz="330200">
                <a:lnSpc>
                  <a:spcPct val="110000"/>
                </a:lnSpc>
                <a:buFontTx/>
                <a:buChar char="•"/>
                <a:tabLst>
                  <a:tab pos="8521700" algn="r"/>
                </a:tabLst>
              </a:pPr>
              <a:r>
                <a:rPr lang="zh-CN" altLang="en-US" sz="1400" dirty="0">
                  <a:ea typeface="宋体" pitchFamily="2" charset="-122"/>
                </a:rPr>
                <a:t>设备结构趋同，对供应商技术依赖性强</a:t>
              </a:r>
            </a:p>
          </p:txBody>
        </p:sp>
        <p:sp>
          <p:nvSpPr>
            <p:cNvPr id="24595" name="AutoShape 39"/>
            <p:cNvSpPr>
              <a:spLocks noChangeArrowheads="1"/>
            </p:cNvSpPr>
            <p:nvPr/>
          </p:nvSpPr>
          <p:spPr bwMode="auto">
            <a:xfrm>
              <a:off x="3705225" y="2960688"/>
              <a:ext cx="1733550" cy="1600200"/>
            </a:xfrm>
            <a:prstGeom prst="flowChartPreparation">
              <a:avLst/>
            </a:prstGeom>
            <a:solidFill>
              <a:schemeClr val="bg1"/>
            </a:solidFill>
            <a:ln w="9525">
              <a:solidFill>
                <a:schemeClr val="tx1"/>
              </a:solidFill>
              <a:miter lim="800000"/>
              <a:headEnd/>
              <a:tailEnd/>
            </a:ln>
          </p:spPr>
          <p:txBody>
            <a:bodyPr wrap="none" anchor="ctr"/>
            <a:lstStyle/>
            <a:p>
              <a:pPr algn="ctr"/>
              <a:r>
                <a:rPr lang="zh-CN" altLang="en-US" sz="1400" b="1" dirty="0">
                  <a:ea typeface="楷体_GB2312" pitchFamily="49" charset="-122"/>
                </a:rPr>
                <a:t>五种力量决定</a:t>
              </a:r>
            </a:p>
            <a:p>
              <a:pPr algn="ctr"/>
              <a:r>
                <a:rPr lang="zh-CN" altLang="en-US" sz="1400" b="1" dirty="0">
                  <a:ea typeface="楷体_GB2312" pitchFamily="49" charset="-122"/>
                </a:rPr>
                <a:t>着烟包行业最终</a:t>
              </a:r>
            </a:p>
            <a:p>
              <a:pPr algn="ctr"/>
              <a:r>
                <a:rPr lang="zh-CN" altLang="en-US" sz="1400" b="1" dirty="0">
                  <a:ea typeface="楷体_GB2312" pitchFamily="49" charset="-122"/>
                </a:rPr>
                <a:t>的获利能力以及</a:t>
              </a:r>
            </a:p>
            <a:p>
              <a:pPr algn="ctr"/>
              <a:r>
                <a:rPr lang="zh-CN" altLang="en-US" sz="1400" b="1" dirty="0">
                  <a:ea typeface="楷体_GB2312" pitchFamily="49" charset="-122"/>
                </a:rPr>
                <a:t>资本向本行业的</a:t>
              </a:r>
            </a:p>
            <a:p>
              <a:pPr algn="ctr"/>
              <a:r>
                <a:rPr lang="zh-CN" altLang="en-US" sz="1400" b="1" dirty="0">
                  <a:ea typeface="楷体_GB2312" pitchFamily="49" charset="-122"/>
                </a:rPr>
                <a:t>流向程度</a:t>
              </a:r>
            </a:p>
          </p:txBody>
        </p:sp>
        <p:sp>
          <p:nvSpPr>
            <p:cNvPr id="24596" name="Rectangle 46"/>
            <p:cNvSpPr>
              <a:spLocks noChangeArrowheads="1"/>
            </p:cNvSpPr>
            <p:nvPr/>
          </p:nvSpPr>
          <p:spPr bwMode="auto">
            <a:xfrm>
              <a:off x="725488" y="1482725"/>
              <a:ext cx="7756525" cy="4775200"/>
            </a:xfrm>
            <a:prstGeom prst="rect">
              <a:avLst/>
            </a:prstGeom>
            <a:noFill/>
            <a:ln w="12700">
              <a:solidFill>
                <a:schemeClr val="tx1"/>
              </a:solidFill>
              <a:prstDash val="sysDot"/>
              <a:miter lim="800000"/>
              <a:headEnd/>
              <a:tailEnd/>
            </a:ln>
          </p:spPr>
          <p:txBody>
            <a:bodyPr wrap="none" lIns="90000" tIns="46800" rIns="90000" bIns="46800" anchor="ctr"/>
            <a:lstStyle/>
            <a:p>
              <a:endParaRPr lang="zh-CN" altLang="en-US" sz="1600">
                <a:ea typeface="宋体" pitchFamily="2" charset="-122"/>
              </a:endParaRPr>
            </a:p>
          </p:txBody>
        </p:sp>
      </p:grpSp>
      <p:sp>
        <p:nvSpPr>
          <p:cNvPr id="24580" name="TextBox 20"/>
          <p:cNvSpPr txBox="1">
            <a:spLocks noChangeArrowheads="1"/>
          </p:cNvSpPr>
          <p:nvPr/>
        </p:nvSpPr>
        <p:spPr bwMode="auto">
          <a:xfrm>
            <a:off x="1187450" y="4437063"/>
            <a:ext cx="1351652" cy="307777"/>
          </a:xfrm>
          <a:prstGeom prst="rect">
            <a:avLst/>
          </a:prstGeom>
          <a:noFill/>
          <a:ln w="9525">
            <a:noFill/>
            <a:miter lim="800000"/>
            <a:headEnd/>
            <a:tailEnd/>
          </a:ln>
        </p:spPr>
        <p:txBody>
          <a:bodyPr wrap="none">
            <a:spAutoFit/>
          </a:bodyPr>
          <a:lstStyle/>
          <a:p>
            <a:r>
              <a:rPr lang="en-US" altLang="zh-CN" sz="1400" b="1" dirty="0" smtClean="0">
                <a:solidFill>
                  <a:srgbClr val="FF0000"/>
                </a:solidFill>
                <a:ea typeface="宋体" pitchFamily="2" charset="-122"/>
              </a:rPr>
              <a:t>4</a:t>
            </a:r>
            <a:r>
              <a:rPr lang="zh-CN" altLang="en-US" sz="1400" b="1" dirty="0" smtClean="0">
                <a:solidFill>
                  <a:srgbClr val="FF0000"/>
                </a:solidFill>
                <a:ea typeface="宋体" pitchFamily="2" charset="-122"/>
              </a:rPr>
              <a:t>、供</a:t>
            </a:r>
            <a:r>
              <a:rPr lang="zh-CN" altLang="en-US" sz="1400" b="1" dirty="0">
                <a:solidFill>
                  <a:srgbClr val="FF0000"/>
                </a:solidFill>
                <a:ea typeface="宋体" pitchFamily="2" charset="-122"/>
              </a:rPr>
              <a:t>应商分析</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标题 1"/>
          <p:cNvSpPr>
            <a:spLocks noGrp="1"/>
          </p:cNvSpPr>
          <p:nvPr>
            <p:ph type="title"/>
          </p:nvPr>
        </p:nvSpPr>
        <p:spPr/>
        <p:txBody>
          <a:bodyPr/>
          <a:lstStyle/>
          <a:p>
            <a:r>
              <a:rPr lang="zh-CN" altLang="en-US" dirty="0" smtClean="0">
                <a:ea typeface="宋体" pitchFamily="2" charset="-122"/>
              </a:rPr>
              <a:t>行业周期与波特五要素分析</a:t>
            </a:r>
          </a:p>
        </p:txBody>
      </p:sp>
      <p:sp>
        <p:nvSpPr>
          <p:cNvPr id="26627" name="Rectangle 3"/>
          <p:cNvSpPr txBox="1">
            <a:spLocks noChangeArrowheads="1"/>
          </p:cNvSpPr>
          <p:nvPr/>
        </p:nvSpPr>
        <p:spPr bwMode="auto">
          <a:xfrm>
            <a:off x="251520" y="1268760"/>
            <a:ext cx="8078787" cy="4479925"/>
          </a:xfrm>
          <a:prstGeom prst="rect">
            <a:avLst/>
          </a:prstGeom>
          <a:noFill/>
          <a:ln w="9525">
            <a:noFill/>
            <a:miter lim="800000"/>
            <a:headEnd/>
            <a:tailEnd/>
          </a:ln>
        </p:spPr>
        <p:txBody>
          <a:bodyPr/>
          <a:lstStyle/>
          <a:p>
            <a:pPr marL="342900" indent="-342900">
              <a:lnSpc>
                <a:spcPct val="150000"/>
              </a:lnSpc>
              <a:spcBef>
                <a:spcPct val="20000"/>
              </a:spcBef>
              <a:buClr>
                <a:schemeClr val="accent1"/>
              </a:buClr>
              <a:buSzPct val="80000"/>
              <a:buFont typeface="Wingdings" pitchFamily="2" charset="2"/>
              <a:buChar char="l"/>
            </a:pPr>
            <a:r>
              <a:rPr lang="zh-CN" altLang="en-US" b="1" dirty="0" smtClean="0">
                <a:latin typeface="宋体" pitchFamily="2" charset="-122"/>
                <a:ea typeface="宋体" pitchFamily="2" charset="-122"/>
              </a:rPr>
              <a:t>行</a:t>
            </a:r>
            <a:r>
              <a:rPr lang="zh-CN" altLang="en-US" b="1" dirty="0">
                <a:latin typeface="宋体" pitchFamily="2" charset="-122"/>
                <a:ea typeface="宋体" pitchFamily="2" charset="-122"/>
              </a:rPr>
              <a:t>业生命周期分析</a:t>
            </a:r>
            <a:r>
              <a:rPr lang="zh-CN" altLang="en-US" dirty="0">
                <a:latin typeface="宋体" pitchFamily="2" charset="-122"/>
                <a:ea typeface="宋体" pitchFamily="2" charset="-122"/>
              </a:rPr>
              <a:t>首先界定所研究行业所处的阶段，并在该阶段特有规律的引导下展开研究。</a:t>
            </a:r>
          </a:p>
          <a:p>
            <a:pPr marL="342900" indent="-342900">
              <a:lnSpc>
                <a:spcPct val="150000"/>
              </a:lnSpc>
              <a:spcBef>
                <a:spcPct val="20000"/>
              </a:spcBef>
              <a:buClr>
                <a:schemeClr val="accent1"/>
              </a:buClr>
              <a:buSzPct val="80000"/>
              <a:buFont typeface="Wingdings" pitchFamily="2" charset="2"/>
              <a:buChar char="l"/>
            </a:pPr>
            <a:r>
              <a:rPr lang="en-US" altLang="zh-CN" dirty="0" err="1" smtClean="0">
                <a:latin typeface="宋体" pitchFamily="2" charset="-122"/>
                <a:ea typeface="宋体" pitchFamily="2" charset="-122"/>
              </a:rPr>
              <a:t>Poter</a:t>
            </a:r>
            <a:r>
              <a:rPr lang="zh-CN" altLang="en-US" dirty="0">
                <a:latin typeface="宋体" pitchFamily="2" charset="-122"/>
                <a:ea typeface="宋体" pitchFamily="2" charset="-122"/>
              </a:rPr>
              <a:t>五要素分析则是在此基础上研究行业的内部和周围，通过对各类要素的分析来抓住行业的内在规律和本质。</a:t>
            </a:r>
          </a:p>
          <a:p>
            <a:pPr marL="342900" indent="-342900">
              <a:lnSpc>
                <a:spcPct val="150000"/>
              </a:lnSpc>
              <a:spcBef>
                <a:spcPct val="20000"/>
              </a:spcBef>
              <a:buClr>
                <a:schemeClr val="accent1"/>
              </a:buClr>
              <a:buSzPct val="80000"/>
              <a:buFont typeface="Wingdings" pitchFamily="2" charset="2"/>
              <a:buChar char="l"/>
            </a:pPr>
            <a:r>
              <a:rPr lang="zh-CN" altLang="en-US" dirty="0" smtClean="0">
                <a:latin typeface="宋体" pitchFamily="2" charset="-122"/>
                <a:ea typeface="宋体" pitchFamily="2" charset="-122"/>
              </a:rPr>
              <a:t>需</a:t>
            </a:r>
            <a:r>
              <a:rPr lang="zh-CN" altLang="en-US" dirty="0">
                <a:latin typeface="宋体" pitchFamily="2" charset="-122"/>
                <a:ea typeface="宋体" pitchFamily="2" charset="-122"/>
              </a:rPr>
              <a:t>要注意的是，</a:t>
            </a:r>
            <a:r>
              <a:rPr lang="en-US" altLang="zh-CN" dirty="0" err="1">
                <a:latin typeface="宋体" pitchFamily="2" charset="-122"/>
                <a:ea typeface="宋体" pitchFamily="2" charset="-122"/>
              </a:rPr>
              <a:t>Poter</a:t>
            </a:r>
            <a:r>
              <a:rPr lang="zh-CN" altLang="en-US" dirty="0">
                <a:latin typeface="宋体" pitchFamily="2" charset="-122"/>
                <a:ea typeface="宋体" pitchFamily="2" charset="-122"/>
              </a:rPr>
              <a:t>五要素分析并不完全等同于行业分析的逻辑思路，也并非行业分析的步骤，这五要素是融入行业分析的各步骤之中的。</a:t>
            </a:r>
          </a:p>
          <a:p>
            <a:pPr marL="342900" indent="-342900">
              <a:lnSpc>
                <a:spcPct val="150000"/>
              </a:lnSpc>
              <a:spcBef>
                <a:spcPct val="20000"/>
              </a:spcBef>
              <a:buClr>
                <a:schemeClr val="accent1"/>
              </a:buClr>
              <a:buSzPct val="80000"/>
              <a:buFont typeface="Wingdings" pitchFamily="2" charset="2"/>
              <a:buChar char="ü"/>
            </a:pPr>
            <a:endParaRPr lang="zh-CN" altLang="en-US" dirty="0">
              <a:latin typeface="宋体" pitchFamily="2" charset="-122"/>
              <a:ea typeface="宋体" pitchFamily="2" charset="-122"/>
            </a:endParaRPr>
          </a:p>
          <a:p>
            <a:pPr>
              <a:buFont typeface="Wingdings" pitchFamily="2" charset="2"/>
              <a:buNone/>
            </a:pPr>
            <a:endParaRPr lang="zh-CN" altLang="en-US" b="1" dirty="0" smtClean="0">
              <a:solidFill>
                <a:srgbClr val="0033CC"/>
              </a:solidFill>
              <a:latin typeface="华文新魏" pitchFamily="2" charset="-122"/>
              <a:ea typeface="华文新魏" pitchFamily="2" charset="-122"/>
            </a:endParaRPr>
          </a:p>
          <a:p>
            <a:pPr marL="342900" indent="-342900">
              <a:lnSpc>
                <a:spcPct val="150000"/>
              </a:lnSpc>
              <a:spcBef>
                <a:spcPct val="20000"/>
              </a:spcBef>
              <a:buClr>
                <a:schemeClr val="accent1"/>
              </a:buClr>
              <a:buSzPct val="80000"/>
              <a:buFont typeface="Wingdings" pitchFamily="2" charset="2"/>
              <a:buChar char="l"/>
            </a:pPr>
            <a:endParaRPr lang="zh-CN" altLang="en-US" dirty="0">
              <a:latin typeface="宋体" pitchFamily="2" charset="-122"/>
              <a:ea typeface="宋体" pitchFamily="2" charset="-122"/>
            </a:endParaRPr>
          </a:p>
          <a:p>
            <a:pPr marL="342900" indent="-342900">
              <a:spcBef>
                <a:spcPct val="20000"/>
              </a:spcBef>
              <a:buClr>
                <a:schemeClr val="accent1"/>
              </a:buClr>
              <a:buSzPct val="80000"/>
              <a:buFont typeface="Wingdings" pitchFamily="2" charset="2"/>
              <a:buChar char="l"/>
            </a:pPr>
            <a:endParaRPr lang="en-US" altLang="zh-CN" sz="2000" dirty="0">
              <a:latin typeface="Verdana" pitchFamily="34" charset="0"/>
              <a:ea typeface="宋体" pitchFamily="2" charset="-122"/>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标题 1"/>
          <p:cNvSpPr>
            <a:spLocks noGrp="1"/>
          </p:cNvSpPr>
          <p:nvPr>
            <p:ph type="title"/>
          </p:nvPr>
        </p:nvSpPr>
        <p:spPr/>
        <p:txBody>
          <a:bodyPr/>
          <a:lstStyle/>
          <a:p>
            <a:r>
              <a:rPr lang="zh-CN" altLang="en-US" smtClean="0">
                <a:ea typeface="宋体" pitchFamily="2" charset="-122"/>
              </a:rPr>
              <a:t>行业研究方法</a:t>
            </a:r>
            <a:r>
              <a:rPr lang="en-US" altLang="zh-CN" smtClean="0">
                <a:ea typeface="宋体" pitchFamily="2" charset="-122"/>
              </a:rPr>
              <a:t>-PEST</a:t>
            </a:r>
            <a:endParaRPr lang="zh-CN" altLang="en-US" smtClean="0">
              <a:ea typeface="宋体" pitchFamily="2" charset="-122"/>
            </a:endParaRPr>
          </a:p>
        </p:txBody>
      </p:sp>
      <p:sp>
        <p:nvSpPr>
          <p:cNvPr id="29699" name="内容占位符 2"/>
          <p:cNvSpPr>
            <a:spLocks noGrp="1"/>
          </p:cNvSpPr>
          <p:nvPr>
            <p:ph idx="1"/>
          </p:nvPr>
        </p:nvSpPr>
        <p:spPr/>
        <p:txBody>
          <a:bodyPr/>
          <a:lstStyle/>
          <a:p>
            <a:r>
              <a:rPr lang="en-US" altLang="zh-CN" sz="2000" dirty="0" smtClean="0">
                <a:latin typeface="宋体" pitchFamily="2" charset="-122"/>
                <a:ea typeface="宋体" pitchFamily="2" charset="-122"/>
              </a:rPr>
              <a:t>PEST</a:t>
            </a:r>
            <a:r>
              <a:rPr lang="zh-CN" altLang="en-US" sz="2000" dirty="0" smtClean="0">
                <a:latin typeface="宋体" pitchFamily="2" charset="-122"/>
                <a:ea typeface="宋体" pitchFamily="2" charset="-122"/>
              </a:rPr>
              <a:t>：</a:t>
            </a:r>
            <a:r>
              <a:rPr lang="zh-CN" altLang="en-US" sz="2000" b="1" dirty="0" smtClean="0">
                <a:latin typeface="宋体" pitchFamily="2" charset="-122"/>
                <a:ea typeface="宋体" pitchFamily="2" charset="-122"/>
              </a:rPr>
              <a:t>外部环境分</a:t>
            </a:r>
            <a:r>
              <a:rPr lang="zh-CN" altLang="en-US" sz="2000" b="1" dirty="0" smtClean="0">
                <a:latin typeface="宋体" pitchFamily="2" charset="-122"/>
                <a:ea typeface="宋体" pitchFamily="2" charset="-122"/>
              </a:rPr>
              <a:t>析，纯行业性的分析方法</a:t>
            </a:r>
            <a:endParaRPr lang="zh-CN" altLang="en-US" sz="2000" b="1" dirty="0" smtClean="0">
              <a:latin typeface="宋体" pitchFamily="2" charset="-122"/>
              <a:ea typeface="宋体" pitchFamily="2" charset="-122"/>
            </a:endParaRPr>
          </a:p>
        </p:txBody>
      </p:sp>
      <p:grpSp>
        <p:nvGrpSpPr>
          <p:cNvPr id="29700" name="Group 3"/>
          <p:cNvGrpSpPr>
            <a:grpSpLocks/>
          </p:cNvGrpSpPr>
          <p:nvPr/>
        </p:nvGrpSpPr>
        <p:grpSpPr bwMode="auto">
          <a:xfrm>
            <a:off x="752475" y="1997075"/>
            <a:ext cx="7391400" cy="4038600"/>
            <a:chOff x="336" y="1104"/>
            <a:chExt cx="4656" cy="2544"/>
          </a:xfrm>
        </p:grpSpPr>
        <p:sp>
          <p:nvSpPr>
            <p:cNvPr id="29701" name="Rectangle 4"/>
            <p:cNvSpPr>
              <a:spLocks noChangeArrowheads="1"/>
            </p:cNvSpPr>
            <p:nvPr/>
          </p:nvSpPr>
          <p:spPr bwMode="auto">
            <a:xfrm>
              <a:off x="336" y="1104"/>
              <a:ext cx="2304" cy="1056"/>
            </a:xfrm>
            <a:prstGeom prst="rect">
              <a:avLst/>
            </a:prstGeom>
            <a:noFill/>
            <a:ln w="9525">
              <a:noFill/>
              <a:miter lim="800000"/>
              <a:headEnd/>
              <a:tailEnd/>
            </a:ln>
          </p:spPr>
          <p:txBody>
            <a:bodyPr lIns="92075" tIns="46038" rIns="92075" bIns="46038"/>
            <a:lstStyle/>
            <a:p>
              <a:pPr marL="342900" indent="-342900" algn="ctr">
                <a:lnSpc>
                  <a:spcPct val="120000"/>
                </a:lnSpc>
              </a:pPr>
              <a:r>
                <a:rPr lang="zh-CN" altLang="en-US" sz="1600" b="1">
                  <a:ea typeface="宋体" pitchFamily="2" charset="-122"/>
                </a:rPr>
                <a:t>政治、法律环境（</a:t>
              </a:r>
              <a:r>
                <a:rPr lang="en-US" altLang="zh-CN" sz="1600" b="1">
                  <a:ea typeface="宋体" pitchFamily="2" charset="-122"/>
                </a:rPr>
                <a:t>P</a:t>
              </a:r>
              <a:r>
                <a:rPr lang="zh-CN" altLang="en-US" sz="1600" b="1">
                  <a:ea typeface="宋体" pitchFamily="2" charset="-122"/>
                </a:rPr>
                <a:t>）</a:t>
              </a:r>
            </a:p>
            <a:p>
              <a:pPr marL="342900" indent="-342900">
                <a:lnSpc>
                  <a:spcPct val="120000"/>
                </a:lnSpc>
                <a:buFontTx/>
                <a:buChar char="•"/>
              </a:pPr>
              <a:r>
                <a:rPr lang="zh-CN" altLang="en-US" sz="1600">
                  <a:ea typeface="宋体" pitchFamily="2" charset="-122"/>
                </a:rPr>
                <a:t>与中央政府及地方政府的关系</a:t>
              </a:r>
            </a:p>
            <a:p>
              <a:pPr marL="342900" indent="-342900">
                <a:lnSpc>
                  <a:spcPct val="120000"/>
                </a:lnSpc>
                <a:buFontTx/>
                <a:buChar char="•"/>
              </a:pPr>
              <a:r>
                <a:rPr lang="zh-CN" altLang="en-US" sz="1600">
                  <a:ea typeface="宋体" pitchFamily="2" charset="-122"/>
                </a:rPr>
                <a:t>政策走向</a:t>
              </a:r>
            </a:p>
            <a:p>
              <a:pPr marL="342900" indent="-342900">
                <a:lnSpc>
                  <a:spcPct val="120000"/>
                </a:lnSpc>
                <a:buFontTx/>
                <a:buChar char="•"/>
              </a:pPr>
              <a:r>
                <a:rPr lang="zh-CN" altLang="en-US" sz="1600">
                  <a:ea typeface="宋体" pitchFamily="2" charset="-122"/>
                </a:rPr>
                <a:t>海峡两岸关系</a:t>
              </a:r>
            </a:p>
            <a:p>
              <a:pPr marL="342900" indent="-342900">
                <a:lnSpc>
                  <a:spcPct val="120000"/>
                </a:lnSpc>
                <a:buFontTx/>
                <a:buChar char="•"/>
              </a:pPr>
              <a:r>
                <a:rPr lang="zh-CN" altLang="en-US" sz="1600">
                  <a:ea typeface="宋体" pitchFamily="2" charset="-122"/>
                </a:rPr>
                <a:t>公司法、税法、知识产权保护</a:t>
              </a:r>
            </a:p>
          </p:txBody>
        </p:sp>
        <p:sp>
          <p:nvSpPr>
            <p:cNvPr id="29702" name="Rectangle 5"/>
            <p:cNvSpPr>
              <a:spLocks noChangeArrowheads="1"/>
            </p:cNvSpPr>
            <p:nvPr/>
          </p:nvSpPr>
          <p:spPr bwMode="auto">
            <a:xfrm>
              <a:off x="3072" y="1104"/>
              <a:ext cx="1920" cy="1104"/>
            </a:xfrm>
            <a:prstGeom prst="rect">
              <a:avLst/>
            </a:prstGeom>
            <a:noFill/>
            <a:ln w="9525">
              <a:noFill/>
              <a:miter lim="800000"/>
              <a:headEnd/>
              <a:tailEnd/>
            </a:ln>
          </p:spPr>
          <p:txBody>
            <a:bodyPr lIns="92075" tIns="46038" rIns="92075" bIns="46038"/>
            <a:lstStyle/>
            <a:p>
              <a:pPr marL="342900" indent="-342900" algn="ctr">
                <a:lnSpc>
                  <a:spcPct val="120000"/>
                </a:lnSpc>
              </a:pPr>
              <a:r>
                <a:rPr lang="zh-CN" altLang="en-US" sz="1600" b="1">
                  <a:ea typeface="宋体" pitchFamily="2" charset="-122"/>
                </a:rPr>
                <a:t>文化环境</a:t>
              </a:r>
              <a:r>
                <a:rPr lang="en-US" altLang="zh-CN" sz="1600" b="1">
                  <a:ea typeface="宋体" pitchFamily="2" charset="-122"/>
                </a:rPr>
                <a:t>(S)</a:t>
              </a:r>
            </a:p>
            <a:p>
              <a:pPr marL="342900" indent="-342900">
                <a:lnSpc>
                  <a:spcPct val="120000"/>
                </a:lnSpc>
                <a:buFontTx/>
                <a:buChar char="•"/>
              </a:pPr>
              <a:r>
                <a:rPr lang="zh-CN" altLang="en-US" sz="1600">
                  <a:ea typeface="宋体" pitchFamily="2" charset="-122"/>
                </a:rPr>
                <a:t>人口、地理</a:t>
              </a:r>
            </a:p>
            <a:p>
              <a:pPr marL="342900" indent="-342900">
                <a:lnSpc>
                  <a:spcPct val="120000"/>
                </a:lnSpc>
                <a:buFontTx/>
                <a:buChar char="•"/>
              </a:pPr>
              <a:r>
                <a:rPr lang="zh-CN" altLang="en-US" sz="1600">
                  <a:ea typeface="宋体" pitchFamily="2" charset="-122"/>
                </a:rPr>
                <a:t>生活方式的改变</a:t>
              </a:r>
            </a:p>
            <a:p>
              <a:pPr marL="342900" indent="-342900">
                <a:lnSpc>
                  <a:spcPct val="120000"/>
                </a:lnSpc>
                <a:buFontTx/>
                <a:buChar char="•"/>
              </a:pPr>
              <a:r>
                <a:rPr lang="zh-CN" altLang="en-US" sz="1600">
                  <a:ea typeface="宋体" pitchFamily="2" charset="-122"/>
                </a:rPr>
                <a:t>生态环境</a:t>
              </a:r>
            </a:p>
            <a:p>
              <a:pPr marL="342900" indent="-342900">
                <a:lnSpc>
                  <a:spcPct val="120000"/>
                </a:lnSpc>
                <a:buFontTx/>
                <a:buChar char="•"/>
              </a:pPr>
              <a:r>
                <a:rPr lang="zh-CN" altLang="en-US" sz="1600">
                  <a:ea typeface="宋体" pitchFamily="2" charset="-122"/>
                </a:rPr>
                <a:t>社会价值</a:t>
              </a:r>
            </a:p>
          </p:txBody>
        </p:sp>
        <p:sp>
          <p:nvSpPr>
            <p:cNvPr id="29703" name="Rectangle 6"/>
            <p:cNvSpPr>
              <a:spLocks noChangeArrowheads="1"/>
            </p:cNvSpPr>
            <p:nvPr/>
          </p:nvSpPr>
          <p:spPr bwMode="auto">
            <a:xfrm>
              <a:off x="384" y="2304"/>
              <a:ext cx="2352" cy="1344"/>
            </a:xfrm>
            <a:prstGeom prst="rect">
              <a:avLst/>
            </a:prstGeom>
            <a:noFill/>
            <a:ln w="9525">
              <a:noFill/>
              <a:miter lim="800000"/>
              <a:headEnd/>
              <a:tailEnd/>
            </a:ln>
          </p:spPr>
          <p:txBody>
            <a:bodyPr lIns="92075" tIns="46038" rIns="92075" bIns="46038"/>
            <a:lstStyle/>
            <a:p>
              <a:pPr marL="342900" indent="-342900" algn="ctr">
                <a:lnSpc>
                  <a:spcPct val="120000"/>
                </a:lnSpc>
              </a:pPr>
              <a:r>
                <a:rPr lang="zh-CN" altLang="en-US" sz="1600" b="1" dirty="0">
                  <a:ea typeface="宋体" pitchFamily="2" charset="-122"/>
                </a:rPr>
                <a:t>经济环境</a:t>
              </a:r>
              <a:r>
                <a:rPr lang="en-US" altLang="zh-CN" sz="1600" b="1" dirty="0">
                  <a:ea typeface="宋体" pitchFamily="2" charset="-122"/>
                </a:rPr>
                <a:t>(E)</a:t>
              </a:r>
            </a:p>
            <a:p>
              <a:pPr marL="342900" indent="-342900">
                <a:lnSpc>
                  <a:spcPct val="120000"/>
                </a:lnSpc>
                <a:buFontTx/>
                <a:buChar char="•"/>
              </a:pPr>
              <a:r>
                <a:rPr lang="zh-CN" altLang="en-US" sz="1600" dirty="0">
                  <a:ea typeface="宋体" pitchFamily="2" charset="-122"/>
                </a:rPr>
                <a:t>经济增长、</a:t>
              </a:r>
              <a:r>
                <a:rPr lang="en-US" altLang="zh-CN" sz="1600" dirty="0">
                  <a:ea typeface="宋体" pitchFamily="2" charset="-122"/>
                </a:rPr>
                <a:t>GDP</a:t>
              </a:r>
              <a:r>
                <a:rPr lang="zh-CN" altLang="en-US" sz="1600" dirty="0">
                  <a:ea typeface="宋体" pitchFamily="2" charset="-122"/>
                </a:rPr>
                <a:t>的变化</a:t>
              </a:r>
            </a:p>
            <a:p>
              <a:pPr marL="342900" indent="-342900">
                <a:lnSpc>
                  <a:spcPct val="120000"/>
                </a:lnSpc>
                <a:buFontTx/>
                <a:buChar char="•"/>
              </a:pPr>
              <a:r>
                <a:rPr lang="zh-CN" altLang="en-US" sz="1600" dirty="0">
                  <a:ea typeface="宋体" pitchFamily="2" charset="-122"/>
                </a:rPr>
                <a:t>通货膨胀率以及银行利率变化</a:t>
              </a:r>
            </a:p>
            <a:p>
              <a:pPr marL="342900" indent="-342900">
                <a:lnSpc>
                  <a:spcPct val="120000"/>
                </a:lnSpc>
                <a:buFontTx/>
                <a:buChar char="•"/>
              </a:pPr>
              <a:r>
                <a:rPr lang="zh-CN" altLang="en-US" sz="1600" dirty="0">
                  <a:ea typeface="宋体" pitchFamily="2" charset="-122"/>
                </a:rPr>
                <a:t>就业</a:t>
              </a:r>
            </a:p>
            <a:p>
              <a:pPr marL="342900" indent="-342900">
                <a:lnSpc>
                  <a:spcPct val="120000"/>
                </a:lnSpc>
                <a:buFontTx/>
                <a:buChar char="•"/>
              </a:pPr>
              <a:r>
                <a:rPr lang="zh-CN" altLang="en-US" sz="1600" dirty="0">
                  <a:ea typeface="宋体" pitchFamily="2" charset="-122"/>
                </a:rPr>
                <a:t>人均收入与人均储蓄的变化</a:t>
              </a:r>
            </a:p>
            <a:p>
              <a:pPr marL="342900" indent="-342900">
                <a:lnSpc>
                  <a:spcPct val="120000"/>
                </a:lnSpc>
                <a:buFontTx/>
                <a:buChar char="•"/>
              </a:pPr>
              <a:r>
                <a:rPr lang="zh-CN" altLang="en-US" sz="1600" dirty="0">
                  <a:ea typeface="宋体" pitchFamily="2" charset="-122"/>
                </a:rPr>
                <a:t>加入</a:t>
              </a:r>
              <a:r>
                <a:rPr lang="en-US" altLang="zh-CN" sz="1600" dirty="0">
                  <a:ea typeface="宋体" pitchFamily="2" charset="-122"/>
                </a:rPr>
                <a:t>WTO</a:t>
              </a:r>
            </a:p>
          </p:txBody>
        </p:sp>
        <p:sp>
          <p:nvSpPr>
            <p:cNvPr id="29704" name="Rectangle 7"/>
            <p:cNvSpPr>
              <a:spLocks noChangeArrowheads="1"/>
            </p:cNvSpPr>
            <p:nvPr/>
          </p:nvSpPr>
          <p:spPr bwMode="auto">
            <a:xfrm>
              <a:off x="2928" y="2304"/>
              <a:ext cx="1968" cy="1104"/>
            </a:xfrm>
            <a:prstGeom prst="rect">
              <a:avLst/>
            </a:prstGeom>
            <a:noFill/>
            <a:ln w="9525">
              <a:noFill/>
              <a:miter lim="800000"/>
              <a:headEnd/>
              <a:tailEnd/>
            </a:ln>
          </p:spPr>
          <p:txBody>
            <a:bodyPr lIns="92075" tIns="46038" rIns="92075" bIns="46038"/>
            <a:lstStyle/>
            <a:p>
              <a:pPr marL="342900" indent="-342900" algn="ctr">
                <a:lnSpc>
                  <a:spcPct val="120000"/>
                </a:lnSpc>
              </a:pPr>
              <a:r>
                <a:rPr lang="zh-CN" altLang="en-US" sz="1600" b="1">
                  <a:ea typeface="宋体" pitchFamily="2" charset="-122"/>
                </a:rPr>
                <a:t>技术环境</a:t>
              </a:r>
              <a:r>
                <a:rPr lang="en-US" altLang="zh-CN" sz="1600" b="1">
                  <a:ea typeface="宋体" pitchFamily="2" charset="-122"/>
                </a:rPr>
                <a:t>(T)</a:t>
              </a:r>
            </a:p>
            <a:p>
              <a:pPr marL="342900" indent="-342900">
                <a:lnSpc>
                  <a:spcPct val="120000"/>
                </a:lnSpc>
                <a:buFontTx/>
                <a:buChar char="•"/>
              </a:pPr>
              <a:r>
                <a:rPr lang="zh-CN" altLang="en-US" sz="1600">
                  <a:ea typeface="宋体" pitchFamily="2" charset="-122"/>
                </a:rPr>
                <a:t>新技术的发展</a:t>
              </a:r>
            </a:p>
            <a:p>
              <a:pPr marL="342900" indent="-342900">
                <a:lnSpc>
                  <a:spcPct val="120000"/>
                </a:lnSpc>
                <a:buFontTx/>
                <a:buChar char="•"/>
              </a:pPr>
              <a:r>
                <a:rPr lang="zh-CN" altLang="en-US" sz="1600">
                  <a:ea typeface="宋体" pitchFamily="2" charset="-122"/>
                </a:rPr>
                <a:t>制造业的进步</a:t>
              </a:r>
            </a:p>
            <a:p>
              <a:pPr marL="342900" indent="-342900">
                <a:lnSpc>
                  <a:spcPct val="120000"/>
                </a:lnSpc>
                <a:buFontTx/>
                <a:buChar char="•"/>
              </a:pPr>
              <a:r>
                <a:rPr lang="zh-CN" altLang="en-US" sz="1600">
                  <a:ea typeface="宋体" pitchFamily="2" charset="-122"/>
                </a:rPr>
                <a:t>新能源、新材料的使用</a:t>
              </a:r>
            </a:p>
            <a:p>
              <a:pPr marL="342900" indent="-342900">
                <a:lnSpc>
                  <a:spcPct val="120000"/>
                </a:lnSpc>
                <a:buFontTx/>
                <a:buChar char="•"/>
              </a:pPr>
              <a:r>
                <a:rPr lang="zh-CN" altLang="en-US" sz="1600">
                  <a:ea typeface="宋体" pitchFamily="2" charset="-122"/>
                </a:rPr>
                <a:t>电子商务、</a:t>
              </a:r>
              <a:r>
                <a:rPr lang="en-US" altLang="zh-CN" sz="1600">
                  <a:ea typeface="宋体" pitchFamily="2" charset="-122"/>
                </a:rPr>
                <a:t>IT</a:t>
              </a:r>
              <a:r>
                <a:rPr lang="zh-CN" altLang="en-US" sz="1600">
                  <a:ea typeface="宋体" pitchFamily="2" charset="-122"/>
                </a:rPr>
                <a:t>时代到来</a:t>
              </a:r>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标题 1"/>
          <p:cNvSpPr>
            <a:spLocks noGrp="1"/>
          </p:cNvSpPr>
          <p:nvPr>
            <p:ph type="title"/>
          </p:nvPr>
        </p:nvSpPr>
        <p:spPr/>
        <p:txBody>
          <a:bodyPr/>
          <a:lstStyle/>
          <a:p>
            <a:r>
              <a:rPr lang="zh-CN" altLang="en-US" smtClean="0">
                <a:ea typeface="宋体" pitchFamily="2" charset="-122"/>
              </a:rPr>
              <a:t>家具行业</a:t>
            </a:r>
          </a:p>
        </p:txBody>
      </p:sp>
      <p:grpSp>
        <p:nvGrpSpPr>
          <p:cNvPr id="30723" name="组合 5"/>
          <p:cNvGrpSpPr>
            <a:grpSpLocks/>
          </p:cNvGrpSpPr>
          <p:nvPr/>
        </p:nvGrpSpPr>
        <p:grpSpPr bwMode="auto">
          <a:xfrm>
            <a:off x="488950" y="1103313"/>
            <a:ext cx="8056563" cy="5124450"/>
            <a:chOff x="488950" y="1103313"/>
            <a:chExt cx="8056563" cy="5124450"/>
          </a:xfrm>
        </p:grpSpPr>
        <p:grpSp>
          <p:nvGrpSpPr>
            <p:cNvPr id="30724" name="组合 13"/>
            <p:cNvGrpSpPr>
              <a:grpSpLocks/>
            </p:cNvGrpSpPr>
            <p:nvPr/>
          </p:nvGrpSpPr>
          <p:grpSpPr bwMode="auto">
            <a:xfrm>
              <a:off x="1038225" y="1246188"/>
              <a:ext cx="6769100" cy="4746625"/>
              <a:chOff x="1038225" y="1246188"/>
              <a:chExt cx="6769100" cy="4746625"/>
            </a:xfrm>
          </p:grpSpPr>
          <p:sp>
            <p:nvSpPr>
              <p:cNvPr id="30726" name="Rectangle 2"/>
              <p:cNvSpPr>
                <a:spLocks noChangeArrowheads="1"/>
              </p:cNvSpPr>
              <p:nvPr/>
            </p:nvSpPr>
            <p:spPr bwMode="auto">
              <a:xfrm>
                <a:off x="2751138" y="1246188"/>
                <a:ext cx="3721100" cy="417512"/>
              </a:xfrm>
              <a:prstGeom prst="rect">
                <a:avLst/>
              </a:prstGeom>
              <a:noFill/>
              <a:ln w="9525">
                <a:noFill/>
                <a:miter lim="800000"/>
                <a:headEnd/>
                <a:tailEnd/>
              </a:ln>
            </p:spPr>
            <p:txBody>
              <a:bodyPr/>
              <a:lstStyle/>
              <a:p>
                <a:pPr algn="ctr"/>
                <a:r>
                  <a:rPr lang="zh-CN" altLang="en-US" b="1">
                    <a:solidFill>
                      <a:schemeClr val="tx2"/>
                    </a:solidFill>
                    <a:latin typeface="楷体_GB2312" pitchFamily="49" charset="-122"/>
                    <a:ea typeface="楷体_GB2312" pitchFamily="49" charset="-122"/>
                  </a:rPr>
                  <a:t>家具行业外部环境主要特征</a:t>
                </a:r>
              </a:p>
            </p:txBody>
          </p:sp>
          <p:sp>
            <p:nvSpPr>
              <p:cNvPr id="30727" name="Rectangle 3"/>
              <p:cNvSpPr>
                <a:spLocks noChangeArrowheads="1"/>
              </p:cNvSpPr>
              <p:nvPr/>
            </p:nvSpPr>
            <p:spPr bwMode="auto">
              <a:xfrm>
                <a:off x="2622550" y="1901825"/>
                <a:ext cx="5184775" cy="769938"/>
              </a:xfrm>
              <a:prstGeom prst="rect">
                <a:avLst/>
              </a:prstGeom>
              <a:noFill/>
              <a:ln w="3175">
                <a:solidFill>
                  <a:schemeClr val="tx1"/>
                </a:solidFill>
                <a:miter lim="800000"/>
                <a:headEnd/>
                <a:tailEnd/>
              </a:ln>
            </p:spPr>
            <p:txBody>
              <a:bodyPr lIns="0" tIns="0" rIns="0" bIns="0" anchor="ctr">
                <a:spAutoFit/>
              </a:bodyPr>
              <a:lstStyle/>
              <a:p>
                <a:pPr marL="190500" lvl="1" indent="-188913" defTabSz="330200">
                  <a:lnSpc>
                    <a:spcPct val="120000"/>
                  </a:lnSpc>
                  <a:buFontTx/>
                  <a:buChar char="–"/>
                  <a:tabLst>
                    <a:tab pos="8521700" algn="r"/>
                  </a:tabLst>
                </a:pPr>
                <a:r>
                  <a:rPr lang="zh-CN" altLang="de-DE" sz="1400">
                    <a:ea typeface="宋体" pitchFamily="2" charset="-122"/>
                  </a:rPr>
                  <a:t>我国已成为世界家具生产和出口大国</a:t>
                </a:r>
              </a:p>
              <a:p>
                <a:pPr marL="190500" lvl="1" indent="-188913" defTabSz="330200">
                  <a:lnSpc>
                    <a:spcPct val="120000"/>
                  </a:lnSpc>
                  <a:buFontTx/>
                  <a:buChar char="–"/>
                  <a:tabLst>
                    <a:tab pos="8521700" algn="r"/>
                  </a:tabLst>
                </a:pPr>
                <a:r>
                  <a:rPr lang="zh-CN" altLang="de-DE" sz="1400">
                    <a:ea typeface="宋体" pitchFamily="2" charset="-122"/>
                  </a:rPr>
                  <a:t>未来家具行业仍将持续高速增长</a:t>
                </a:r>
              </a:p>
              <a:p>
                <a:pPr marL="190500" lvl="1" indent="-188913" defTabSz="330200">
                  <a:lnSpc>
                    <a:spcPct val="120000"/>
                  </a:lnSpc>
                  <a:buFontTx/>
                  <a:buChar char="–"/>
                  <a:tabLst>
                    <a:tab pos="8521700" algn="r"/>
                  </a:tabLst>
                </a:pPr>
                <a:r>
                  <a:rPr lang="zh-CN" altLang="de-DE" sz="1400">
                    <a:ea typeface="宋体" pitchFamily="2" charset="-122"/>
                  </a:rPr>
                  <a:t>市场消费将更趋于个性化，变动速率加快</a:t>
                </a:r>
              </a:p>
            </p:txBody>
          </p:sp>
          <p:sp>
            <p:nvSpPr>
              <p:cNvPr id="30728" name="Rectangle 4"/>
              <p:cNvSpPr>
                <a:spLocks noChangeArrowheads="1"/>
              </p:cNvSpPr>
              <p:nvPr/>
            </p:nvSpPr>
            <p:spPr bwMode="auto">
              <a:xfrm>
                <a:off x="2622550" y="3003550"/>
                <a:ext cx="5184775" cy="769938"/>
              </a:xfrm>
              <a:prstGeom prst="rect">
                <a:avLst/>
              </a:prstGeom>
              <a:noFill/>
              <a:ln w="3175">
                <a:solidFill>
                  <a:schemeClr val="tx1"/>
                </a:solidFill>
                <a:miter lim="800000"/>
                <a:headEnd/>
                <a:tailEnd/>
              </a:ln>
            </p:spPr>
            <p:txBody>
              <a:bodyPr lIns="0" tIns="0" rIns="0" bIns="0" anchor="ctr">
                <a:spAutoFit/>
              </a:bodyPr>
              <a:lstStyle/>
              <a:p>
                <a:pPr marL="190500" lvl="1" indent="-188913" defTabSz="330200">
                  <a:lnSpc>
                    <a:spcPct val="120000"/>
                  </a:lnSpc>
                  <a:buFontTx/>
                  <a:buChar char="–"/>
                  <a:tabLst>
                    <a:tab pos="8521700" algn="r"/>
                  </a:tabLst>
                </a:pPr>
                <a:r>
                  <a:rPr lang="zh-CN" altLang="de-DE" sz="1400" dirty="0">
                    <a:ea typeface="宋体" pitchFamily="2" charset="-122"/>
                  </a:rPr>
                  <a:t>行业竞争将从低价竞争向品牌竞争过渡</a:t>
                </a:r>
              </a:p>
              <a:p>
                <a:pPr marL="190500" lvl="1" indent="-188913" defTabSz="330200">
                  <a:lnSpc>
                    <a:spcPct val="120000"/>
                  </a:lnSpc>
                  <a:buFontTx/>
                  <a:buChar char="–"/>
                  <a:tabLst>
                    <a:tab pos="8521700" algn="r"/>
                  </a:tabLst>
                </a:pPr>
                <a:r>
                  <a:rPr lang="zh-CN" altLang="de-DE" sz="1400" dirty="0">
                    <a:ea typeface="宋体" pitchFamily="2" charset="-122"/>
                  </a:rPr>
                  <a:t>个人消费信贷、行业强制标准等措施陆续出台</a:t>
                </a:r>
              </a:p>
              <a:p>
                <a:pPr marL="190500" lvl="1" indent="-188913" defTabSz="330200">
                  <a:lnSpc>
                    <a:spcPct val="120000"/>
                  </a:lnSpc>
                  <a:buFontTx/>
                  <a:buChar char="–"/>
                  <a:tabLst>
                    <a:tab pos="8521700" algn="r"/>
                  </a:tabLst>
                </a:pPr>
                <a:r>
                  <a:rPr lang="zh-CN" altLang="de-DE" sz="1400" dirty="0">
                    <a:ea typeface="宋体" pitchFamily="2" charset="-122"/>
                  </a:rPr>
                  <a:t>业内重组洗牌和专业分工步伐加快</a:t>
                </a:r>
              </a:p>
            </p:txBody>
          </p:sp>
          <p:sp>
            <p:nvSpPr>
              <p:cNvPr id="30729" name="Rectangle 5"/>
              <p:cNvSpPr>
                <a:spLocks noChangeArrowheads="1"/>
              </p:cNvSpPr>
              <p:nvPr/>
            </p:nvSpPr>
            <p:spPr bwMode="auto">
              <a:xfrm>
                <a:off x="2622550" y="4083050"/>
                <a:ext cx="5184775" cy="769938"/>
              </a:xfrm>
              <a:prstGeom prst="rect">
                <a:avLst/>
              </a:prstGeom>
              <a:noFill/>
              <a:ln w="3175">
                <a:solidFill>
                  <a:schemeClr val="tx1"/>
                </a:solidFill>
                <a:miter lim="800000"/>
                <a:headEnd/>
                <a:tailEnd/>
              </a:ln>
            </p:spPr>
            <p:txBody>
              <a:bodyPr lIns="0" tIns="0" rIns="0" bIns="0" anchor="ctr">
                <a:spAutoFit/>
              </a:bodyPr>
              <a:lstStyle/>
              <a:p>
                <a:pPr marL="190500" lvl="1" indent="-188913" defTabSz="330200">
                  <a:lnSpc>
                    <a:spcPct val="120000"/>
                  </a:lnSpc>
                  <a:buFontTx/>
                  <a:buChar char="–"/>
                  <a:tabLst>
                    <a:tab pos="8521700" algn="r"/>
                  </a:tabLst>
                </a:pPr>
                <a:r>
                  <a:rPr lang="zh-CN" altLang="de-DE" sz="1400">
                    <a:ea typeface="宋体" pitchFamily="2" charset="-122"/>
                  </a:rPr>
                  <a:t>有利于中国家具产品的出口放大</a:t>
                </a:r>
              </a:p>
              <a:p>
                <a:pPr marL="190500" lvl="1" indent="-188913" defTabSz="330200">
                  <a:lnSpc>
                    <a:spcPct val="120000"/>
                  </a:lnSpc>
                  <a:buFontTx/>
                  <a:buChar char="–"/>
                  <a:tabLst>
                    <a:tab pos="8521700" algn="r"/>
                  </a:tabLst>
                </a:pPr>
                <a:r>
                  <a:rPr lang="zh-CN" altLang="de-DE" sz="1400">
                    <a:ea typeface="宋体" pitchFamily="2" charset="-122"/>
                  </a:rPr>
                  <a:t>市场进一步对外开放，加大了行业的竞争烈度</a:t>
                </a:r>
              </a:p>
              <a:p>
                <a:pPr marL="190500" lvl="1" indent="-188913" defTabSz="330200">
                  <a:lnSpc>
                    <a:spcPct val="120000"/>
                  </a:lnSpc>
                  <a:buFontTx/>
                  <a:buChar char="–"/>
                  <a:tabLst>
                    <a:tab pos="8521700" algn="r"/>
                  </a:tabLst>
                </a:pPr>
                <a:r>
                  <a:rPr lang="zh-CN" altLang="de-DE" sz="1400">
                    <a:ea typeface="宋体" pitchFamily="2" charset="-122"/>
                  </a:rPr>
                  <a:t>家具出口商应注意对反倾销风险的控制</a:t>
                </a:r>
              </a:p>
            </p:txBody>
          </p:sp>
          <p:sp>
            <p:nvSpPr>
              <p:cNvPr id="30730" name="Rectangle 6"/>
              <p:cNvSpPr>
                <a:spLocks noChangeArrowheads="1"/>
              </p:cNvSpPr>
              <p:nvPr/>
            </p:nvSpPr>
            <p:spPr bwMode="auto">
              <a:xfrm>
                <a:off x="2622550" y="5222875"/>
                <a:ext cx="5184775" cy="769938"/>
              </a:xfrm>
              <a:prstGeom prst="rect">
                <a:avLst/>
              </a:prstGeom>
              <a:noFill/>
              <a:ln w="3175">
                <a:solidFill>
                  <a:schemeClr val="tx1"/>
                </a:solidFill>
                <a:miter lim="800000"/>
                <a:headEnd/>
                <a:tailEnd/>
              </a:ln>
            </p:spPr>
            <p:txBody>
              <a:bodyPr lIns="0" tIns="0" rIns="0" bIns="0" anchor="ctr">
                <a:spAutoFit/>
              </a:bodyPr>
              <a:lstStyle/>
              <a:p>
                <a:pPr marL="190500" lvl="1" indent="-188913" defTabSz="330200">
                  <a:lnSpc>
                    <a:spcPct val="120000"/>
                  </a:lnSpc>
                  <a:buFontTx/>
                  <a:buChar char="–"/>
                  <a:tabLst>
                    <a:tab pos="8521700" algn="r"/>
                  </a:tabLst>
                </a:pPr>
                <a:r>
                  <a:rPr lang="zh-CN" altLang="de-DE" sz="1400">
                    <a:ea typeface="宋体" pitchFamily="2" charset="-122"/>
                  </a:rPr>
                  <a:t>信息化技术使企业运作效率提高，对市场反映速度加快</a:t>
                </a:r>
              </a:p>
              <a:p>
                <a:pPr marL="190500" lvl="1" indent="-188913" defTabSz="330200">
                  <a:lnSpc>
                    <a:spcPct val="120000"/>
                  </a:lnSpc>
                  <a:buFontTx/>
                  <a:buChar char="–"/>
                  <a:tabLst>
                    <a:tab pos="8521700" algn="r"/>
                  </a:tabLst>
                </a:pPr>
                <a:r>
                  <a:rPr lang="zh-CN" altLang="de-DE" sz="1400">
                    <a:ea typeface="宋体" pitchFamily="2" charset="-122"/>
                  </a:rPr>
                  <a:t>模块化技术在生产设计中将得到广泛运用</a:t>
                </a:r>
              </a:p>
              <a:p>
                <a:pPr marL="190500" lvl="1" indent="-188913" defTabSz="330200">
                  <a:lnSpc>
                    <a:spcPct val="120000"/>
                  </a:lnSpc>
                  <a:buFontTx/>
                  <a:buChar char="–"/>
                  <a:tabLst>
                    <a:tab pos="8521700" algn="r"/>
                  </a:tabLst>
                </a:pPr>
                <a:r>
                  <a:rPr lang="de-DE" altLang="zh-CN" sz="1400">
                    <a:ea typeface="宋体" pitchFamily="2" charset="-122"/>
                  </a:rPr>
                  <a:t>EHS(</a:t>
                </a:r>
                <a:r>
                  <a:rPr lang="zh-CN" altLang="de-DE" sz="1400">
                    <a:ea typeface="宋体" pitchFamily="2" charset="-122"/>
                  </a:rPr>
                  <a:t>环保、健康和安全）相关技术将逐渐普及</a:t>
                </a:r>
              </a:p>
            </p:txBody>
          </p:sp>
          <p:sp>
            <p:nvSpPr>
              <p:cNvPr id="30731" name="AutoShape 7"/>
              <p:cNvSpPr>
                <a:spLocks noChangeArrowheads="1"/>
              </p:cNvSpPr>
              <p:nvPr/>
            </p:nvSpPr>
            <p:spPr bwMode="auto">
              <a:xfrm>
                <a:off x="1038225" y="1995488"/>
                <a:ext cx="1368425" cy="503237"/>
              </a:xfrm>
              <a:prstGeom prst="homePlate">
                <a:avLst>
                  <a:gd name="adj" fmla="val 67981"/>
                </a:avLst>
              </a:prstGeom>
              <a:solidFill>
                <a:schemeClr val="bg1"/>
              </a:solidFill>
              <a:ln w="9525">
                <a:solidFill>
                  <a:schemeClr val="tx1"/>
                </a:solidFill>
                <a:miter lim="800000"/>
                <a:headEnd/>
                <a:tailEnd/>
              </a:ln>
            </p:spPr>
            <p:txBody>
              <a:bodyPr wrap="none" anchor="ctr"/>
              <a:lstStyle/>
              <a:p>
                <a:pPr algn="ctr" fontAlgn="t"/>
                <a:r>
                  <a:rPr lang="zh-CN" altLang="en-US" b="1">
                    <a:ea typeface="宋体" pitchFamily="2" charset="-122"/>
                  </a:rPr>
                  <a:t>市场环境</a:t>
                </a:r>
              </a:p>
            </p:txBody>
          </p:sp>
          <p:sp>
            <p:nvSpPr>
              <p:cNvPr id="30732" name="AutoShape 8"/>
              <p:cNvSpPr>
                <a:spLocks noChangeArrowheads="1"/>
              </p:cNvSpPr>
              <p:nvPr/>
            </p:nvSpPr>
            <p:spPr bwMode="auto">
              <a:xfrm>
                <a:off x="1038225" y="3074988"/>
                <a:ext cx="1368425" cy="577850"/>
              </a:xfrm>
              <a:prstGeom prst="homePlate">
                <a:avLst>
                  <a:gd name="adj" fmla="val 59203"/>
                </a:avLst>
              </a:prstGeom>
              <a:solidFill>
                <a:schemeClr val="bg1"/>
              </a:solidFill>
              <a:ln w="9525">
                <a:solidFill>
                  <a:schemeClr val="tx1"/>
                </a:solidFill>
                <a:miter lim="800000"/>
                <a:headEnd/>
                <a:tailEnd/>
              </a:ln>
            </p:spPr>
            <p:txBody>
              <a:bodyPr wrap="none" anchor="ctr"/>
              <a:lstStyle/>
              <a:p>
                <a:pPr algn="ctr" fontAlgn="t"/>
                <a:r>
                  <a:rPr lang="zh-CN" altLang="en-US" b="1">
                    <a:ea typeface="宋体" pitchFamily="2" charset="-122"/>
                  </a:rPr>
                  <a:t>产业环境</a:t>
                </a:r>
              </a:p>
            </p:txBody>
          </p:sp>
          <p:sp>
            <p:nvSpPr>
              <p:cNvPr id="30733" name="AutoShape 9"/>
              <p:cNvSpPr>
                <a:spLocks noChangeArrowheads="1"/>
              </p:cNvSpPr>
              <p:nvPr/>
            </p:nvSpPr>
            <p:spPr bwMode="auto">
              <a:xfrm>
                <a:off x="1038225" y="4227513"/>
                <a:ext cx="1368425" cy="503237"/>
              </a:xfrm>
              <a:prstGeom prst="homePlate">
                <a:avLst>
                  <a:gd name="adj" fmla="val 67981"/>
                </a:avLst>
              </a:prstGeom>
              <a:solidFill>
                <a:schemeClr val="bg1"/>
              </a:solidFill>
              <a:ln w="9525">
                <a:solidFill>
                  <a:schemeClr val="tx1"/>
                </a:solidFill>
                <a:miter lim="800000"/>
                <a:headEnd/>
                <a:tailEnd/>
              </a:ln>
            </p:spPr>
            <p:txBody>
              <a:bodyPr wrap="none" anchor="ctr"/>
              <a:lstStyle/>
              <a:p>
                <a:pPr algn="ctr" fontAlgn="t"/>
                <a:r>
                  <a:rPr lang="en-US" altLang="zh-CN" b="1">
                    <a:ea typeface="宋体" pitchFamily="2" charset="-122"/>
                  </a:rPr>
                  <a:t>WTO</a:t>
                </a:r>
                <a:r>
                  <a:rPr lang="zh-CN" altLang="en-US" b="1">
                    <a:ea typeface="宋体" pitchFamily="2" charset="-122"/>
                  </a:rPr>
                  <a:t>影响</a:t>
                </a:r>
              </a:p>
            </p:txBody>
          </p:sp>
          <p:sp>
            <p:nvSpPr>
              <p:cNvPr id="30734" name="AutoShape 10"/>
              <p:cNvSpPr>
                <a:spLocks noChangeArrowheads="1"/>
              </p:cNvSpPr>
              <p:nvPr/>
            </p:nvSpPr>
            <p:spPr bwMode="auto">
              <a:xfrm>
                <a:off x="1069975" y="5286375"/>
                <a:ext cx="1368425" cy="576263"/>
              </a:xfrm>
              <a:prstGeom prst="homePlate">
                <a:avLst>
                  <a:gd name="adj" fmla="val 59366"/>
                </a:avLst>
              </a:prstGeom>
              <a:solidFill>
                <a:schemeClr val="bg1"/>
              </a:solidFill>
              <a:ln w="9525">
                <a:solidFill>
                  <a:schemeClr val="tx1"/>
                </a:solidFill>
                <a:miter lim="800000"/>
                <a:headEnd/>
                <a:tailEnd/>
              </a:ln>
            </p:spPr>
            <p:txBody>
              <a:bodyPr wrap="none" anchor="ctr"/>
              <a:lstStyle/>
              <a:p>
                <a:pPr algn="ctr" fontAlgn="t"/>
                <a:r>
                  <a:rPr lang="zh-CN" altLang="en-US" b="1">
                    <a:ea typeface="宋体" pitchFamily="2" charset="-122"/>
                  </a:rPr>
                  <a:t>技术进步</a:t>
                </a:r>
              </a:p>
            </p:txBody>
          </p:sp>
        </p:grpSp>
        <p:sp>
          <p:nvSpPr>
            <p:cNvPr id="30725" name="Rectangle 12"/>
            <p:cNvSpPr>
              <a:spLocks noChangeArrowheads="1"/>
            </p:cNvSpPr>
            <p:nvPr/>
          </p:nvSpPr>
          <p:spPr bwMode="auto">
            <a:xfrm>
              <a:off x="488950" y="1103313"/>
              <a:ext cx="8056563" cy="5124450"/>
            </a:xfrm>
            <a:prstGeom prst="rect">
              <a:avLst/>
            </a:prstGeom>
            <a:noFill/>
            <a:ln w="12700">
              <a:solidFill>
                <a:schemeClr val="tx1"/>
              </a:solidFill>
              <a:prstDash val="sysDot"/>
              <a:miter lim="800000"/>
              <a:headEnd/>
              <a:tailEnd/>
            </a:ln>
          </p:spPr>
          <p:txBody>
            <a:bodyPr wrap="none" lIns="90000" tIns="46800" rIns="90000" bIns="46800" anchor="ctr"/>
            <a:lstStyle/>
            <a:p>
              <a:endParaRPr lang="zh-CN" altLang="en-US" sz="1600">
                <a:ea typeface="宋体" pitchFamily="2" charset="-122"/>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标题 1"/>
          <p:cNvSpPr>
            <a:spLocks noGrp="1"/>
          </p:cNvSpPr>
          <p:nvPr>
            <p:ph type="title"/>
          </p:nvPr>
        </p:nvSpPr>
        <p:spPr/>
        <p:txBody>
          <a:bodyPr/>
          <a:lstStyle/>
          <a:p>
            <a:r>
              <a:rPr lang="zh-CN" altLang="en-US" dirty="0" smtClean="0">
                <a:ea typeface="宋体" pitchFamily="2" charset="-122"/>
              </a:rPr>
              <a:t>行业研究概论</a:t>
            </a:r>
          </a:p>
        </p:txBody>
      </p:sp>
      <p:sp>
        <p:nvSpPr>
          <p:cNvPr id="15363" name="内容占位符 2"/>
          <p:cNvSpPr>
            <a:spLocks noGrp="1"/>
          </p:cNvSpPr>
          <p:nvPr>
            <p:ph idx="1"/>
          </p:nvPr>
        </p:nvSpPr>
        <p:spPr/>
        <p:txBody>
          <a:bodyPr/>
          <a:lstStyle/>
          <a:p>
            <a:pPr marL="514350" indent="-514350">
              <a:lnSpc>
                <a:spcPct val="150000"/>
              </a:lnSpc>
              <a:spcBef>
                <a:spcPts val="1200"/>
              </a:spcBef>
              <a:buFont typeface="+mj-lt"/>
              <a:buAutoNum type="arabicPeriod"/>
            </a:pPr>
            <a:r>
              <a:rPr lang="zh-CN" altLang="en-US" sz="2400" b="1" dirty="0" smtClean="0">
                <a:solidFill>
                  <a:srgbClr val="FF0000"/>
                </a:solidFill>
                <a:ea typeface="宋体" pitchFamily="2" charset="-122"/>
              </a:rPr>
              <a:t>行业与行业研究</a:t>
            </a:r>
            <a:endParaRPr lang="en-US" altLang="zh-CN" sz="2400" b="1" dirty="0" smtClean="0">
              <a:solidFill>
                <a:srgbClr val="FF0000"/>
              </a:solidFill>
              <a:ea typeface="宋体" pitchFamily="2" charset="-122"/>
            </a:endParaRPr>
          </a:p>
          <a:p>
            <a:pPr marL="514350" indent="-514350">
              <a:lnSpc>
                <a:spcPct val="150000"/>
              </a:lnSpc>
              <a:spcBef>
                <a:spcPts val="1200"/>
              </a:spcBef>
              <a:buFont typeface="+mj-lt"/>
              <a:buAutoNum type="arabicPeriod"/>
            </a:pPr>
            <a:r>
              <a:rPr lang="zh-CN" altLang="en-US" sz="2400" b="1" dirty="0" smtClean="0">
                <a:ea typeface="宋体" pitchFamily="2" charset="-122"/>
              </a:rPr>
              <a:t>行业研究与行业研究员</a:t>
            </a:r>
            <a:endParaRPr lang="en-US" altLang="zh-CN" sz="2400" b="1" dirty="0" smtClean="0">
              <a:ea typeface="宋体" pitchFamily="2" charset="-122"/>
            </a:endParaRPr>
          </a:p>
          <a:p>
            <a:pPr marL="514350" indent="-514350">
              <a:lnSpc>
                <a:spcPct val="150000"/>
              </a:lnSpc>
              <a:spcBef>
                <a:spcPts val="1200"/>
              </a:spcBef>
              <a:buFont typeface="+mj-lt"/>
              <a:buAutoNum type="arabicPeriod"/>
            </a:pPr>
            <a:r>
              <a:rPr lang="zh-CN" altLang="en-US" sz="2400" b="1" dirty="0" smtClean="0">
                <a:ea typeface="宋体" pitchFamily="2" charset="-122"/>
              </a:rPr>
              <a:t>行业研究基本方法</a:t>
            </a:r>
            <a:endParaRPr lang="en-US" altLang="zh-CN" sz="2400" b="1" dirty="0" smtClean="0">
              <a:ea typeface="宋体" pitchFamily="2" charset="-122"/>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标题 1"/>
          <p:cNvSpPr>
            <a:spLocks noGrp="1"/>
          </p:cNvSpPr>
          <p:nvPr>
            <p:ph type="title"/>
          </p:nvPr>
        </p:nvSpPr>
        <p:spPr/>
        <p:txBody>
          <a:bodyPr/>
          <a:lstStyle/>
          <a:p>
            <a:r>
              <a:rPr lang="zh-CN" altLang="en-US" dirty="0" smtClean="0">
                <a:ea typeface="宋体" pitchFamily="2" charset="-122"/>
              </a:rPr>
              <a:t>行业研究方法</a:t>
            </a:r>
            <a:r>
              <a:rPr lang="en-US" altLang="zh-CN" dirty="0" smtClean="0">
                <a:ea typeface="宋体" pitchFamily="2" charset="-122"/>
              </a:rPr>
              <a:t>-SCP</a:t>
            </a:r>
            <a:endParaRPr lang="zh-CN" altLang="en-US" dirty="0" smtClean="0">
              <a:ea typeface="宋体" pitchFamily="2" charset="-122"/>
            </a:endParaRPr>
          </a:p>
        </p:txBody>
      </p:sp>
      <p:sp>
        <p:nvSpPr>
          <p:cNvPr id="31747" name="内容占位符 2"/>
          <p:cNvSpPr>
            <a:spLocks noGrp="1"/>
          </p:cNvSpPr>
          <p:nvPr>
            <p:ph idx="1"/>
          </p:nvPr>
        </p:nvSpPr>
        <p:spPr>
          <a:xfrm>
            <a:off x="467544" y="1253133"/>
            <a:ext cx="8218487" cy="5056187"/>
          </a:xfrm>
        </p:spPr>
        <p:txBody>
          <a:bodyPr/>
          <a:lstStyle/>
          <a:p>
            <a:pPr>
              <a:lnSpc>
                <a:spcPct val="150000"/>
              </a:lnSpc>
            </a:pPr>
            <a:r>
              <a:rPr lang="en-US" altLang="zh-CN" sz="2000" b="1" dirty="0" smtClean="0">
                <a:latin typeface="宋体" pitchFamily="2" charset="-122"/>
                <a:ea typeface="宋体" pitchFamily="2" charset="-122"/>
              </a:rPr>
              <a:t>SCP(structure</a:t>
            </a:r>
            <a:r>
              <a:rPr lang="zh-CN" altLang="en-US" sz="2000" b="1" dirty="0" smtClean="0">
                <a:latin typeface="宋体" pitchFamily="2" charset="-122"/>
                <a:ea typeface="宋体" pitchFamily="2" charset="-122"/>
              </a:rPr>
              <a:t>、</a:t>
            </a:r>
            <a:r>
              <a:rPr lang="en-US" altLang="zh-CN" sz="2000" b="1" dirty="0" smtClean="0">
                <a:latin typeface="宋体" pitchFamily="2" charset="-122"/>
                <a:ea typeface="宋体" pitchFamily="2" charset="-122"/>
              </a:rPr>
              <a:t>conduct</a:t>
            </a:r>
            <a:r>
              <a:rPr lang="zh-CN" altLang="en-US" sz="2000" b="1" dirty="0" smtClean="0">
                <a:latin typeface="宋体" pitchFamily="2" charset="-122"/>
                <a:ea typeface="宋体" pitchFamily="2" charset="-122"/>
              </a:rPr>
              <a:t>、</a:t>
            </a:r>
            <a:r>
              <a:rPr lang="en-US" altLang="zh-CN" sz="2000" b="1" dirty="0" smtClean="0">
                <a:latin typeface="宋体" pitchFamily="2" charset="-122"/>
                <a:ea typeface="宋体" pitchFamily="2" charset="-122"/>
              </a:rPr>
              <a:t>performance)</a:t>
            </a:r>
            <a:r>
              <a:rPr lang="zh-CN" altLang="en-US" sz="2000" b="1" dirty="0" smtClean="0">
                <a:latin typeface="宋体" pitchFamily="2" charset="-122"/>
                <a:ea typeface="宋体" pitchFamily="2" charset="-122"/>
              </a:rPr>
              <a:t>模型</a:t>
            </a:r>
            <a:endParaRPr lang="en-US" altLang="zh-CN" sz="2000" b="1" dirty="0" smtClean="0">
              <a:latin typeface="宋体" pitchFamily="2" charset="-122"/>
              <a:ea typeface="宋体" pitchFamily="2" charset="-122"/>
            </a:endParaRPr>
          </a:p>
          <a:p>
            <a:pPr>
              <a:lnSpc>
                <a:spcPct val="150000"/>
              </a:lnSpc>
              <a:buFont typeface="Wingdings" pitchFamily="2" charset="2"/>
              <a:buChar char="ü"/>
            </a:pPr>
            <a:r>
              <a:rPr lang="zh-CN" altLang="en-US" sz="1600" dirty="0" smtClean="0">
                <a:ea typeface="宋体" pitchFamily="2" charset="-122"/>
              </a:rPr>
              <a:t>分析框架：</a:t>
            </a:r>
            <a:r>
              <a:rPr lang="zh-CN" altLang="en-US" sz="1600" b="1" dirty="0" smtClean="0">
                <a:ea typeface="宋体" pitchFamily="2" charset="-122"/>
              </a:rPr>
              <a:t>市场结构</a:t>
            </a:r>
            <a:r>
              <a:rPr lang="en-US" altLang="zh-CN" sz="1600" dirty="0" smtClean="0">
                <a:ea typeface="宋体" pitchFamily="2" charset="-122"/>
              </a:rPr>
              <a:t>(Structure</a:t>
            </a:r>
            <a:r>
              <a:rPr lang="en-US" altLang="zh-CN" sz="1600" dirty="0" smtClean="0">
                <a:ea typeface="宋体" pitchFamily="2" charset="-122"/>
              </a:rPr>
              <a:t>)——</a:t>
            </a:r>
            <a:r>
              <a:rPr lang="zh-CN" altLang="en-US" sz="1600" b="1" dirty="0" smtClean="0">
                <a:ea typeface="宋体" pitchFamily="2" charset="-122"/>
              </a:rPr>
              <a:t>企业行</a:t>
            </a:r>
            <a:r>
              <a:rPr lang="zh-CN" altLang="en-US" sz="1600" b="1" dirty="0" smtClean="0">
                <a:ea typeface="宋体" pitchFamily="2" charset="-122"/>
              </a:rPr>
              <a:t>为</a:t>
            </a:r>
            <a:r>
              <a:rPr lang="en-US" altLang="zh-CN" sz="1600" dirty="0" smtClean="0">
                <a:ea typeface="宋体" pitchFamily="2" charset="-122"/>
              </a:rPr>
              <a:t>(Conduct</a:t>
            </a:r>
            <a:r>
              <a:rPr lang="en-US" altLang="zh-CN" sz="1600" dirty="0" smtClean="0">
                <a:ea typeface="宋体" pitchFamily="2" charset="-122"/>
              </a:rPr>
              <a:t>)——</a:t>
            </a:r>
            <a:r>
              <a:rPr lang="zh-CN" altLang="en-US" sz="1600" b="1" dirty="0" smtClean="0">
                <a:ea typeface="宋体" pitchFamily="2" charset="-122"/>
              </a:rPr>
              <a:t>企业绩</a:t>
            </a:r>
            <a:r>
              <a:rPr lang="zh-CN" altLang="en-US" sz="1600" b="1" dirty="0" smtClean="0">
                <a:ea typeface="宋体" pitchFamily="2" charset="-122"/>
              </a:rPr>
              <a:t>效</a:t>
            </a:r>
            <a:r>
              <a:rPr lang="en-US" altLang="zh-CN" sz="1600" dirty="0" smtClean="0">
                <a:ea typeface="宋体" pitchFamily="2" charset="-122"/>
              </a:rPr>
              <a:t>(Performance)</a:t>
            </a:r>
          </a:p>
          <a:p>
            <a:pPr>
              <a:lnSpc>
                <a:spcPct val="150000"/>
              </a:lnSpc>
              <a:buFont typeface="Wingdings" pitchFamily="2" charset="2"/>
              <a:buChar char="ü"/>
            </a:pPr>
            <a:r>
              <a:rPr lang="zh-CN" altLang="en-US" sz="1600" dirty="0" smtClean="0">
                <a:ea typeface="宋体" pitchFamily="2" charset="-122"/>
              </a:rPr>
              <a:t>分析在行业或者企业受到表面冲击时，可能的战略调整及行为变化</a:t>
            </a:r>
            <a:endParaRPr lang="en-US" altLang="zh-CN" sz="1600" dirty="0" smtClean="0">
              <a:ea typeface="宋体" pitchFamily="2" charset="-122"/>
            </a:endParaRPr>
          </a:p>
          <a:p>
            <a:pPr>
              <a:lnSpc>
                <a:spcPct val="150000"/>
              </a:lnSpc>
              <a:buFont typeface="Wingdings" pitchFamily="2" charset="2"/>
              <a:buChar char="ü"/>
            </a:pPr>
            <a:r>
              <a:rPr lang="zh-CN" altLang="en-US" sz="1600" dirty="0" smtClean="0">
                <a:ea typeface="宋体" pitchFamily="2" charset="-122"/>
              </a:rPr>
              <a:t>该研究方法胜在：深入到具体环节，逻辑体系完整</a:t>
            </a:r>
            <a:endParaRPr lang="en-US" altLang="zh-CN" sz="1600" dirty="0" smtClean="0">
              <a:ea typeface="宋体" pitchFamily="2" charset="-122"/>
            </a:endParaRPr>
          </a:p>
          <a:p>
            <a:pPr>
              <a:lnSpc>
                <a:spcPct val="150000"/>
              </a:lnSpc>
              <a:buFont typeface="Wingdings" pitchFamily="2" charset="2"/>
              <a:buChar char="ü"/>
            </a:pPr>
            <a:r>
              <a:rPr lang="zh-CN" altLang="en-US" sz="1600" dirty="0" smtClean="0">
                <a:ea typeface="宋体" pitchFamily="2" charset="-122"/>
              </a:rPr>
              <a:t>精髓在“变”：外部环境的变化、企业的应对变化</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4"/>
          <p:cNvSpPr>
            <a:spLocks noChangeArrowheads="1"/>
          </p:cNvSpPr>
          <p:nvPr>
            <p:custDataLst>
              <p:tags r:id="rId1"/>
            </p:custDataLst>
          </p:nvPr>
        </p:nvSpPr>
        <p:spPr bwMode="auto">
          <a:xfrm>
            <a:off x="215900" y="2406650"/>
            <a:ext cx="1360488" cy="2560701"/>
          </a:xfrm>
          <a:prstGeom prst="rect">
            <a:avLst/>
          </a:prstGeom>
          <a:noFill/>
          <a:ln w="9525">
            <a:noFill/>
            <a:miter lim="800000"/>
            <a:headEnd/>
            <a:tailEnd/>
          </a:ln>
        </p:spPr>
        <p:txBody>
          <a:bodyPr lIns="0" tIns="0" rIns="0" bIns="0">
            <a:spAutoFit/>
          </a:bodyPr>
          <a:lstStyle/>
          <a:p>
            <a:pPr marL="342900" indent="-342900">
              <a:lnSpc>
                <a:spcPct val="90000"/>
              </a:lnSpc>
              <a:spcBef>
                <a:spcPct val="20000"/>
              </a:spcBef>
              <a:buFontTx/>
              <a:buChar char="•"/>
            </a:pPr>
            <a:r>
              <a:rPr lang="zh-CN" altLang="en-US" sz="1400" dirty="0">
                <a:latin typeface="楷体" pitchFamily="49" charset="-122"/>
                <a:ea typeface="楷体" pitchFamily="49" charset="-122"/>
              </a:rPr>
              <a:t>技术突破</a:t>
            </a:r>
          </a:p>
          <a:p>
            <a:pPr marL="342900" indent="-342900">
              <a:lnSpc>
                <a:spcPct val="90000"/>
              </a:lnSpc>
              <a:spcBef>
                <a:spcPct val="20000"/>
              </a:spcBef>
              <a:buFontTx/>
              <a:buChar char="•"/>
            </a:pPr>
            <a:r>
              <a:rPr lang="zh-CN" altLang="en-US" sz="1400" dirty="0">
                <a:latin typeface="楷体" pitchFamily="49" charset="-122"/>
                <a:ea typeface="楷体" pitchFamily="49" charset="-122"/>
              </a:rPr>
              <a:t>政府政策</a:t>
            </a:r>
            <a:r>
              <a:rPr lang="en-US" altLang="zh-CN" sz="1400" dirty="0">
                <a:latin typeface="楷体" pitchFamily="49" charset="-122"/>
                <a:ea typeface="楷体" pitchFamily="49" charset="-122"/>
              </a:rPr>
              <a:t>/</a:t>
            </a:r>
            <a:r>
              <a:rPr lang="zh-CN" altLang="en-US" sz="1400" dirty="0">
                <a:latin typeface="楷体" pitchFamily="49" charset="-122"/>
                <a:ea typeface="楷体" pitchFamily="49" charset="-122"/>
              </a:rPr>
              <a:t>法规变化</a:t>
            </a:r>
          </a:p>
          <a:p>
            <a:pPr marL="742950" lvl="1" indent="-285750">
              <a:lnSpc>
                <a:spcPct val="90000"/>
              </a:lnSpc>
              <a:spcBef>
                <a:spcPct val="20000"/>
              </a:spcBef>
              <a:buFontTx/>
              <a:buChar char="–"/>
            </a:pPr>
            <a:r>
              <a:rPr lang="zh-CN" altLang="en-US" sz="1200" dirty="0">
                <a:latin typeface="楷体" pitchFamily="49" charset="-122"/>
                <a:ea typeface="楷体" pitchFamily="49" charset="-122"/>
              </a:rPr>
              <a:t>国内</a:t>
            </a:r>
          </a:p>
          <a:p>
            <a:pPr marL="742950" lvl="1" indent="-285750">
              <a:lnSpc>
                <a:spcPct val="90000"/>
              </a:lnSpc>
              <a:spcBef>
                <a:spcPct val="20000"/>
              </a:spcBef>
              <a:buFontTx/>
              <a:buChar char="–"/>
            </a:pPr>
            <a:r>
              <a:rPr lang="zh-CN" altLang="en-US" sz="1200" dirty="0">
                <a:latin typeface="楷体" pitchFamily="49" charset="-122"/>
                <a:ea typeface="楷体" pitchFamily="49" charset="-122"/>
              </a:rPr>
              <a:t>国际</a:t>
            </a:r>
          </a:p>
          <a:p>
            <a:pPr marL="342900" indent="-342900">
              <a:lnSpc>
                <a:spcPct val="90000"/>
              </a:lnSpc>
              <a:spcBef>
                <a:spcPct val="20000"/>
              </a:spcBef>
              <a:buFontTx/>
              <a:buChar char="•"/>
            </a:pPr>
            <a:r>
              <a:rPr lang="zh-CN" altLang="en-US" sz="1400" dirty="0">
                <a:latin typeface="楷体" pitchFamily="49" charset="-122"/>
                <a:ea typeface="楷体" pitchFamily="49" charset="-122"/>
              </a:rPr>
              <a:t>品位</a:t>
            </a:r>
            <a:r>
              <a:rPr lang="en-US" altLang="zh-CN" sz="1400" dirty="0">
                <a:latin typeface="楷体" pitchFamily="49" charset="-122"/>
                <a:ea typeface="楷体" pitchFamily="49" charset="-122"/>
              </a:rPr>
              <a:t>/</a:t>
            </a:r>
            <a:r>
              <a:rPr lang="zh-CN" altLang="en-US" sz="1400" dirty="0">
                <a:latin typeface="楷体" pitchFamily="49" charset="-122"/>
                <a:ea typeface="楷体" pitchFamily="49" charset="-122"/>
              </a:rPr>
              <a:t>生活风格的变</a:t>
            </a:r>
            <a:r>
              <a:rPr lang="zh-CN" altLang="en-US" sz="1400" dirty="0" smtClean="0">
                <a:latin typeface="楷体" pitchFamily="49" charset="-122"/>
                <a:ea typeface="楷体" pitchFamily="49" charset="-122"/>
              </a:rPr>
              <a:t>化</a:t>
            </a:r>
            <a:endParaRPr lang="en-US" altLang="zh-CN" sz="1400" dirty="0" smtClean="0">
              <a:latin typeface="楷体" pitchFamily="49" charset="-122"/>
              <a:ea typeface="楷体" pitchFamily="49" charset="-122"/>
            </a:endParaRPr>
          </a:p>
          <a:p>
            <a:pPr marL="342900" indent="-342900">
              <a:lnSpc>
                <a:spcPct val="90000"/>
              </a:lnSpc>
              <a:spcBef>
                <a:spcPct val="20000"/>
              </a:spcBef>
              <a:buFontTx/>
              <a:buChar char="•"/>
            </a:pPr>
            <a:r>
              <a:rPr lang="zh-CN" altLang="en-US" sz="1400" dirty="0">
                <a:latin typeface="楷体" pitchFamily="49" charset="-122"/>
                <a:ea typeface="楷体" pitchFamily="49" charset="-122"/>
              </a:rPr>
              <a:t>政</a:t>
            </a:r>
            <a:r>
              <a:rPr lang="zh-CN" altLang="en-US" sz="1400" dirty="0" smtClean="0">
                <a:latin typeface="楷体" pitchFamily="49" charset="-122"/>
                <a:ea typeface="楷体" pitchFamily="49" charset="-122"/>
              </a:rPr>
              <a:t>治变化</a:t>
            </a:r>
            <a:endParaRPr lang="en-US" altLang="zh-CN" sz="1400" dirty="0" smtClean="0">
              <a:latin typeface="楷体" pitchFamily="49" charset="-122"/>
              <a:ea typeface="楷体" pitchFamily="49" charset="-122"/>
            </a:endParaRPr>
          </a:p>
          <a:p>
            <a:pPr marL="342900" indent="-342900">
              <a:lnSpc>
                <a:spcPct val="90000"/>
              </a:lnSpc>
              <a:spcBef>
                <a:spcPct val="20000"/>
              </a:spcBef>
              <a:buFontTx/>
              <a:buChar char="•"/>
            </a:pPr>
            <a:endParaRPr lang="en-US" altLang="zh-CN" sz="1400" dirty="0">
              <a:latin typeface="楷体" pitchFamily="49" charset="-122"/>
              <a:ea typeface="楷体" pitchFamily="49" charset="-122"/>
            </a:endParaRPr>
          </a:p>
          <a:p>
            <a:pPr marL="342900" indent="-342900">
              <a:lnSpc>
                <a:spcPct val="90000"/>
              </a:lnSpc>
              <a:spcBef>
                <a:spcPct val="20000"/>
              </a:spcBef>
              <a:buFontTx/>
              <a:buChar char="•"/>
            </a:pPr>
            <a:r>
              <a:rPr lang="zh-CN" altLang="en-US" sz="1400" dirty="0" smtClean="0">
                <a:latin typeface="楷体" pitchFamily="49" charset="-122"/>
                <a:ea typeface="楷体" pitchFamily="49" charset="-122"/>
              </a:rPr>
              <a:t>案例：苹果、诺基亚、三星、</a:t>
            </a:r>
            <a:r>
              <a:rPr lang="en-US" altLang="zh-CN" sz="1400" dirty="0" smtClean="0">
                <a:latin typeface="楷体" pitchFamily="49" charset="-122"/>
                <a:ea typeface="楷体" pitchFamily="49" charset="-122"/>
              </a:rPr>
              <a:t>HTC</a:t>
            </a:r>
            <a:endParaRPr lang="zh-CN" altLang="en-US" sz="1400" dirty="0">
              <a:latin typeface="楷体" pitchFamily="49" charset="-122"/>
              <a:ea typeface="楷体" pitchFamily="49" charset="-122"/>
            </a:endParaRPr>
          </a:p>
        </p:txBody>
      </p:sp>
      <p:sp>
        <p:nvSpPr>
          <p:cNvPr id="33795" name="AutoShape 5"/>
          <p:cNvSpPr>
            <a:spLocks noChangeArrowheads="1"/>
          </p:cNvSpPr>
          <p:nvPr/>
        </p:nvSpPr>
        <p:spPr bwMode="blackWhite">
          <a:xfrm>
            <a:off x="187325" y="1262063"/>
            <a:ext cx="1425575" cy="765175"/>
          </a:xfrm>
          <a:prstGeom prst="star16">
            <a:avLst>
              <a:gd name="adj" fmla="val 37500"/>
            </a:avLst>
          </a:prstGeom>
          <a:solidFill>
            <a:srgbClr val="FFFF66"/>
          </a:solidFill>
          <a:ln w="12700">
            <a:solidFill>
              <a:schemeClr val="tx1"/>
            </a:solidFill>
            <a:miter lim="800000"/>
            <a:headEnd/>
            <a:tailEnd/>
          </a:ln>
        </p:spPr>
        <p:txBody>
          <a:bodyPr wrap="none" lIns="93296" tIns="46648" rIns="93296" bIns="46648" anchor="ctr"/>
          <a:lstStyle/>
          <a:p>
            <a:pPr algn="ctr" defTabSz="933450"/>
            <a:r>
              <a:rPr lang="zh-CN" altLang="en-US" sz="1200">
                <a:latin typeface="楷体" pitchFamily="49" charset="-122"/>
                <a:ea typeface="楷体" pitchFamily="49" charset="-122"/>
              </a:rPr>
              <a:t>外部冲击</a:t>
            </a:r>
          </a:p>
        </p:txBody>
      </p:sp>
      <p:sp>
        <p:nvSpPr>
          <p:cNvPr id="33796" name="AutoShape 6"/>
          <p:cNvSpPr>
            <a:spLocks noChangeArrowheads="1"/>
          </p:cNvSpPr>
          <p:nvPr/>
        </p:nvSpPr>
        <p:spPr bwMode="blackWhite">
          <a:xfrm>
            <a:off x="1806575" y="1301750"/>
            <a:ext cx="2138363" cy="685800"/>
          </a:xfrm>
          <a:prstGeom prst="rightArrow">
            <a:avLst>
              <a:gd name="adj1" fmla="val 61324"/>
              <a:gd name="adj2" fmla="val 75844"/>
            </a:avLst>
          </a:prstGeom>
          <a:solidFill>
            <a:srgbClr val="CCECFF"/>
          </a:solidFill>
          <a:ln w="12700">
            <a:solidFill>
              <a:schemeClr val="tx1"/>
            </a:solidFill>
            <a:miter lim="800000"/>
            <a:headEnd/>
            <a:tailEnd/>
          </a:ln>
        </p:spPr>
        <p:txBody>
          <a:bodyPr wrap="none" lIns="93296" tIns="46648" rIns="93296" bIns="46648" anchor="ctr"/>
          <a:lstStyle/>
          <a:p>
            <a:pPr algn="ctr" defTabSz="933450"/>
            <a:r>
              <a:rPr lang="zh-CN" altLang="en-US" sz="1600">
                <a:latin typeface="楷体" pitchFamily="49" charset="-122"/>
                <a:ea typeface="楷体" pitchFamily="49" charset="-122"/>
              </a:rPr>
              <a:t>结构</a:t>
            </a:r>
          </a:p>
        </p:txBody>
      </p:sp>
      <p:sp>
        <p:nvSpPr>
          <p:cNvPr id="33797" name="Rectangle 7"/>
          <p:cNvSpPr>
            <a:spLocks noChangeArrowheads="1"/>
          </p:cNvSpPr>
          <p:nvPr/>
        </p:nvSpPr>
        <p:spPr bwMode="blackWhite">
          <a:xfrm>
            <a:off x="1806575" y="1430338"/>
            <a:ext cx="454025" cy="427037"/>
          </a:xfrm>
          <a:prstGeom prst="rect">
            <a:avLst/>
          </a:prstGeom>
          <a:solidFill>
            <a:srgbClr val="66CCFF"/>
          </a:solidFill>
          <a:ln w="12700">
            <a:solidFill>
              <a:schemeClr val="tx1"/>
            </a:solidFill>
            <a:miter lim="800000"/>
            <a:headEnd/>
            <a:tailEnd/>
          </a:ln>
        </p:spPr>
        <p:txBody>
          <a:bodyPr wrap="none" lIns="93296" tIns="46648" rIns="93296" bIns="46648" anchor="ctr"/>
          <a:lstStyle/>
          <a:p>
            <a:pPr algn="ctr" defTabSz="933450"/>
            <a:r>
              <a:rPr lang="en-US" altLang="zh-CN" sz="1600">
                <a:latin typeface="楷体" pitchFamily="49" charset="-122"/>
                <a:ea typeface="楷体" pitchFamily="49" charset="-122"/>
              </a:rPr>
              <a:t>S</a:t>
            </a:r>
          </a:p>
        </p:txBody>
      </p:sp>
      <p:sp>
        <p:nvSpPr>
          <p:cNvPr id="33798" name="Rectangle 8"/>
          <p:cNvSpPr>
            <a:spLocks noChangeArrowheads="1"/>
          </p:cNvSpPr>
          <p:nvPr>
            <p:custDataLst>
              <p:tags r:id="rId2"/>
            </p:custDataLst>
          </p:nvPr>
        </p:nvSpPr>
        <p:spPr bwMode="auto">
          <a:xfrm>
            <a:off x="1874838" y="1123950"/>
            <a:ext cx="974725" cy="212725"/>
          </a:xfrm>
          <a:prstGeom prst="rect">
            <a:avLst/>
          </a:prstGeom>
          <a:noFill/>
          <a:ln w="9525">
            <a:noFill/>
            <a:miter lim="800000"/>
            <a:headEnd/>
            <a:tailEnd/>
          </a:ln>
        </p:spPr>
        <p:txBody>
          <a:bodyPr lIns="0" tIns="0" rIns="0" bIns="0">
            <a:spAutoFit/>
          </a:bodyPr>
          <a:lstStyle/>
          <a:p>
            <a:pPr marL="342900" indent="-342900">
              <a:spcBef>
                <a:spcPct val="20000"/>
              </a:spcBef>
            </a:pPr>
            <a:r>
              <a:rPr lang="zh-CN" altLang="en-US" sz="1400">
                <a:latin typeface="楷体" pitchFamily="49" charset="-122"/>
                <a:ea typeface="楷体" pitchFamily="49" charset="-122"/>
              </a:rPr>
              <a:t>行业</a:t>
            </a:r>
          </a:p>
        </p:txBody>
      </p:sp>
      <p:sp>
        <p:nvSpPr>
          <p:cNvPr id="33799" name="AutoShape 9"/>
          <p:cNvSpPr>
            <a:spLocks noChangeArrowheads="1"/>
          </p:cNvSpPr>
          <p:nvPr/>
        </p:nvSpPr>
        <p:spPr bwMode="blackWhite">
          <a:xfrm>
            <a:off x="4178300" y="1301750"/>
            <a:ext cx="2138363" cy="685800"/>
          </a:xfrm>
          <a:prstGeom prst="rightArrow">
            <a:avLst>
              <a:gd name="adj1" fmla="val 61324"/>
              <a:gd name="adj2" fmla="val 75844"/>
            </a:avLst>
          </a:prstGeom>
          <a:solidFill>
            <a:srgbClr val="CCECFF"/>
          </a:solidFill>
          <a:ln w="12700">
            <a:solidFill>
              <a:schemeClr val="tx1"/>
            </a:solidFill>
            <a:miter lim="800000"/>
            <a:headEnd/>
            <a:tailEnd/>
          </a:ln>
        </p:spPr>
        <p:txBody>
          <a:bodyPr wrap="none" lIns="93296" tIns="46648" rIns="93296" bIns="46648" anchor="ctr"/>
          <a:lstStyle/>
          <a:p>
            <a:pPr algn="ctr" defTabSz="933450"/>
            <a:r>
              <a:rPr lang="zh-CN" altLang="en-US" sz="1600">
                <a:latin typeface="楷体" pitchFamily="49" charset="-122"/>
                <a:ea typeface="楷体" pitchFamily="49" charset="-122"/>
              </a:rPr>
              <a:t>行为</a:t>
            </a:r>
          </a:p>
        </p:txBody>
      </p:sp>
      <p:sp>
        <p:nvSpPr>
          <p:cNvPr id="33800" name="Rectangle 10"/>
          <p:cNvSpPr>
            <a:spLocks noChangeArrowheads="1"/>
          </p:cNvSpPr>
          <p:nvPr/>
        </p:nvSpPr>
        <p:spPr bwMode="blackWhite">
          <a:xfrm>
            <a:off x="4178300" y="1430338"/>
            <a:ext cx="454025" cy="427037"/>
          </a:xfrm>
          <a:prstGeom prst="rect">
            <a:avLst/>
          </a:prstGeom>
          <a:solidFill>
            <a:srgbClr val="66CCFF"/>
          </a:solidFill>
          <a:ln w="12700">
            <a:solidFill>
              <a:schemeClr val="tx1"/>
            </a:solidFill>
            <a:miter lim="800000"/>
            <a:headEnd/>
            <a:tailEnd/>
          </a:ln>
        </p:spPr>
        <p:txBody>
          <a:bodyPr wrap="none" lIns="93296" tIns="46648" rIns="93296" bIns="46648" anchor="ctr"/>
          <a:lstStyle/>
          <a:p>
            <a:pPr algn="ctr" defTabSz="933450"/>
            <a:r>
              <a:rPr lang="en-US" altLang="zh-CN" sz="1600">
                <a:latin typeface="楷体" pitchFamily="49" charset="-122"/>
                <a:ea typeface="楷体" pitchFamily="49" charset="-122"/>
              </a:rPr>
              <a:t>C</a:t>
            </a:r>
          </a:p>
        </p:txBody>
      </p:sp>
      <p:sp>
        <p:nvSpPr>
          <p:cNvPr id="33801" name="Rectangle 11"/>
          <p:cNvSpPr>
            <a:spLocks noChangeArrowheads="1"/>
          </p:cNvSpPr>
          <p:nvPr>
            <p:custDataLst>
              <p:tags r:id="rId3"/>
            </p:custDataLst>
          </p:nvPr>
        </p:nvSpPr>
        <p:spPr bwMode="auto">
          <a:xfrm>
            <a:off x="5995988" y="1123950"/>
            <a:ext cx="974725" cy="212725"/>
          </a:xfrm>
          <a:prstGeom prst="rect">
            <a:avLst/>
          </a:prstGeom>
          <a:noFill/>
          <a:ln w="9525">
            <a:noFill/>
            <a:miter lim="800000"/>
            <a:headEnd/>
            <a:tailEnd/>
          </a:ln>
        </p:spPr>
        <p:txBody>
          <a:bodyPr lIns="0" tIns="0" rIns="0" bIns="0">
            <a:spAutoFit/>
          </a:bodyPr>
          <a:lstStyle/>
          <a:p>
            <a:pPr marL="342900" indent="-342900">
              <a:spcBef>
                <a:spcPct val="20000"/>
              </a:spcBef>
            </a:pPr>
            <a:r>
              <a:rPr lang="zh-CN" altLang="en-US" sz="1400">
                <a:latin typeface="楷体" pitchFamily="49" charset="-122"/>
                <a:ea typeface="楷体" pitchFamily="49" charset="-122"/>
              </a:rPr>
              <a:t>生产商</a:t>
            </a:r>
          </a:p>
        </p:txBody>
      </p:sp>
      <p:sp>
        <p:nvSpPr>
          <p:cNvPr id="33802" name="AutoShape 12"/>
          <p:cNvSpPr>
            <a:spLocks noChangeArrowheads="1"/>
          </p:cNvSpPr>
          <p:nvPr/>
        </p:nvSpPr>
        <p:spPr bwMode="blackWhite">
          <a:xfrm>
            <a:off x="6665913" y="1301750"/>
            <a:ext cx="2138362" cy="685800"/>
          </a:xfrm>
          <a:prstGeom prst="rightArrow">
            <a:avLst>
              <a:gd name="adj1" fmla="val 61324"/>
              <a:gd name="adj2" fmla="val 75844"/>
            </a:avLst>
          </a:prstGeom>
          <a:solidFill>
            <a:srgbClr val="CCECFF"/>
          </a:solidFill>
          <a:ln w="12700">
            <a:solidFill>
              <a:schemeClr val="tx1"/>
            </a:solidFill>
            <a:miter lim="800000"/>
            <a:headEnd/>
            <a:tailEnd/>
          </a:ln>
        </p:spPr>
        <p:txBody>
          <a:bodyPr wrap="none" lIns="93296" tIns="46648" rIns="93296" bIns="46648" anchor="ctr"/>
          <a:lstStyle/>
          <a:p>
            <a:pPr algn="ctr" defTabSz="933450"/>
            <a:r>
              <a:rPr lang="zh-CN" altLang="en-US" sz="1600">
                <a:latin typeface="楷体" pitchFamily="49" charset="-122"/>
                <a:ea typeface="楷体" pitchFamily="49" charset="-122"/>
              </a:rPr>
              <a:t>业绩</a:t>
            </a:r>
          </a:p>
        </p:txBody>
      </p:sp>
      <p:sp>
        <p:nvSpPr>
          <p:cNvPr id="33803" name="Rectangle 13"/>
          <p:cNvSpPr>
            <a:spLocks noChangeArrowheads="1"/>
          </p:cNvSpPr>
          <p:nvPr/>
        </p:nvSpPr>
        <p:spPr bwMode="blackWhite">
          <a:xfrm>
            <a:off x="6665913" y="1430338"/>
            <a:ext cx="454025" cy="427037"/>
          </a:xfrm>
          <a:prstGeom prst="rect">
            <a:avLst/>
          </a:prstGeom>
          <a:solidFill>
            <a:srgbClr val="66CCFF"/>
          </a:solidFill>
          <a:ln w="12700">
            <a:solidFill>
              <a:schemeClr val="tx1"/>
            </a:solidFill>
            <a:miter lim="800000"/>
            <a:headEnd/>
            <a:tailEnd/>
          </a:ln>
        </p:spPr>
        <p:txBody>
          <a:bodyPr wrap="none" lIns="93296" tIns="46648" rIns="93296" bIns="46648" anchor="ctr"/>
          <a:lstStyle/>
          <a:p>
            <a:pPr algn="ctr" defTabSz="933450"/>
            <a:r>
              <a:rPr lang="en-US" altLang="zh-CN" sz="1600">
                <a:latin typeface="楷体" pitchFamily="49" charset="-122"/>
                <a:ea typeface="楷体" pitchFamily="49" charset="-122"/>
              </a:rPr>
              <a:t>P</a:t>
            </a:r>
          </a:p>
        </p:txBody>
      </p:sp>
      <p:sp>
        <p:nvSpPr>
          <p:cNvPr id="33804" name="Arc 14"/>
          <p:cNvSpPr>
            <a:spLocks/>
          </p:cNvSpPr>
          <p:nvPr/>
        </p:nvSpPr>
        <p:spPr bwMode="blackWhite">
          <a:xfrm flipH="1" flipV="1">
            <a:off x="2584450" y="1857375"/>
            <a:ext cx="2500313" cy="225425"/>
          </a:xfrm>
          <a:custGeom>
            <a:avLst/>
            <a:gdLst>
              <a:gd name="T0" fmla="*/ 0 w 43190"/>
              <a:gd name="T1" fmla="*/ 2147483647 h 21600"/>
              <a:gd name="T2" fmla="*/ 2147483647 w 43190"/>
              <a:gd name="T3" fmla="*/ 2147483647 h 21600"/>
              <a:gd name="T4" fmla="*/ 2147483647 w 43190"/>
              <a:gd name="T5" fmla="*/ 2147483647 h 21600"/>
              <a:gd name="T6" fmla="*/ 0 60000 65536"/>
              <a:gd name="T7" fmla="*/ 0 60000 65536"/>
              <a:gd name="T8" fmla="*/ 0 60000 65536"/>
              <a:gd name="T9" fmla="*/ 0 w 43190"/>
              <a:gd name="T10" fmla="*/ 0 h 21600"/>
              <a:gd name="T11" fmla="*/ 43190 w 43190"/>
              <a:gd name="T12" fmla="*/ 21600 h 21600"/>
            </a:gdLst>
            <a:ahLst/>
            <a:cxnLst>
              <a:cxn ang="T6">
                <a:pos x="T0" y="T1"/>
              </a:cxn>
              <a:cxn ang="T7">
                <a:pos x="T2" y="T3"/>
              </a:cxn>
              <a:cxn ang="T8">
                <a:pos x="T4" y="T5"/>
              </a:cxn>
            </a:cxnLst>
            <a:rect l="T9" t="T10" r="T11" b="T12"/>
            <a:pathLst>
              <a:path w="43190" h="21600" fill="none" extrusionOk="0">
                <a:moveTo>
                  <a:pt x="0" y="20930"/>
                </a:moveTo>
                <a:cubicBezTo>
                  <a:pt x="362" y="9267"/>
                  <a:pt x="9921" y="-1"/>
                  <a:pt x="21590" y="0"/>
                </a:cubicBezTo>
                <a:cubicBezTo>
                  <a:pt x="33519" y="0"/>
                  <a:pt x="43190" y="9670"/>
                  <a:pt x="43190" y="21600"/>
                </a:cubicBezTo>
              </a:path>
              <a:path w="43190" h="21600" stroke="0" extrusionOk="0">
                <a:moveTo>
                  <a:pt x="0" y="20930"/>
                </a:moveTo>
                <a:cubicBezTo>
                  <a:pt x="362" y="9267"/>
                  <a:pt x="9921" y="-1"/>
                  <a:pt x="21590" y="0"/>
                </a:cubicBezTo>
                <a:cubicBezTo>
                  <a:pt x="33519" y="0"/>
                  <a:pt x="43190" y="9670"/>
                  <a:pt x="43190" y="21600"/>
                </a:cubicBezTo>
                <a:lnTo>
                  <a:pt x="21590" y="21600"/>
                </a:lnTo>
                <a:close/>
              </a:path>
            </a:pathLst>
          </a:custGeom>
          <a:noFill/>
          <a:ln w="12700">
            <a:solidFill>
              <a:schemeClr val="tx1"/>
            </a:solidFill>
            <a:round/>
            <a:headEnd/>
            <a:tailEnd type="triangle" w="med" len="med"/>
          </a:ln>
        </p:spPr>
        <p:txBody>
          <a:bodyPr wrap="none" anchor="ctr"/>
          <a:lstStyle/>
          <a:p>
            <a:endParaRPr lang="zh-CN" altLang="en-US"/>
          </a:p>
        </p:txBody>
      </p:sp>
      <p:sp>
        <p:nvSpPr>
          <p:cNvPr id="33805" name="Arc 15"/>
          <p:cNvSpPr>
            <a:spLocks/>
          </p:cNvSpPr>
          <p:nvPr/>
        </p:nvSpPr>
        <p:spPr bwMode="blackWhite">
          <a:xfrm flipH="1" flipV="1">
            <a:off x="5280025" y="1857375"/>
            <a:ext cx="2498725" cy="169863"/>
          </a:xfrm>
          <a:custGeom>
            <a:avLst/>
            <a:gdLst>
              <a:gd name="T0" fmla="*/ 0 w 43190"/>
              <a:gd name="T1" fmla="*/ 629497706 h 21600"/>
              <a:gd name="T2" fmla="*/ 2147483647 w 43190"/>
              <a:gd name="T3" fmla="*/ 649648232 h 21600"/>
              <a:gd name="T4" fmla="*/ 2147483647 w 43190"/>
              <a:gd name="T5" fmla="*/ 649648232 h 21600"/>
              <a:gd name="T6" fmla="*/ 0 60000 65536"/>
              <a:gd name="T7" fmla="*/ 0 60000 65536"/>
              <a:gd name="T8" fmla="*/ 0 60000 65536"/>
              <a:gd name="T9" fmla="*/ 0 w 43190"/>
              <a:gd name="T10" fmla="*/ 0 h 21600"/>
              <a:gd name="T11" fmla="*/ 43190 w 43190"/>
              <a:gd name="T12" fmla="*/ 21600 h 21600"/>
            </a:gdLst>
            <a:ahLst/>
            <a:cxnLst>
              <a:cxn ang="T6">
                <a:pos x="T0" y="T1"/>
              </a:cxn>
              <a:cxn ang="T7">
                <a:pos x="T2" y="T3"/>
              </a:cxn>
              <a:cxn ang="T8">
                <a:pos x="T4" y="T5"/>
              </a:cxn>
            </a:cxnLst>
            <a:rect l="T9" t="T10" r="T11" b="T12"/>
            <a:pathLst>
              <a:path w="43190" h="21600" fill="none" extrusionOk="0">
                <a:moveTo>
                  <a:pt x="0" y="20930"/>
                </a:moveTo>
                <a:cubicBezTo>
                  <a:pt x="362" y="9267"/>
                  <a:pt x="9921" y="-1"/>
                  <a:pt x="21590" y="0"/>
                </a:cubicBezTo>
                <a:cubicBezTo>
                  <a:pt x="33519" y="0"/>
                  <a:pt x="43190" y="9670"/>
                  <a:pt x="43190" y="21600"/>
                </a:cubicBezTo>
              </a:path>
              <a:path w="43190" h="21600" stroke="0" extrusionOk="0">
                <a:moveTo>
                  <a:pt x="0" y="20930"/>
                </a:moveTo>
                <a:cubicBezTo>
                  <a:pt x="362" y="9267"/>
                  <a:pt x="9921" y="-1"/>
                  <a:pt x="21590" y="0"/>
                </a:cubicBezTo>
                <a:cubicBezTo>
                  <a:pt x="33519" y="0"/>
                  <a:pt x="43190" y="9670"/>
                  <a:pt x="43190" y="21600"/>
                </a:cubicBezTo>
                <a:lnTo>
                  <a:pt x="21590" y="21600"/>
                </a:lnTo>
                <a:close/>
              </a:path>
            </a:pathLst>
          </a:custGeom>
          <a:noFill/>
          <a:ln w="12700">
            <a:solidFill>
              <a:schemeClr val="tx1"/>
            </a:solidFill>
            <a:round/>
            <a:headEnd/>
            <a:tailEnd type="triangle" w="med" len="med"/>
          </a:ln>
        </p:spPr>
        <p:txBody>
          <a:bodyPr wrap="none" anchor="ctr"/>
          <a:lstStyle/>
          <a:p>
            <a:endParaRPr lang="zh-CN" altLang="en-US"/>
          </a:p>
        </p:txBody>
      </p:sp>
      <p:sp>
        <p:nvSpPr>
          <p:cNvPr id="33806" name="Arc 16"/>
          <p:cNvSpPr>
            <a:spLocks/>
          </p:cNvSpPr>
          <p:nvPr/>
        </p:nvSpPr>
        <p:spPr bwMode="blackWhite">
          <a:xfrm flipH="1" flipV="1">
            <a:off x="2857500" y="2000250"/>
            <a:ext cx="4649788" cy="246063"/>
          </a:xfrm>
          <a:custGeom>
            <a:avLst/>
            <a:gdLst>
              <a:gd name="T0" fmla="*/ 0 w 43190"/>
              <a:gd name="T1" fmla="*/ 2147483647 h 21600"/>
              <a:gd name="T2" fmla="*/ 2147483647 w 43190"/>
              <a:gd name="T3" fmla="*/ 2147483647 h 21600"/>
              <a:gd name="T4" fmla="*/ 2147483647 w 43190"/>
              <a:gd name="T5" fmla="*/ 2147483647 h 21600"/>
              <a:gd name="T6" fmla="*/ 0 60000 65536"/>
              <a:gd name="T7" fmla="*/ 0 60000 65536"/>
              <a:gd name="T8" fmla="*/ 0 60000 65536"/>
              <a:gd name="T9" fmla="*/ 0 w 43190"/>
              <a:gd name="T10" fmla="*/ 0 h 21600"/>
              <a:gd name="T11" fmla="*/ 43190 w 43190"/>
              <a:gd name="T12" fmla="*/ 21600 h 21600"/>
            </a:gdLst>
            <a:ahLst/>
            <a:cxnLst>
              <a:cxn ang="T6">
                <a:pos x="T0" y="T1"/>
              </a:cxn>
              <a:cxn ang="T7">
                <a:pos x="T2" y="T3"/>
              </a:cxn>
              <a:cxn ang="T8">
                <a:pos x="T4" y="T5"/>
              </a:cxn>
            </a:cxnLst>
            <a:rect l="T9" t="T10" r="T11" b="T12"/>
            <a:pathLst>
              <a:path w="43190" h="21600" fill="none" extrusionOk="0">
                <a:moveTo>
                  <a:pt x="0" y="20930"/>
                </a:moveTo>
                <a:cubicBezTo>
                  <a:pt x="362" y="9267"/>
                  <a:pt x="9921" y="-1"/>
                  <a:pt x="21590" y="0"/>
                </a:cubicBezTo>
                <a:cubicBezTo>
                  <a:pt x="33519" y="0"/>
                  <a:pt x="43190" y="9670"/>
                  <a:pt x="43190" y="21600"/>
                </a:cubicBezTo>
              </a:path>
              <a:path w="43190" h="21600" stroke="0" extrusionOk="0">
                <a:moveTo>
                  <a:pt x="0" y="20930"/>
                </a:moveTo>
                <a:cubicBezTo>
                  <a:pt x="362" y="9267"/>
                  <a:pt x="9921" y="-1"/>
                  <a:pt x="21590" y="0"/>
                </a:cubicBezTo>
                <a:cubicBezTo>
                  <a:pt x="33519" y="0"/>
                  <a:pt x="43190" y="9670"/>
                  <a:pt x="43190" y="21600"/>
                </a:cubicBezTo>
                <a:lnTo>
                  <a:pt x="21590" y="21600"/>
                </a:lnTo>
                <a:close/>
              </a:path>
            </a:pathLst>
          </a:custGeom>
          <a:noFill/>
          <a:ln w="12700">
            <a:solidFill>
              <a:schemeClr val="tx1"/>
            </a:solidFill>
            <a:round/>
            <a:headEnd/>
            <a:tailEnd/>
          </a:ln>
        </p:spPr>
        <p:txBody>
          <a:bodyPr wrap="none" anchor="ctr"/>
          <a:lstStyle/>
          <a:p>
            <a:endParaRPr lang="zh-CN" altLang="en-US"/>
          </a:p>
        </p:txBody>
      </p:sp>
      <p:sp>
        <p:nvSpPr>
          <p:cNvPr id="33807" name="Rectangle 17"/>
          <p:cNvSpPr>
            <a:spLocks noChangeArrowheads="1"/>
          </p:cNvSpPr>
          <p:nvPr>
            <p:custDataLst>
              <p:tags r:id="rId4"/>
            </p:custDataLst>
          </p:nvPr>
        </p:nvSpPr>
        <p:spPr bwMode="invGray">
          <a:xfrm>
            <a:off x="4913313" y="2122488"/>
            <a:ext cx="534987" cy="212725"/>
          </a:xfrm>
          <a:prstGeom prst="rect">
            <a:avLst/>
          </a:prstGeom>
          <a:solidFill>
            <a:schemeClr val="bg2"/>
          </a:solidFill>
          <a:ln w="9525">
            <a:noFill/>
            <a:miter lim="800000"/>
            <a:headEnd/>
            <a:tailEnd/>
          </a:ln>
        </p:spPr>
        <p:txBody>
          <a:bodyPr lIns="0" tIns="0" rIns="0" bIns="0">
            <a:spAutoFit/>
          </a:bodyPr>
          <a:lstStyle/>
          <a:p>
            <a:pPr marL="342900" indent="-342900" algn="ctr">
              <a:spcBef>
                <a:spcPct val="20000"/>
              </a:spcBef>
            </a:pPr>
            <a:r>
              <a:rPr lang="zh-CN" altLang="en-US" sz="1400">
                <a:solidFill>
                  <a:schemeClr val="bg1"/>
                </a:solidFill>
                <a:latin typeface="楷体" pitchFamily="49" charset="-122"/>
                <a:ea typeface="楷体" pitchFamily="49" charset="-122"/>
              </a:rPr>
              <a:t>反馈</a:t>
            </a:r>
          </a:p>
        </p:txBody>
      </p:sp>
      <p:sp>
        <p:nvSpPr>
          <p:cNvPr id="33808" name="Rectangle 18"/>
          <p:cNvSpPr>
            <a:spLocks noChangeArrowheads="1"/>
          </p:cNvSpPr>
          <p:nvPr>
            <p:custDataLst>
              <p:tags r:id="rId5"/>
            </p:custDataLst>
          </p:nvPr>
        </p:nvSpPr>
        <p:spPr bwMode="auto">
          <a:xfrm>
            <a:off x="1690688" y="2406650"/>
            <a:ext cx="2371725" cy="998538"/>
          </a:xfrm>
          <a:prstGeom prst="rect">
            <a:avLst/>
          </a:prstGeom>
          <a:noFill/>
          <a:ln w="9525">
            <a:noFill/>
            <a:miter lim="800000"/>
            <a:headEnd/>
            <a:tailEnd/>
          </a:ln>
        </p:spPr>
        <p:txBody>
          <a:bodyPr lIns="0" tIns="0" rIns="0" bIns="0">
            <a:spAutoFit/>
          </a:bodyPr>
          <a:lstStyle/>
          <a:p>
            <a:pPr marL="342900" indent="-342900">
              <a:lnSpc>
                <a:spcPct val="90000"/>
              </a:lnSpc>
              <a:spcBef>
                <a:spcPct val="20000"/>
              </a:spcBef>
              <a:buFontTx/>
              <a:buChar char="•"/>
            </a:pPr>
            <a:r>
              <a:rPr lang="zh-CN" altLang="en-US" sz="1400" dirty="0">
                <a:solidFill>
                  <a:schemeClr val="tx2"/>
                </a:solidFill>
                <a:latin typeface="楷体" pitchFamily="49" charset="-122"/>
                <a:ea typeface="楷体" pitchFamily="49" charset="-122"/>
              </a:rPr>
              <a:t>需求</a:t>
            </a:r>
            <a:endParaRPr lang="zh-CN" altLang="en-US" sz="1400" dirty="0">
              <a:latin typeface="楷体" pitchFamily="49" charset="-122"/>
              <a:ea typeface="楷体" pitchFamily="49" charset="-122"/>
            </a:endParaRPr>
          </a:p>
          <a:p>
            <a:pPr marL="742950" lvl="1" indent="-285750">
              <a:lnSpc>
                <a:spcPct val="90000"/>
              </a:lnSpc>
              <a:spcBef>
                <a:spcPct val="20000"/>
              </a:spcBef>
              <a:buFontTx/>
              <a:buChar char="–"/>
            </a:pPr>
            <a:r>
              <a:rPr lang="zh-CN" altLang="en-US" sz="1200" dirty="0">
                <a:latin typeface="楷体" pitchFamily="49" charset="-122"/>
                <a:ea typeface="楷体" pitchFamily="49" charset="-122"/>
              </a:rPr>
              <a:t>有替换的产品</a:t>
            </a:r>
          </a:p>
          <a:p>
            <a:pPr marL="742950" lvl="1" indent="-285750">
              <a:lnSpc>
                <a:spcPct val="90000"/>
              </a:lnSpc>
              <a:spcBef>
                <a:spcPct val="20000"/>
              </a:spcBef>
              <a:buFontTx/>
              <a:buChar char="–"/>
            </a:pPr>
            <a:r>
              <a:rPr lang="zh-CN" altLang="en-US" sz="1200" dirty="0">
                <a:latin typeface="楷体" pitchFamily="49" charset="-122"/>
                <a:ea typeface="楷体" pitchFamily="49" charset="-122"/>
              </a:rPr>
              <a:t>产品的差异性</a:t>
            </a:r>
          </a:p>
          <a:p>
            <a:pPr marL="742950" lvl="1" indent="-285750">
              <a:lnSpc>
                <a:spcPct val="90000"/>
              </a:lnSpc>
              <a:spcBef>
                <a:spcPct val="20000"/>
              </a:spcBef>
              <a:buFontTx/>
              <a:buChar char="–"/>
            </a:pPr>
            <a:r>
              <a:rPr lang="zh-CN" altLang="en-US" sz="1200" dirty="0">
                <a:latin typeface="楷体" pitchFamily="49" charset="-122"/>
                <a:ea typeface="楷体" pitchFamily="49" charset="-122"/>
              </a:rPr>
              <a:t>增长率</a:t>
            </a:r>
          </a:p>
          <a:p>
            <a:pPr marL="742950" lvl="1" indent="-285750">
              <a:lnSpc>
                <a:spcPct val="90000"/>
              </a:lnSpc>
              <a:spcBef>
                <a:spcPct val="20000"/>
              </a:spcBef>
              <a:buFontTx/>
              <a:buChar char="–"/>
            </a:pPr>
            <a:r>
              <a:rPr lang="zh-CN" altLang="en-US" sz="1200" dirty="0">
                <a:latin typeface="楷体" pitchFamily="49" charset="-122"/>
                <a:ea typeface="楷体" pitchFamily="49" charset="-122"/>
              </a:rPr>
              <a:t>动荡</a:t>
            </a:r>
            <a:r>
              <a:rPr lang="en-US" altLang="zh-CN" sz="1200" dirty="0">
                <a:latin typeface="楷体" pitchFamily="49" charset="-122"/>
                <a:ea typeface="楷体" pitchFamily="49" charset="-122"/>
              </a:rPr>
              <a:t>/</a:t>
            </a:r>
            <a:r>
              <a:rPr lang="zh-CN" altLang="en-US" sz="1200" dirty="0">
                <a:latin typeface="楷体" pitchFamily="49" charset="-122"/>
                <a:ea typeface="楷体" pitchFamily="49" charset="-122"/>
              </a:rPr>
              <a:t>循环性</a:t>
            </a:r>
          </a:p>
        </p:txBody>
      </p:sp>
      <p:sp>
        <p:nvSpPr>
          <p:cNvPr id="33809" name="Rectangle 19"/>
          <p:cNvSpPr>
            <a:spLocks noChangeArrowheads="1"/>
          </p:cNvSpPr>
          <p:nvPr>
            <p:custDataLst>
              <p:tags r:id="rId6"/>
            </p:custDataLst>
          </p:nvPr>
        </p:nvSpPr>
        <p:spPr bwMode="auto">
          <a:xfrm>
            <a:off x="1690688" y="3600450"/>
            <a:ext cx="2371725" cy="1603375"/>
          </a:xfrm>
          <a:prstGeom prst="rect">
            <a:avLst/>
          </a:prstGeom>
          <a:noFill/>
          <a:ln w="9525">
            <a:noFill/>
            <a:miter lim="800000"/>
            <a:headEnd/>
            <a:tailEnd/>
          </a:ln>
        </p:spPr>
        <p:txBody>
          <a:bodyPr lIns="0" tIns="0" rIns="0" bIns="0">
            <a:spAutoFit/>
          </a:bodyPr>
          <a:lstStyle/>
          <a:p>
            <a:pPr marL="342900" indent="-342900">
              <a:lnSpc>
                <a:spcPct val="90000"/>
              </a:lnSpc>
              <a:spcBef>
                <a:spcPct val="20000"/>
              </a:spcBef>
              <a:buFontTx/>
              <a:buChar char="•"/>
            </a:pPr>
            <a:r>
              <a:rPr lang="zh-CN" altLang="en-US" sz="1400" dirty="0">
                <a:solidFill>
                  <a:schemeClr val="tx2"/>
                </a:solidFill>
                <a:latin typeface="楷体" pitchFamily="49" charset="-122"/>
                <a:ea typeface="楷体" pitchFamily="49" charset="-122"/>
              </a:rPr>
              <a:t>供应</a:t>
            </a:r>
            <a:endParaRPr lang="zh-CN" altLang="en-US" sz="1400" dirty="0">
              <a:latin typeface="楷体" pitchFamily="49" charset="-122"/>
              <a:ea typeface="楷体" pitchFamily="49" charset="-122"/>
            </a:endParaRPr>
          </a:p>
          <a:p>
            <a:pPr marL="742950" lvl="1" indent="-285750">
              <a:lnSpc>
                <a:spcPct val="90000"/>
              </a:lnSpc>
              <a:spcBef>
                <a:spcPct val="20000"/>
              </a:spcBef>
              <a:buFontTx/>
              <a:buChar char="–"/>
            </a:pPr>
            <a:r>
              <a:rPr lang="zh-CN" altLang="en-US" sz="1200" dirty="0">
                <a:latin typeface="楷体" pitchFamily="49" charset="-122"/>
                <a:ea typeface="楷体" pitchFamily="49" charset="-122"/>
              </a:rPr>
              <a:t>生产商的集中化</a:t>
            </a:r>
          </a:p>
          <a:p>
            <a:pPr marL="742950" lvl="1" indent="-285750">
              <a:lnSpc>
                <a:spcPct val="90000"/>
              </a:lnSpc>
              <a:spcBef>
                <a:spcPct val="20000"/>
              </a:spcBef>
              <a:buFontTx/>
              <a:buChar char="–"/>
            </a:pPr>
            <a:r>
              <a:rPr lang="zh-CN" altLang="en-US" sz="1200" dirty="0">
                <a:latin typeface="楷体" pitchFamily="49" charset="-122"/>
                <a:ea typeface="楷体" pitchFamily="49" charset="-122"/>
              </a:rPr>
              <a:t>进口竞争</a:t>
            </a:r>
          </a:p>
          <a:p>
            <a:pPr marL="742950" lvl="1" indent="-285750">
              <a:lnSpc>
                <a:spcPct val="90000"/>
              </a:lnSpc>
              <a:spcBef>
                <a:spcPct val="20000"/>
              </a:spcBef>
              <a:buFontTx/>
              <a:buChar char="–"/>
            </a:pPr>
            <a:r>
              <a:rPr lang="zh-CN" altLang="en-US" sz="1200" dirty="0">
                <a:latin typeface="楷体" pitchFamily="49" charset="-122"/>
                <a:ea typeface="楷体" pitchFamily="49" charset="-122"/>
              </a:rPr>
              <a:t>生产商的多样化</a:t>
            </a:r>
          </a:p>
          <a:p>
            <a:pPr marL="742950" lvl="1" indent="-285750">
              <a:lnSpc>
                <a:spcPct val="90000"/>
              </a:lnSpc>
              <a:spcBef>
                <a:spcPct val="20000"/>
              </a:spcBef>
              <a:buFontTx/>
              <a:buChar char="–"/>
            </a:pPr>
            <a:r>
              <a:rPr lang="zh-CN" altLang="en-US" sz="1200" dirty="0">
                <a:latin typeface="楷体" pitchFamily="49" charset="-122"/>
                <a:ea typeface="楷体" pitchFamily="49" charset="-122"/>
              </a:rPr>
              <a:t>固定</a:t>
            </a:r>
            <a:r>
              <a:rPr lang="en-US" altLang="zh-CN" sz="1200" dirty="0">
                <a:latin typeface="楷体" pitchFamily="49" charset="-122"/>
                <a:ea typeface="楷体" pitchFamily="49" charset="-122"/>
              </a:rPr>
              <a:t>/</a:t>
            </a:r>
            <a:r>
              <a:rPr lang="zh-CN" altLang="en-US" sz="1200" dirty="0">
                <a:latin typeface="楷体" pitchFamily="49" charset="-122"/>
                <a:ea typeface="楷体" pitchFamily="49" charset="-122"/>
              </a:rPr>
              <a:t>可变的成本结构</a:t>
            </a:r>
          </a:p>
          <a:p>
            <a:pPr marL="742950" lvl="1" indent="-285750">
              <a:lnSpc>
                <a:spcPct val="90000"/>
              </a:lnSpc>
              <a:spcBef>
                <a:spcPct val="20000"/>
              </a:spcBef>
              <a:buFontTx/>
              <a:buChar char="–"/>
            </a:pPr>
            <a:r>
              <a:rPr lang="zh-CN" altLang="en-US" sz="1200" dirty="0">
                <a:latin typeface="楷体" pitchFamily="49" charset="-122"/>
                <a:ea typeface="楷体" pitchFamily="49" charset="-122"/>
              </a:rPr>
              <a:t>技术机会</a:t>
            </a:r>
          </a:p>
          <a:p>
            <a:pPr marL="742950" lvl="1" indent="-285750">
              <a:lnSpc>
                <a:spcPct val="90000"/>
              </a:lnSpc>
              <a:spcBef>
                <a:spcPct val="20000"/>
              </a:spcBef>
              <a:buFontTx/>
              <a:buChar char="–"/>
            </a:pPr>
            <a:r>
              <a:rPr lang="zh-CN" altLang="en-US" sz="1200" dirty="0">
                <a:latin typeface="楷体" pitchFamily="49" charset="-122"/>
                <a:ea typeface="楷体" pitchFamily="49" charset="-122"/>
              </a:rPr>
              <a:t>供应曲线的形状</a:t>
            </a:r>
          </a:p>
          <a:p>
            <a:pPr marL="742950" lvl="1" indent="-285750">
              <a:lnSpc>
                <a:spcPct val="90000"/>
              </a:lnSpc>
              <a:spcBef>
                <a:spcPct val="20000"/>
              </a:spcBef>
              <a:buFontTx/>
              <a:buChar char="–"/>
            </a:pPr>
            <a:r>
              <a:rPr lang="zh-CN" altLang="en-US" sz="1200" dirty="0">
                <a:latin typeface="楷体" pitchFamily="49" charset="-122"/>
                <a:ea typeface="楷体" pitchFamily="49" charset="-122"/>
              </a:rPr>
              <a:t>进入</a:t>
            </a:r>
            <a:r>
              <a:rPr lang="en-US" altLang="zh-CN" sz="1200" dirty="0">
                <a:latin typeface="楷体" pitchFamily="49" charset="-122"/>
                <a:ea typeface="楷体" pitchFamily="49" charset="-122"/>
              </a:rPr>
              <a:t>/</a:t>
            </a:r>
            <a:r>
              <a:rPr lang="zh-CN" altLang="en-US" sz="1200" dirty="0">
                <a:latin typeface="楷体" pitchFamily="49" charset="-122"/>
                <a:ea typeface="楷体" pitchFamily="49" charset="-122"/>
              </a:rPr>
              <a:t>退出障碍</a:t>
            </a:r>
          </a:p>
        </p:txBody>
      </p:sp>
      <p:sp>
        <p:nvSpPr>
          <p:cNvPr id="33810" name="Rectangle 20"/>
          <p:cNvSpPr>
            <a:spLocks noChangeArrowheads="1"/>
          </p:cNvSpPr>
          <p:nvPr>
            <p:custDataLst>
              <p:tags r:id="rId7"/>
            </p:custDataLst>
          </p:nvPr>
        </p:nvSpPr>
        <p:spPr bwMode="auto">
          <a:xfrm>
            <a:off x="1709738" y="5561013"/>
            <a:ext cx="2371725" cy="998537"/>
          </a:xfrm>
          <a:prstGeom prst="rect">
            <a:avLst/>
          </a:prstGeom>
          <a:noFill/>
          <a:ln w="9525">
            <a:noFill/>
            <a:miter lim="800000"/>
            <a:headEnd/>
            <a:tailEnd/>
          </a:ln>
        </p:spPr>
        <p:txBody>
          <a:bodyPr lIns="0" tIns="0" rIns="0" bIns="0">
            <a:spAutoFit/>
          </a:bodyPr>
          <a:lstStyle/>
          <a:p>
            <a:pPr marL="342900" indent="-342900">
              <a:lnSpc>
                <a:spcPct val="90000"/>
              </a:lnSpc>
              <a:spcBef>
                <a:spcPct val="20000"/>
              </a:spcBef>
              <a:buFontTx/>
              <a:buChar char="•"/>
            </a:pPr>
            <a:r>
              <a:rPr lang="zh-CN" altLang="en-US" sz="1400" dirty="0">
                <a:solidFill>
                  <a:schemeClr val="tx2"/>
                </a:solidFill>
                <a:latin typeface="楷体" pitchFamily="49" charset="-122"/>
                <a:ea typeface="楷体" pitchFamily="49" charset="-122"/>
              </a:rPr>
              <a:t>行业链</a:t>
            </a:r>
            <a:endParaRPr lang="zh-CN" altLang="en-US" sz="1400" dirty="0">
              <a:latin typeface="楷体" pitchFamily="49" charset="-122"/>
              <a:ea typeface="楷体" pitchFamily="49" charset="-122"/>
            </a:endParaRPr>
          </a:p>
          <a:p>
            <a:pPr marL="742950" lvl="1" indent="-285750">
              <a:lnSpc>
                <a:spcPct val="90000"/>
              </a:lnSpc>
              <a:spcBef>
                <a:spcPct val="20000"/>
              </a:spcBef>
              <a:buFontTx/>
              <a:buChar char="–"/>
            </a:pPr>
            <a:r>
              <a:rPr lang="zh-CN" altLang="en-US" sz="1200" dirty="0">
                <a:latin typeface="楷体" pitchFamily="49" charset="-122"/>
                <a:ea typeface="楷体" pitchFamily="49" charset="-122"/>
              </a:rPr>
              <a:t>供应商讨价还价的能力</a:t>
            </a:r>
          </a:p>
          <a:p>
            <a:pPr marL="742950" lvl="1" indent="-285750">
              <a:lnSpc>
                <a:spcPct val="90000"/>
              </a:lnSpc>
              <a:spcBef>
                <a:spcPct val="20000"/>
              </a:spcBef>
              <a:buFontTx/>
              <a:buChar char="–"/>
            </a:pPr>
            <a:r>
              <a:rPr lang="zh-CN" altLang="en-US" sz="1200" dirty="0">
                <a:latin typeface="楷体" pitchFamily="49" charset="-122"/>
                <a:ea typeface="楷体" pitchFamily="49" charset="-122"/>
              </a:rPr>
              <a:t>用户讨价还价的能力</a:t>
            </a:r>
          </a:p>
          <a:p>
            <a:pPr marL="742950" lvl="1" indent="-285750">
              <a:lnSpc>
                <a:spcPct val="90000"/>
              </a:lnSpc>
              <a:spcBef>
                <a:spcPct val="20000"/>
              </a:spcBef>
              <a:buFontTx/>
              <a:buChar char="–"/>
            </a:pPr>
            <a:r>
              <a:rPr lang="zh-CN" altLang="en-US" sz="1200" dirty="0">
                <a:latin typeface="楷体" pitchFamily="49" charset="-122"/>
                <a:ea typeface="楷体" pitchFamily="49" charset="-122"/>
              </a:rPr>
              <a:t>信息市场失效</a:t>
            </a:r>
          </a:p>
          <a:p>
            <a:pPr marL="742950" lvl="1" indent="-285750">
              <a:lnSpc>
                <a:spcPct val="90000"/>
              </a:lnSpc>
              <a:spcBef>
                <a:spcPct val="20000"/>
              </a:spcBef>
              <a:buFontTx/>
              <a:buChar char="–"/>
            </a:pPr>
            <a:r>
              <a:rPr lang="zh-CN" altLang="en-US" sz="1200" dirty="0">
                <a:latin typeface="楷体" pitchFamily="49" charset="-122"/>
                <a:ea typeface="楷体" pitchFamily="49" charset="-122"/>
              </a:rPr>
              <a:t>垂直市场失效</a:t>
            </a:r>
          </a:p>
        </p:txBody>
      </p:sp>
      <p:sp>
        <p:nvSpPr>
          <p:cNvPr id="33811" name="Rectangle 21"/>
          <p:cNvSpPr>
            <a:spLocks noChangeArrowheads="1"/>
          </p:cNvSpPr>
          <p:nvPr>
            <p:custDataLst>
              <p:tags r:id="rId8"/>
            </p:custDataLst>
          </p:nvPr>
        </p:nvSpPr>
        <p:spPr bwMode="auto">
          <a:xfrm>
            <a:off x="4178300" y="2406650"/>
            <a:ext cx="2241550" cy="1200150"/>
          </a:xfrm>
          <a:prstGeom prst="rect">
            <a:avLst/>
          </a:prstGeom>
          <a:noFill/>
          <a:ln w="9525">
            <a:noFill/>
            <a:miter lim="800000"/>
            <a:headEnd/>
            <a:tailEnd/>
          </a:ln>
        </p:spPr>
        <p:txBody>
          <a:bodyPr lIns="0" tIns="0" rIns="0" bIns="0">
            <a:spAutoFit/>
          </a:bodyPr>
          <a:lstStyle/>
          <a:p>
            <a:pPr marL="342900" indent="-342900">
              <a:lnSpc>
                <a:spcPct val="90000"/>
              </a:lnSpc>
              <a:spcBef>
                <a:spcPct val="20000"/>
              </a:spcBef>
              <a:buFontTx/>
              <a:buChar char="•"/>
            </a:pPr>
            <a:r>
              <a:rPr lang="zh-CN" altLang="en-US" sz="1400" dirty="0">
                <a:solidFill>
                  <a:schemeClr val="tx2"/>
                </a:solidFill>
                <a:latin typeface="楷体" pitchFamily="49" charset="-122"/>
                <a:ea typeface="楷体" pitchFamily="49" charset="-122"/>
              </a:rPr>
              <a:t>营销</a:t>
            </a:r>
            <a:endParaRPr lang="zh-CN" altLang="en-US" sz="1400" dirty="0">
              <a:latin typeface="楷体" pitchFamily="49" charset="-122"/>
              <a:ea typeface="楷体" pitchFamily="49" charset="-122"/>
            </a:endParaRPr>
          </a:p>
          <a:p>
            <a:pPr marL="742950" lvl="1" indent="-285750">
              <a:lnSpc>
                <a:spcPct val="90000"/>
              </a:lnSpc>
              <a:spcBef>
                <a:spcPct val="20000"/>
              </a:spcBef>
              <a:buFontTx/>
              <a:buChar char="–"/>
            </a:pPr>
            <a:r>
              <a:rPr lang="zh-CN" altLang="en-US" sz="1200" dirty="0">
                <a:latin typeface="楷体" pitchFamily="49" charset="-122"/>
                <a:ea typeface="楷体" pitchFamily="49" charset="-122"/>
              </a:rPr>
              <a:t>定价</a:t>
            </a:r>
          </a:p>
          <a:p>
            <a:pPr marL="742950" lvl="1" indent="-285750">
              <a:lnSpc>
                <a:spcPct val="90000"/>
              </a:lnSpc>
              <a:spcBef>
                <a:spcPct val="20000"/>
              </a:spcBef>
              <a:buFontTx/>
              <a:buChar char="–"/>
            </a:pPr>
            <a:r>
              <a:rPr lang="zh-CN" altLang="en-US" sz="1200" dirty="0">
                <a:latin typeface="楷体" pitchFamily="49" charset="-122"/>
                <a:ea typeface="楷体" pitchFamily="49" charset="-122"/>
              </a:rPr>
              <a:t>容量</a:t>
            </a:r>
          </a:p>
          <a:p>
            <a:pPr marL="742950" lvl="1" indent="-285750">
              <a:lnSpc>
                <a:spcPct val="90000"/>
              </a:lnSpc>
              <a:spcBef>
                <a:spcPct val="20000"/>
              </a:spcBef>
              <a:buFontTx/>
              <a:buChar char="–"/>
            </a:pPr>
            <a:r>
              <a:rPr lang="zh-CN" altLang="en-US" sz="1200" dirty="0">
                <a:latin typeface="楷体" pitchFamily="49" charset="-122"/>
                <a:ea typeface="楷体" pitchFamily="49" charset="-122"/>
              </a:rPr>
              <a:t>广告</a:t>
            </a:r>
            <a:r>
              <a:rPr lang="en-US" altLang="zh-CN" sz="1200" dirty="0">
                <a:latin typeface="楷体" pitchFamily="49" charset="-122"/>
                <a:ea typeface="楷体" pitchFamily="49" charset="-122"/>
              </a:rPr>
              <a:t>/</a:t>
            </a:r>
            <a:r>
              <a:rPr lang="zh-CN" altLang="en-US" sz="1200" dirty="0">
                <a:latin typeface="楷体" pitchFamily="49" charset="-122"/>
                <a:ea typeface="楷体" pitchFamily="49" charset="-122"/>
              </a:rPr>
              <a:t>促销</a:t>
            </a:r>
          </a:p>
          <a:p>
            <a:pPr marL="742950" lvl="1" indent="-285750">
              <a:lnSpc>
                <a:spcPct val="90000"/>
              </a:lnSpc>
              <a:spcBef>
                <a:spcPct val="20000"/>
              </a:spcBef>
              <a:buFontTx/>
              <a:buChar char="–"/>
            </a:pPr>
            <a:r>
              <a:rPr lang="zh-CN" altLang="en-US" sz="1200" dirty="0">
                <a:latin typeface="楷体" pitchFamily="49" charset="-122"/>
                <a:ea typeface="楷体" pitchFamily="49" charset="-122"/>
              </a:rPr>
              <a:t>新产品</a:t>
            </a:r>
            <a:r>
              <a:rPr lang="en-US" altLang="zh-CN" sz="1200" dirty="0">
                <a:latin typeface="楷体" pitchFamily="49" charset="-122"/>
                <a:ea typeface="楷体" pitchFamily="49" charset="-122"/>
              </a:rPr>
              <a:t>/</a:t>
            </a:r>
            <a:r>
              <a:rPr lang="zh-CN" altLang="en-US" sz="1200" dirty="0">
                <a:latin typeface="楷体" pitchFamily="49" charset="-122"/>
                <a:ea typeface="楷体" pitchFamily="49" charset="-122"/>
              </a:rPr>
              <a:t>研发</a:t>
            </a:r>
          </a:p>
          <a:p>
            <a:pPr marL="742950" lvl="1" indent="-285750">
              <a:lnSpc>
                <a:spcPct val="90000"/>
              </a:lnSpc>
              <a:spcBef>
                <a:spcPct val="20000"/>
              </a:spcBef>
              <a:buFontTx/>
              <a:buChar char="–"/>
            </a:pPr>
            <a:r>
              <a:rPr lang="zh-CN" altLang="en-US" sz="1200" dirty="0">
                <a:latin typeface="楷体" pitchFamily="49" charset="-122"/>
                <a:ea typeface="楷体" pitchFamily="49" charset="-122"/>
              </a:rPr>
              <a:t>分销</a:t>
            </a:r>
          </a:p>
        </p:txBody>
      </p:sp>
      <p:sp>
        <p:nvSpPr>
          <p:cNvPr id="33812" name="Rectangle 22"/>
          <p:cNvSpPr>
            <a:spLocks noChangeArrowheads="1"/>
          </p:cNvSpPr>
          <p:nvPr>
            <p:custDataLst>
              <p:tags r:id="rId9"/>
            </p:custDataLst>
          </p:nvPr>
        </p:nvSpPr>
        <p:spPr bwMode="auto">
          <a:xfrm>
            <a:off x="4178300" y="3806825"/>
            <a:ext cx="2241550" cy="796925"/>
          </a:xfrm>
          <a:prstGeom prst="rect">
            <a:avLst/>
          </a:prstGeom>
          <a:noFill/>
          <a:ln w="9525">
            <a:noFill/>
            <a:miter lim="800000"/>
            <a:headEnd/>
            <a:tailEnd/>
          </a:ln>
        </p:spPr>
        <p:txBody>
          <a:bodyPr lIns="0" tIns="0" rIns="0" bIns="0">
            <a:spAutoFit/>
          </a:bodyPr>
          <a:lstStyle/>
          <a:p>
            <a:pPr marL="342900" indent="-342900">
              <a:lnSpc>
                <a:spcPct val="90000"/>
              </a:lnSpc>
              <a:spcBef>
                <a:spcPct val="20000"/>
              </a:spcBef>
              <a:buFontTx/>
              <a:buChar char="•"/>
            </a:pPr>
            <a:r>
              <a:rPr lang="zh-CN" altLang="en-US" sz="1400" dirty="0">
                <a:solidFill>
                  <a:schemeClr val="tx2"/>
                </a:solidFill>
                <a:latin typeface="楷体" pitchFamily="49" charset="-122"/>
                <a:ea typeface="楷体" pitchFamily="49" charset="-122"/>
              </a:rPr>
              <a:t>容量变化</a:t>
            </a:r>
            <a:endParaRPr lang="zh-CN" altLang="en-US" sz="1400" dirty="0">
              <a:latin typeface="楷体" pitchFamily="49" charset="-122"/>
              <a:ea typeface="楷体" pitchFamily="49" charset="-122"/>
            </a:endParaRPr>
          </a:p>
          <a:p>
            <a:pPr marL="742950" lvl="1" indent="-285750">
              <a:lnSpc>
                <a:spcPct val="90000"/>
              </a:lnSpc>
              <a:spcBef>
                <a:spcPct val="20000"/>
              </a:spcBef>
              <a:buFontTx/>
              <a:buChar char="–"/>
            </a:pPr>
            <a:r>
              <a:rPr lang="zh-CN" altLang="en-US" sz="1200" dirty="0">
                <a:latin typeface="楷体" pitchFamily="49" charset="-122"/>
                <a:ea typeface="楷体" pitchFamily="49" charset="-122"/>
              </a:rPr>
              <a:t>扩张</a:t>
            </a:r>
            <a:r>
              <a:rPr lang="en-US" altLang="zh-CN" sz="1200" dirty="0">
                <a:latin typeface="楷体" pitchFamily="49" charset="-122"/>
                <a:ea typeface="楷体" pitchFamily="49" charset="-122"/>
              </a:rPr>
              <a:t>/</a:t>
            </a:r>
            <a:r>
              <a:rPr lang="zh-CN" altLang="en-US" sz="1200" dirty="0">
                <a:latin typeface="楷体" pitchFamily="49" charset="-122"/>
                <a:ea typeface="楷体" pitchFamily="49" charset="-122"/>
              </a:rPr>
              <a:t>合同</a:t>
            </a:r>
          </a:p>
          <a:p>
            <a:pPr marL="742950" lvl="1" indent="-285750">
              <a:lnSpc>
                <a:spcPct val="90000"/>
              </a:lnSpc>
              <a:spcBef>
                <a:spcPct val="20000"/>
              </a:spcBef>
              <a:buFontTx/>
              <a:buChar char="–"/>
            </a:pPr>
            <a:r>
              <a:rPr lang="zh-CN" altLang="en-US" sz="1200" dirty="0">
                <a:latin typeface="楷体" pitchFamily="49" charset="-122"/>
                <a:ea typeface="楷体" pitchFamily="49" charset="-122"/>
              </a:rPr>
              <a:t>进入</a:t>
            </a:r>
            <a:r>
              <a:rPr lang="en-US" altLang="zh-CN" sz="1200" dirty="0">
                <a:latin typeface="楷体" pitchFamily="49" charset="-122"/>
                <a:ea typeface="楷体" pitchFamily="49" charset="-122"/>
              </a:rPr>
              <a:t>/</a:t>
            </a:r>
            <a:r>
              <a:rPr lang="zh-CN" altLang="en-US" sz="1200" dirty="0">
                <a:latin typeface="楷体" pitchFamily="49" charset="-122"/>
                <a:ea typeface="楷体" pitchFamily="49" charset="-122"/>
              </a:rPr>
              <a:t>退出</a:t>
            </a:r>
          </a:p>
          <a:p>
            <a:pPr marL="742950" lvl="1" indent="-285750">
              <a:lnSpc>
                <a:spcPct val="90000"/>
              </a:lnSpc>
              <a:spcBef>
                <a:spcPct val="20000"/>
              </a:spcBef>
              <a:buFontTx/>
              <a:buChar char="–"/>
            </a:pPr>
            <a:r>
              <a:rPr lang="zh-CN" altLang="en-US" sz="1200" dirty="0">
                <a:latin typeface="楷体" pitchFamily="49" charset="-122"/>
                <a:ea typeface="楷体" pitchFamily="49" charset="-122"/>
              </a:rPr>
              <a:t>合并</a:t>
            </a:r>
            <a:r>
              <a:rPr lang="en-US" altLang="zh-CN" sz="1200" dirty="0">
                <a:latin typeface="楷体" pitchFamily="49" charset="-122"/>
                <a:ea typeface="楷体" pitchFamily="49" charset="-122"/>
              </a:rPr>
              <a:t>/</a:t>
            </a:r>
            <a:r>
              <a:rPr lang="zh-CN" altLang="en-US" sz="1200" dirty="0">
                <a:latin typeface="楷体" pitchFamily="49" charset="-122"/>
                <a:ea typeface="楷体" pitchFamily="49" charset="-122"/>
              </a:rPr>
              <a:t>资产剥离</a:t>
            </a:r>
          </a:p>
        </p:txBody>
      </p:sp>
      <p:sp>
        <p:nvSpPr>
          <p:cNvPr id="33813" name="Rectangle 23"/>
          <p:cNvSpPr>
            <a:spLocks noChangeArrowheads="1"/>
          </p:cNvSpPr>
          <p:nvPr>
            <p:custDataLst>
              <p:tags r:id="rId10"/>
            </p:custDataLst>
          </p:nvPr>
        </p:nvSpPr>
        <p:spPr bwMode="auto">
          <a:xfrm>
            <a:off x="4178300" y="4756150"/>
            <a:ext cx="2241550" cy="796925"/>
          </a:xfrm>
          <a:prstGeom prst="rect">
            <a:avLst/>
          </a:prstGeom>
          <a:noFill/>
          <a:ln w="9525">
            <a:noFill/>
            <a:miter lim="800000"/>
            <a:headEnd/>
            <a:tailEnd/>
          </a:ln>
        </p:spPr>
        <p:txBody>
          <a:bodyPr lIns="0" tIns="0" rIns="0" bIns="0">
            <a:spAutoFit/>
          </a:bodyPr>
          <a:lstStyle/>
          <a:p>
            <a:pPr marL="342900" indent="-342900">
              <a:lnSpc>
                <a:spcPct val="90000"/>
              </a:lnSpc>
              <a:spcBef>
                <a:spcPct val="20000"/>
              </a:spcBef>
              <a:buFontTx/>
              <a:buChar char="•"/>
            </a:pPr>
            <a:r>
              <a:rPr lang="zh-CN" altLang="en-US" sz="1400" dirty="0">
                <a:solidFill>
                  <a:schemeClr val="tx2"/>
                </a:solidFill>
                <a:latin typeface="楷体" pitchFamily="49" charset="-122"/>
                <a:ea typeface="楷体" pitchFamily="49" charset="-122"/>
              </a:rPr>
              <a:t>垂直整合</a:t>
            </a:r>
            <a:endParaRPr lang="zh-CN" altLang="en-US" sz="1400" dirty="0">
              <a:latin typeface="楷体" pitchFamily="49" charset="-122"/>
              <a:ea typeface="楷体" pitchFamily="49" charset="-122"/>
            </a:endParaRPr>
          </a:p>
          <a:p>
            <a:pPr marL="742950" lvl="1" indent="-285750">
              <a:lnSpc>
                <a:spcPct val="90000"/>
              </a:lnSpc>
              <a:spcBef>
                <a:spcPct val="20000"/>
              </a:spcBef>
              <a:buFontTx/>
              <a:buChar char="–"/>
            </a:pPr>
            <a:r>
              <a:rPr lang="zh-CN" altLang="en-US" sz="1200" dirty="0">
                <a:latin typeface="楷体" pitchFamily="49" charset="-122"/>
                <a:ea typeface="楷体" pitchFamily="49" charset="-122"/>
              </a:rPr>
              <a:t>向前</a:t>
            </a:r>
            <a:r>
              <a:rPr lang="en-US" altLang="zh-CN" sz="1200" dirty="0">
                <a:latin typeface="楷体" pitchFamily="49" charset="-122"/>
                <a:ea typeface="楷体" pitchFamily="49" charset="-122"/>
              </a:rPr>
              <a:t>/</a:t>
            </a:r>
            <a:r>
              <a:rPr lang="zh-CN" altLang="en-US" sz="1200" dirty="0">
                <a:latin typeface="楷体" pitchFamily="49" charset="-122"/>
                <a:ea typeface="楷体" pitchFamily="49" charset="-122"/>
              </a:rPr>
              <a:t>向后整合</a:t>
            </a:r>
          </a:p>
          <a:p>
            <a:pPr marL="742950" lvl="1" indent="-285750">
              <a:lnSpc>
                <a:spcPct val="90000"/>
              </a:lnSpc>
              <a:spcBef>
                <a:spcPct val="20000"/>
              </a:spcBef>
              <a:buFontTx/>
              <a:buChar char="–"/>
            </a:pPr>
            <a:r>
              <a:rPr lang="zh-CN" altLang="en-US" sz="1200" dirty="0">
                <a:latin typeface="楷体" pitchFamily="49" charset="-122"/>
                <a:ea typeface="楷体" pitchFamily="49" charset="-122"/>
              </a:rPr>
              <a:t>垂直合资企业</a:t>
            </a:r>
          </a:p>
          <a:p>
            <a:pPr marL="742950" lvl="1" indent="-285750">
              <a:lnSpc>
                <a:spcPct val="90000"/>
              </a:lnSpc>
              <a:spcBef>
                <a:spcPct val="20000"/>
              </a:spcBef>
              <a:buFontTx/>
              <a:buChar char="–"/>
            </a:pPr>
            <a:r>
              <a:rPr lang="zh-CN" altLang="en-US" sz="1200" dirty="0">
                <a:latin typeface="楷体" pitchFamily="49" charset="-122"/>
                <a:ea typeface="楷体" pitchFamily="49" charset="-122"/>
              </a:rPr>
              <a:t>长期合同</a:t>
            </a:r>
          </a:p>
        </p:txBody>
      </p:sp>
      <p:sp>
        <p:nvSpPr>
          <p:cNvPr id="33814" name="Rectangle 24"/>
          <p:cNvSpPr>
            <a:spLocks noChangeArrowheads="1"/>
          </p:cNvSpPr>
          <p:nvPr>
            <p:custDataLst>
              <p:tags r:id="rId11"/>
            </p:custDataLst>
          </p:nvPr>
        </p:nvSpPr>
        <p:spPr bwMode="auto">
          <a:xfrm>
            <a:off x="4178300" y="5707063"/>
            <a:ext cx="2241550" cy="998537"/>
          </a:xfrm>
          <a:prstGeom prst="rect">
            <a:avLst/>
          </a:prstGeom>
          <a:noFill/>
          <a:ln w="9525">
            <a:noFill/>
            <a:miter lim="800000"/>
            <a:headEnd/>
            <a:tailEnd/>
          </a:ln>
        </p:spPr>
        <p:txBody>
          <a:bodyPr lIns="0" tIns="0" rIns="0" bIns="0">
            <a:spAutoFit/>
          </a:bodyPr>
          <a:lstStyle/>
          <a:p>
            <a:pPr marL="342900" indent="-342900">
              <a:lnSpc>
                <a:spcPct val="90000"/>
              </a:lnSpc>
              <a:spcBef>
                <a:spcPct val="20000"/>
              </a:spcBef>
              <a:buFontTx/>
              <a:buChar char="•"/>
            </a:pPr>
            <a:r>
              <a:rPr lang="zh-CN" altLang="en-US" sz="1400" dirty="0">
                <a:solidFill>
                  <a:schemeClr val="tx2"/>
                </a:solidFill>
                <a:latin typeface="楷体" pitchFamily="49" charset="-122"/>
                <a:ea typeface="楷体" pitchFamily="49" charset="-122"/>
              </a:rPr>
              <a:t>内部效率</a:t>
            </a:r>
            <a:endParaRPr lang="zh-CN" altLang="en-US" sz="1400" dirty="0">
              <a:latin typeface="楷体" pitchFamily="49" charset="-122"/>
              <a:ea typeface="楷体" pitchFamily="49" charset="-122"/>
            </a:endParaRPr>
          </a:p>
          <a:p>
            <a:pPr marL="742950" lvl="1" indent="-285750">
              <a:lnSpc>
                <a:spcPct val="90000"/>
              </a:lnSpc>
              <a:spcBef>
                <a:spcPct val="20000"/>
              </a:spcBef>
              <a:buFontTx/>
              <a:buChar char="–"/>
            </a:pPr>
            <a:r>
              <a:rPr lang="zh-CN" altLang="en-US" sz="1200" dirty="0">
                <a:latin typeface="楷体" pitchFamily="49" charset="-122"/>
                <a:ea typeface="楷体" pitchFamily="49" charset="-122"/>
              </a:rPr>
              <a:t>成本控制</a:t>
            </a:r>
          </a:p>
          <a:p>
            <a:pPr marL="742950" lvl="1" indent="-285750">
              <a:lnSpc>
                <a:spcPct val="90000"/>
              </a:lnSpc>
              <a:spcBef>
                <a:spcPct val="20000"/>
              </a:spcBef>
              <a:buFontTx/>
              <a:buChar char="–"/>
            </a:pPr>
            <a:r>
              <a:rPr lang="zh-CN" altLang="en-US" sz="1200" dirty="0">
                <a:latin typeface="楷体" pitchFamily="49" charset="-122"/>
                <a:ea typeface="楷体" pitchFamily="49" charset="-122"/>
              </a:rPr>
              <a:t>物流</a:t>
            </a:r>
          </a:p>
          <a:p>
            <a:pPr marL="742950" lvl="1" indent="-285750">
              <a:lnSpc>
                <a:spcPct val="90000"/>
              </a:lnSpc>
              <a:spcBef>
                <a:spcPct val="20000"/>
              </a:spcBef>
              <a:buFontTx/>
              <a:buChar char="–"/>
            </a:pPr>
            <a:r>
              <a:rPr lang="zh-CN" altLang="en-US" sz="1200" dirty="0">
                <a:latin typeface="楷体" pitchFamily="49" charset="-122"/>
                <a:ea typeface="楷体" pitchFamily="49" charset="-122"/>
              </a:rPr>
              <a:t>研发</a:t>
            </a:r>
          </a:p>
          <a:p>
            <a:pPr marL="742950" lvl="1" indent="-285750">
              <a:lnSpc>
                <a:spcPct val="90000"/>
              </a:lnSpc>
              <a:spcBef>
                <a:spcPct val="20000"/>
              </a:spcBef>
              <a:buFontTx/>
              <a:buChar char="–"/>
            </a:pPr>
            <a:r>
              <a:rPr lang="zh-CN" altLang="en-US" sz="1200" dirty="0">
                <a:latin typeface="楷体" pitchFamily="49" charset="-122"/>
                <a:ea typeface="楷体" pitchFamily="49" charset="-122"/>
              </a:rPr>
              <a:t>组织绩效</a:t>
            </a:r>
          </a:p>
        </p:txBody>
      </p:sp>
      <p:sp>
        <p:nvSpPr>
          <p:cNvPr id="33815" name="Rectangle 25"/>
          <p:cNvSpPr>
            <a:spLocks noChangeArrowheads="1"/>
          </p:cNvSpPr>
          <p:nvPr>
            <p:custDataLst>
              <p:tags r:id="rId12"/>
            </p:custDataLst>
          </p:nvPr>
        </p:nvSpPr>
        <p:spPr bwMode="auto">
          <a:xfrm>
            <a:off x="6665913" y="2406650"/>
            <a:ext cx="2371725" cy="595313"/>
          </a:xfrm>
          <a:prstGeom prst="rect">
            <a:avLst/>
          </a:prstGeom>
          <a:noFill/>
          <a:ln w="9525">
            <a:noFill/>
            <a:miter lim="800000"/>
            <a:headEnd/>
            <a:tailEnd/>
          </a:ln>
        </p:spPr>
        <p:txBody>
          <a:bodyPr lIns="0" tIns="0" rIns="0" bIns="0">
            <a:spAutoFit/>
          </a:bodyPr>
          <a:lstStyle/>
          <a:p>
            <a:pPr marL="342900" indent="-342900">
              <a:lnSpc>
                <a:spcPct val="90000"/>
              </a:lnSpc>
              <a:spcBef>
                <a:spcPct val="20000"/>
              </a:spcBef>
              <a:buFontTx/>
              <a:buChar char="•"/>
            </a:pPr>
            <a:r>
              <a:rPr lang="zh-CN" altLang="en-US" sz="1400" dirty="0">
                <a:solidFill>
                  <a:schemeClr val="tx2"/>
                </a:solidFill>
                <a:latin typeface="楷体" pitchFamily="49" charset="-122"/>
                <a:ea typeface="楷体" pitchFamily="49" charset="-122"/>
              </a:rPr>
              <a:t>财务</a:t>
            </a:r>
            <a:endParaRPr lang="zh-CN" altLang="en-US" sz="1400" dirty="0">
              <a:latin typeface="楷体" pitchFamily="49" charset="-122"/>
              <a:ea typeface="楷体" pitchFamily="49" charset="-122"/>
            </a:endParaRPr>
          </a:p>
          <a:p>
            <a:pPr marL="742950" lvl="1" indent="-285750">
              <a:lnSpc>
                <a:spcPct val="90000"/>
              </a:lnSpc>
              <a:spcBef>
                <a:spcPct val="20000"/>
              </a:spcBef>
              <a:buFontTx/>
              <a:buChar char="–"/>
            </a:pPr>
            <a:r>
              <a:rPr lang="zh-CN" altLang="en-US" sz="1200" dirty="0">
                <a:latin typeface="楷体" pitchFamily="49" charset="-122"/>
                <a:ea typeface="楷体" pitchFamily="49" charset="-122"/>
              </a:rPr>
              <a:t>盈利性</a:t>
            </a:r>
          </a:p>
          <a:p>
            <a:pPr marL="742950" lvl="1" indent="-285750">
              <a:lnSpc>
                <a:spcPct val="90000"/>
              </a:lnSpc>
              <a:spcBef>
                <a:spcPct val="20000"/>
              </a:spcBef>
              <a:buFontTx/>
              <a:buChar char="–"/>
            </a:pPr>
            <a:r>
              <a:rPr lang="zh-CN" altLang="en-US" sz="1200" dirty="0">
                <a:latin typeface="楷体" pitchFamily="49" charset="-122"/>
                <a:ea typeface="楷体" pitchFamily="49" charset="-122"/>
              </a:rPr>
              <a:t>价值创造</a:t>
            </a:r>
          </a:p>
        </p:txBody>
      </p:sp>
      <p:sp>
        <p:nvSpPr>
          <p:cNvPr id="33816" name="Rectangle 26"/>
          <p:cNvSpPr>
            <a:spLocks noChangeArrowheads="1"/>
          </p:cNvSpPr>
          <p:nvPr>
            <p:custDataLst>
              <p:tags r:id="rId13"/>
            </p:custDataLst>
          </p:nvPr>
        </p:nvSpPr>
        <p:spPr bwMode="auto">
          <a:xfrm>
            <a:off x="6665913" y="3146425"/>
            <a:ext cx="2371725" cy="427038"/>
          </a:xfrm>
          <a:prstGeom prst="rect">
            <a:avLst/>
          </a:prstGeom>
          <a:noFill/>
          <a:ln w="9525">
            <a:noFill/>
            <a:miter lim="800000"/>
            <a:headEnd/>
            <a:tailEnd/>
          </a:ln>
        </p:spPr>
        <p:txBody>
          <a:bodyPr lIns="0" tIns="0" rIns="0" bIns="0">
            <a:spAutoFit/>
          </a:bodyPr>
          <a:lstStyle/>
          <a:p>
            <a:pPr marL="342900" indent="-342900">
              <a:lnSpc>
                <a:spcPct val="90000"/>
              </a:lnSpc>
              <a:spcBef>
                <a:spcPct val="20000"/>
              </a:spcBef>
              <a:buFontTx/>
              <a:buChar char="•"/>
            </a:pPr>
            <a:r>
              <a:rPr lang="zh-CN" altLang="en-US" sz="1400">
                <a:solidFill>
                  <a:schemeClr val="tx2"/>
                </a:solidFill>
                <a:latin typeface="楷体" pitchFamily="49" charset="-122"/>
                <a:ea typeface="楷体" pitchFamily="49" charset="-122"/>
              </a:rPr>
              <a:t>技术进步</a:t>
            </a:r>
          </a:p>
          <a:p>
            <a:pPr marL="342900" indent="-342900">
              <a:lnSpc>
                <a:spcPct val="90000"/>
              </a:lnSpc>
              <a:spcBef>
                <a:spcPct val="20000"/>
              </a:spcBef>
              <a:buFontTx/>
              <a:buChar char="•"/>
            </a:pPr>
            <a:r>
              <a:rPr lang="zh-CN" altLang="en-US" sz="1400">
                <a:solidFill>
                  <a:schemeClr val="tx2"/>
                </a:solidFill>
                <a:latin typeface="楷体" pitchFamily="49" charset="-122"/>
                <a:ea typeface="楷体" pitchFamily="49" charset="-122"/>
              </a:rPr>
              <a:t>人员招聘目标</a:t>
            </a:r>
            <a:endParaRPr lang="zh-CN" altLang="en-US" sz="1400">
              <a:latin typeface="楷体" pitchFamily="49" charset="-122"/>
              <a:ea typeface="楷体" pitchFamily="49" charset="-122"/>
            </a:endParaRPr>
          </a:p>
        </p:txBody>
      </p:sp>
      <p:sp>
        <p:nvSpPr>
          <p:cNvPr id="30" name="标题 1"/>
          <p:cNvSpPr txBox="1">
            <a:spLocks/>
          </p:cNvSpPr>
          <p:nvPr/>
        </p:nvSpPr>
        <p:spPr>
          <a:xfrm>
            <a:off x="468313" y="115888"/>
            <a:ext cx="7837487" cy="682625"/>
          </a:xfrm>
          <a:prstGeom prst="rect">
            <a:avLst/>
          </a:prstGeo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3600" b="1" i="0" u="none" strike="noStrike" kern="0" cap="none" spc="0" normalizeH="0" baseline="0" noProof="0" dirty="0" smtClean="0">
                <a:ln>
                  <a:noFill/>
                </a:ln>
                <a:solidFill>
                  <a:schemeClr val="bg1"/>
                </a:solidFill>
                <a:effectLst/>
                <a:uLnTx/>
                <a:uFillTx/>
                <a:latin typeface="+mj-lt"/>
                <a:ea typeface="宋体" pitchFamily="2" charset="-122"/>
                <a:cs typeface="+mj-cs"/>
              </a:rPr>
              <a:t>行业研究方法</a:t>
            </a:r>
            <a:r>
              <a:rPr kumimoji="0" lang="en-US" altLang="zh-CN" sz="3600" b="1" i="0" u="none" strike="noStrike" kern="0" cap="none" spc="0" normalizeH="0" baseline="0" noProof="0" dirty="0" smtClean="0">
                <a:ln>
                  <a:noFill/>
                </a:ln>
                <a:solidFill>
                  <a:schemeClr val="bg1"/>
                </a:solidFill>
                <a:effectLst/>
                <a:uLnTx/>
                <a:uFillTx/>
                <a:latin typeface="+mj-lt"/>
                <a:ea typeface="宋体" pitchFamily="2" charset="-122"/>
                <a:cs typeface="+mj-cs"/>
              </a:rPr>
              <a:t>-SCP2</a:t>
            </a:r>
            <a:endParaRPr kumimoji="0" lang="zh-CN" altLang="en-US" sz="3600" b="1" i="0" u="none" strike="noStrike" kern="0" cap="none" spc="0" normalizeH="0" baseline="0" noProof="0" dirty="0" smtClean="0">
              <a:ln>
                <a:noFill/>
              </a:ln>
              <a:solidFill>
                <a:schemeClr val="bg1"/>
              </a:solidFill>
              <a:effectLst/>
              <a:uLnTx/>
              <a:uFillTx/>
              <a:latin typeface="+mj-lt"/>
              <a:ea typeface="宋体" pitchFamily="2" charset="-122"/>
              <a:cs typeface="+mj-cs"/>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标题 1"/>
          <p:cNvSpPr>
            <a:spLocks noGrp="1"/>
          </p:cNvSpPr>
          <p:nvPr>
            <p:ph type="title"/>
          </p:nvPr>
        </p:nvSpPr>
        <p:spPr/>
        <p:txBody>
          <a:bodyPr/>
          <a:lstStyle/>
          <a:p>
            <a:r>
              <a:rPr lang="zh-CN" altLang="en-US" dirty="0" smtClean="0">
                <a:ea typeface="宋体" pitchFamily="2" charset="-122"/>
              </a:rPr>
              <a:t>行业研究方法</a:t>
            </a:r>
            <a:r>
              <a:rPr lang="en-US" altLang="zh-CN" dirty="0" smtClean="0">
                <a:ea typeface="宋体" pitchFamily="2" charset="-122"/>
              </a:rPr>
              <a:t>-</a:t>
            </a:r>
            <a:r>
              <a:rPr lang="zh-CN" altLang="en-US" dirty="0" smtClean="0">
                <a:ea typeface="宋体" pitchFamily="2" charset="-122"/>
              </a:rPr>
              <a:t>产业链</a:t>
            </a:r>
          </a:p>
        </p:txBody>
      </p:sp>
      <p:sp>
        <p:nvSpPr>
          <p:cNvPr id="31747" name="内容占位符 2"/>
          <p:cNvSpPr>
            <a:spLocks noGrp="1"/>
          </p:cNvSpPr>
          <p:nvPr>
            <p:ph idx="1"/>
          </p:nvPr>
        </p:nvSpPr>
        <p:spPr>
          <a:xfrm>
            <a:off x="467544" y="1253133"/>
            <a:ext cx="8218487" cy="5056187"/>
          </a:xfrm>
        </p:spPr>
        <p:txBody>
          <a:bodyPr/>
          <a:lstStyle/>
          <a:p>
            <a:pPr>
              <a:lnSpc>
                <a:spcPct val="150000"/>
              </a:lnSpc>
            </a:pPr>
            <a:r>
              <a:rPr lang="zh-CN" altLang="en-US" sz="2000" b="1" dirty="0" smtClean="0">
                <a:latin typeface="宋体" pitchFamily="2" charset="-122"/>
                <a:ea typeface="宋体" pitchFamily="2" charset="-122"/>
              </a:rPr>
              <a:t>产业链位置及传导性</a:t>
            </a:r>
            <a:endParaRPr lang="en-US" altLang="zh-CN" sz="2000" b="1" dirty="0" smtClean="0">
              <a:latin typeface="宋体" pitchFamily="2" charset="-122"/>
              <a:ea typeface="宋体" pitchFamily="2" charset="-122"/>
            </a:endParaRPr>
          </a:p>
          <a:p>
            <a:pPr>
              <a:lnSpc>
                <a:spcPct val="150000"/>
              </a:lnSpc>
              <a:buFont typeface="Wingdings" pitchFamily="2" charset="2"/>
              <a:buChar char="ü"/>
            </a:pPr>
            <a:r>
              <a:rPr lang="en-US" altLang="zh-CN" sz="2000" b="1" dirty="0" smtClean="0">
                <a:latin typeface="宋体" pitchFamily="2" charset="-122"/>
                <a:ea typeface="宋体" pitchFamily="2" charset="-122"/>
              </a:rPr>
              <a:t>Smile </a:t>
            </a:r>
            <a:r>
              <a:rPr lang="zh-CN" altLang="en-US" sz="2000" b="1" dirty="0" smtClean="0">
                <a:latin typeface="宋体" pitchFamily="2" charset="-122"/>
                <a:ea typeface="宋体" pitchFamily="2" charset="-122"/>
              </a:rPr>
              <a:t>曲线</a:t>
            </a:r>
            <a:endParaRPr lang="en-US" altLang="zh-CN" sz="2000" b="1" dirty="0" smtClean="0">
              <a:latin typeface="宋体" pitchFamily="2" charset="-122"/>
              <a:ea typeface="宋体" pitchFamily="2" charset="-122"/>
            </a:endParaRPr>
          </a:p>
        </p:txBody>
      </p:sp>
      <p:pic>
        <p:nvPicPr>
          <p:cNvPr id="55299" name="Picture 3"/>
          <p:cNvPicPr>
            <a:picLocks noChangeAspect="1" noChangeArrowheads="1"/>
          </p:cNvPicPr>
          <p:nvPr/>
        </p:nvPicPr>
        <p:blipFill>
          <a:blip r:embed="rId2" cstate="print"/>
          <a:srcRect/>
          <a:stretch>
            <a:fillRect/>
          </a:stretch>
        </p:blipFill>
        <p:spPr bwMode="auto">
          <a:xfrm>
            <a:off x="251520" y="2636912"/>
            <a:ext cx="4536504" cy="3389805"/>
          </a:xfrm>
          <a:prstGeom prst="rect">
            <a:avLst/>
          </a:prstGeom>
          <a:noFill/>
          <a:ln w="9525">
            <a:noFill/>
            <a:miter lim="800000"/>
            <a:headEnd/>
            <a:tailEnd/>
          </a:ln>
        </p:spPr>
      </p:pic>
      <p:pic>
        <p:nvPicPr>
          <p:cNvPr id="55300" name="Picture 4" descr="C:\Documents and Settings\zhangxun\桌面\微笑曲线-家电.jpg"/>
          <p:cNvPicPr>
            <a:picLocks noChangeAspect="1" noChangeArrowheads="1"/>
          </p:cNvPicPr>
          <p:nvPr/>
        </p:nvPicPr>
        <p:blipFill>
          <a:blip r:embed="rId3" cstate="print"/>
          <a:srcRect/>
          <a:stretch>
            <a:fillRect/>
          </a:stretch>
        </p:blipFill>
        <p:spPr bwMode="auto">
          <a:xfrm>
            <a:off x="4572000" y="2636912"/>
            <a:ext cx="4223281" cy="3312368"/>
          </a:xfrm>
          <a:prstGeom prst="rect">
            <a:avLst/>
          </a:prstGeom>
          <a:noFill/>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Text Box 3"/>
          <p:cNvSpPr txBox="1">
            <a:spLocks noChangeArrowheads="1"/>
          </p:cNvSpPr>
          <p:nvPr/>
        </p:nvSpPr>
        <p:spPr bwMode="auto">
          <a:xfrm>
            <a:off x="539552" y="1196752"/>
            <a:ext cx="6477000" cy="2446824"/>
          </a:xfrm>
          <a:prstGeom prst="rect">
            <a:avLst/>
          </a:prstGeom>
          <a:noFill/>
          <a:ln w="9525">
            <a:noFill/>
            <a:miter lim="800000"/>
            <a:headEnd/>
            <a:tailEnd/>
          </a:ln>
        </p:spPr>
        <p:txBody>
          <a:bodyPr>
            <a:spAutoFit/>
          </a:bodyPr>
          <a:lstStyle/>
          <a:p>
            <a:pPr marL="342900" indent="-342900">
              <a:spcBef>
                <a:spcPct val="50000"/>
              </a:spcBef>
              <a:buClr>
                <a:schemeClr val="accent1"/>
              </a:buClr>
              <a:buFont typeface="Wingdings" pitchFamily="2" charset="2"/>
              <a:buChar char="l"/>
            </a:pPr>
            <a:r>
              <a:rPr lang="zh-CN" altLang="en-US" b="1" dirty="0">
                <a:latin typeface="宋体" pitchFamily="2" charset="-122"/>
                <a:ea typeface="宋体" pitchFamily="2" charset="-122"/>
              </a:rPr>
              <a:t>制造</a:t>
            </a:r>
            <a:r>
              <a:rPr lang="zh-CN" altLang="en-US" b="1" dirty="0" smtClean="0">
                <a:latin typeface="宋体" pitchFamily="2" charset="-122"/>
                <a:ea typeface="宋体" pitchFamily="2" charset="-122"/>
              </a:rPr>
              <a:t>业研究分</a:t>
            </a:r>
            <a:r>
              <a:rPr lang="zh-CN" altLang="en-US" b="1" dirty="0">
                <a:latin typeface="宋体" pitchFamily="2" charset="-122"/>
                <a:ea typeface="宋体" pitchFamily="2" charset="-122"/>
              </a:rPr>
              <a:t>析的核心要素</a:t>
            </a:r>
            <a:endParaRPr lang="en-US" altLang="zh-CN" b="1" dirty="0">
              <a:latin typeface="宋体" pitchFamily="2" charset="-122"/>
              <a:ea typeface="宋体" pitchFamily="2" charset="-122"/>
            </a:endParaRPr>
          </a:p>
          <a:p>
            <a:pPr marL="342900" indent="-342900">
              <a:spcBef>
                <a:spcPct val="50000"/>
              </a:spcBef>
              <a:buClr>
                <a:schemeClr val="accent1"/>
              </a:buClr>
              <a:buFont typeface="Wingdings" pitchFamily="2" charset="2"/>
              <a:buChar char="ü"/>
            </a:pPr>
            <a:r>
              <a:rPr lang="zh-CN" altLang="en-US" dirty="0">
                <a:latin typeface="宋体" pitchFamily="2" charset="-122"/>
                <a:ea typeface="宋体" pitchFamily="2" charset="-122"/>
              </a:rPr>
              <a:t>宏观景气周期与产业生命周期：</a:t>
            </a:r>
            <a:endParaRPr lang="en-US" altLang="zh-CN" dirty="0">
              <a:latin typeface="宋体" pitchFamily="2" charset="-122"/>
              <a:ea typeface="宋体" pitchFamily="2" charset="-122"/>
            </a:endParaRPr>
          </a:p>
          <a:p>
            <a:pPr marL="342900" indent="-342900">
              <a:spcBef>
                <a:spcPct val="50000"/>
              </a:spcBef>
              <a:buClr>
                <a:schemeClr val="accent1"/>
              </a:buClr>
              <a:buFont typeface="Wingdings" pitchFamily="2" charset="2"/>
              <a:buChar char="ü"/>
            </a:pPr>
            <a:r>
              <a:rPr lang="zh-CN" altLang="en-US" dirty="0">
                <a:latin typeface="宋体" pitchFamily="2" charset="-122"/>
                <a:ea typeface="宋体" pitchFamily="2" charset="-122"/>
              </a:rPr>
              <a:t>产业链分析：</a:t>
            </a:r>
            <a:r>
              <a:rPr lang="en-US" altLang="zh-CN" dirty="0">
                <a:latin typeface="宋体" pitchFamily="2" charset="-122"/>
                <a:ea typeface="宋体" pitchFamily="2" charset="-122"/>
              </a:rPr>
              <a:t>Smile</a:t>
            </a:r>
            <a:r>
              <a:rPr lang="zh-CN" altLang="en-US" dirty="0">
                <a:latin typeface="宋体" pitchFamily="2" charset="-122"/>
                <a:ea typeface="宋体" pitchFamily="2" charset="-122"/>
              </a:rPr>
              <a:t>曲线</a:t>
            </a:r>
            <a:endParaRPr lang="en-US" altLang="zh-CN" dirty="0">
              <a:latin typeface="宋体" pitchFamily="2" charset="-122"/>
              <a:ea typeface="宋体" pitchFamily="2" charset="-122"/>
            </a:endParaRPr>
          </a:p>
          <a:p>
            <a:pPr marL="342900" indent="-342900">
              <a:spcBef>
                <a:spcPct val="50000"/>
              </a:spcBef>
              <a:buClr>
                <a:schemeClr val="accent1"/>
              </a:buClr>
              <a:buFont typeface="Wingdings" pitchFamily="2" charset="2"/>
              <a:buChar char="ü"/>
            </a:pPr>
            <a:r>
              <a:rPr lang="zh-CN" altLang="en-US" dirty="0">
                <a:latin typeface="宋体" pitchFamily="2" charset="-122"/>
                <a:ea typeface="宋体" pitchFamily="2" charset="-122"/>
              </a:rPr>
              <a:t>公司商业模式和盈利模式</a:t>
            </a:r>
            <a:endParaRPr lang="en-US" altLang="zh-CN" dirty="0">
              <a:latin typeface="宋体" pitchFamily="2" charset="-122"/>
              <a:ea typeface="宋体" pitchFamily="2" charset="-122"/>
            </a:endParaRPr>
          </a:p>
          <a:p>
            <a:pPr marL="342900" indent="-342900">
              <a:spcBef>
                <a:spcPct val="50000"/>
              </a:spcBef>
              <a:buClr>
                <a:schemeClr val="accent1"/>
              </a:buClr>
              <a:buFont typeface="Wingdings" pitchFamily="2" charset="2"/>
              <a:buChar char="ü"/>
            </a:pPr>
            <a:r>
              <a:rPr lang="zh-CN" altLang="en-US" dirty="0">
                <a:latin typeface="宋体" pitchFamily="2" charset="-122"/>
                <a:ea typeface="宋体" pitchFamily="2" charset="-122"/>
              </a:rPr>
              <a:t>公司产品生命周期</a:t>
            </a:r>
            <a:endParaRPr lang="en-US" altLang="zh-CN" dirty="0">
              <a:latin typeface="宋体" pitchFamily="2" charset="-122"/>
              <a:ea typeface="宋体" pitchFamily="2" charset="-122"/>
            </a:endParaRPr>
          </a:p>
          <a:p>
            <a:pPr marL="342900" indent="-342900">
              <a:spcBef>
                <a:spcPct val="50000"/>
              </a:spcBef>
              <a:buClr>
                <a:schemeClr val="accent1"/>
              </a:buClr>
              <a:buFont typeface="Wingdings" pitchFamily="2" charset="2"/>
              <a:buChar char="ü"/>
            </a:pPr>
            <a:r>
              <a:rPr lang="zh-CN" altLang="en-US" dirty="0">
                <a:latin typeface="宋体" pitchFamily="2" charset="-122"/>
                <a:ea typeface="宋体" pitchFamily="2" charset="-122"/>
              </a:rPr>
              <a:t>公司竞争分析：波特竞争力分析模</a:t>
            </a:r>
            <a:r>
              <a:rPr lang="zh-CN" altLang="en-US" dirty="0" smtClean="0">
                <a:latin typeface="宋体" pitchFamily="2" charset="-122"/>
                <a:ea typeface="宋体" pitchFamily="2" charset="-122"/>
              </a:rPr>
              <a:t>型</a:t>
            </a:r>
            <a:endParaRPr lang="en-US" altLang="zh-CN" dirty="0">
              <a:latin typeface="宋体" pitchFamily="2" charset="-122"/>
              <a:ea typeface="宋体" pitchFamily="2" charset="-122"/>
            </a:endParaRPr>
          </a:p>
        </p:txBody>
      </p:sp>
      <p:sp>
        <p:nvSpPr>
          <p:cNvPr id="4" name="标题 1"/>
          <p:cNvSpPr txBox="1">
            <a:spLocks/>
          </p:cNvSpPr>
          <p:nvPr/>
        </p:nvSpPr>
        <p:spPr bwMode="white">
          <a:xfrm>
            <a:off x="468313" y="115888"/>
            <a:ext cx="7837487" cy="6826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3600" b="1" i="0" u="none" strike="noStrike" kern="0" cap="none" spc="0" normalizeH="0" baseline="0" noProof="0" dirty="0" smtClean="0">
                <a:ln>
                  <a:noFill/>
                </a:ln>
                <a:solidFill>
                  <a:schemeClr val="bg1"/>
                </a:solidFill>
                <a:effectLst/>
                <a:uLnTx/>
                <a:uFillTx/>
                <a:latin typeface="+mj-lt"/>
                <a:ea typeface="宋体" pitchFamily="2" charset="-122"/>
                <a:cs typeface="+mj-cs"/>
              </a:rPr>
              <a:t>行业研究方法</a:t>
            </a:r>
            <a:r>
              <a:rPr kumimoji="0" lang="en-US" altLang="zh-CN" sz="3600" b="1" i="0" u="none" strike="noStrike" kern="0" cap="none" spc="0" normalizeH="0" baseline="0" noProof="0" dirty="0" smtClean="0">
                <a:ln>
                  <a:noFill/>
                </a:ln>
                <a:solidFill>
                  <a:schemeClr val="bg1"/>
                </a:solidFill>
                <a:effectLst/>
                <a:uLnTx/>
                <a:uFillTx/>
                <a:latin typeface="+mj-lt"/>
                <a:ea typeface="宋体" pitchFamily="2" charset="-122"/>
                <a:cs typeface="+mj-cs"/>
              </a:rPr>
              <a:t>-</a:t>
            </a:r>
            <a:r>
              <a:rPr kumimoji="0" lang="zh-CN" altLang="en-US" sz="3600" b="1" i="0" u="none" strike="noStrike" kern="0" cap="none" spc="0" normalizeH="0" baseline="0" noProof="0" dirty="0" smtClean="0">
                <a:ln>
                  <a:noFill/>
                </a:ln>
                <a:solidFill>
                  <a:schemeClr val="bg1"/>
                </a:solidFill>
                <a:effectLst/>
                <a:uLnTx/>
                <a:uFillTx/>
                <a:latin typeface="+mj-lt"/>
                <a:ea typeface="宋体" pitchFamily="2" charset="-122"/>
                <a:cs typeface="+mj-cs"/>
              </a:rPr>
              <a:t>案例</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Text Box 3"/>
          <p:cNvSpPr txBox="1">
            <a:spLocks noChangeArrowheads="1"/>
          </p:cNvSpPr>
          <p:nvPr/>
        </p:nvSpPr>
        <p:spPr bwMode="auto">
          <a:xfrm>
            <a:off x="539552" y="1052736"/>
            <a:ext cx="7992888" cy="2554545"/>
          </a:xfrm>
          <a:prstGeom prst="rect">
            <a:avLst/>
          </a:prstGeom>
          <a:noFill/>
          <a:ln w="9525">
            <a:noFill/>
            <a:miter lim="800000"/>
            <a:headEnd/>
            <a:tailEnd/>
          </a:ln>
        </p:spPr>
        <p:txBody>
          <a:bodyPr wrap="square">
            <a:spAutoFit/>
          </a:bodyPr>
          <a:lstStyle/>
          <a:p>
            <a:pPr marL="342900" indent="-342900">
              <a:spcBef>
                <a:spcPct val="50000"/>
              </a:spcBef>
              <a:buClr>
                <a:schemeClr val="accent1"/>
              </a:buClr>
            </a:pPr>
            <a:r>
              <a:rPr lang="zh-CN" altLang="en-US" b="1" dirty="0" smtClean="0">
                <a:latin typeface="宋体" pitchFamily="2" charset="-122"/>
                <a:ea typeface="宋体" pitchFamily="2" charset="-122"/>
              </a:rPr>
              <a:t>宏</a:t>
            </a:r>
            <a:r>
              <a:rPr lang="zh-CN" altLang="en-US" b="1" dirty="0" smtClean="0">
                <a:latin typeface="宋体" pitchFamily="2" charset="-122"/>
                <a:ea typeface="宋体" pitchFamily="2" charset="-122"/>
              </a:rPr>
              <a:t>观景气周期分析</a:t>
            </a:r>
            <a:endParaRPr lang="en-US" altLang="zh-CN" b="1" dirty="0" smtClean="0">
              <a:latin typeface="宋体" pitchFamily="2" charset="-122"/>
              <a:ea typeface="宋体" pitchFamily="2" charset="-122"/>
            </a:endParaRPr>
          </a:p>
          <a:p>
            <a:pPr marL="342900" indent="-342900">
              <a:spcBef>
                <a:spcPct val="50000"/>
              </a:spcBef>
              <a:buClr>
                <a:schemeClr val="accent1"/>
              </a:buClr>
              <a:buFont typeface="Wingdings" pitchFamily="2" charset="2"/>
              <a:buChar char="l"/>
            </a:pPr>
            <a:r>
              <a:rPr lang="zh-CN" altLang="en-US" b="1" dirty="0" smtClean="0">
                <a:latin typeface="宋体" pitchFamily="2" charset="-122"/>
                <a:ea typeface="宋体" pitchFamily="2" charset="-122"/>
              </a:rPr>
              <a:t>行业</a:t>
            </a:r>
            <a:r>
              <a:rPr lang="zh-CN" altLang="en-US" b="1" dirty="0" smtClean="0">
                <a:latin typeface="宋体" pitchFamily="2" charset="-122"/>
                <a:ea typeface="宋体" pitchFamily="2" charset="-122"/>
              </a:rPr>
              <a:t>研</a:t>
            </a:r>
            <a:r>
              <a:rPr lang="zh-CN" altLang="en-US" b="1" dirty="0">
                <a:latin typeface="宋体" pitchFamily="2" charset="-122"/>
                <a:ea typeface="宋体" pitchFamily="2" charset="-122"/>
              </a:rPr>
              <a:t>究为什么要关注宏观景气周期？</a:t>
            </a:r>
            <a:endParaRPr lang="en-US" altLang="zh-CN" b="1" dirty="0">
              <a:latin typeface="宋体" pitchFamily="2" charset="-122"/>
              <a:ea typeface="宋体" pitchFamily="2" charset="-122"/>
            </a:endParaRPr>
          </a:p>
          <a:p>
            <a:pPr marL="342900" indent="-342900">
              <a:spcBef>
                <a:spcPct val="50000"/>
              </a:spcBef>
              <a:buFont typeface="Wingdings" pitchFamily="2" charset="2"/>
              <a:buChar char="ü"/>
            </a:pPr>
            <a:r>
              <a:rPr lang="zh-CN" altLang="en-US" sz="1600" dirty="0">
                <a:latin typeface="宋体" pitchFamily="2" charset="-122"/>
                <a:ea typeface="宋体" pitchFamily="2" charset="-122"/>
              </a:rPr>
              <a:t>大河有水小河满</a:t>
            </a:r>
            <a:endParaRPr lang="en-US" altLang="zh-CN" sz="1600" dirty="0">
              <a:latin typeface="宋体" pitchFamily="2" charset="-122"/>
              <a:ea typeface="宋体" pitchFamily="2" charset="-122"/>
            </a:endParaRPr>
          </a:p>
          <a:p>
            <a:pPr marL="342900" indent="-342900">
              <a:spcBef>
                <a:spcPct val="50000"/>
              </a:spcBef>
              <a:buFont typeface="Wingdings" pitchFamily="2" charset="2"/>
              <a:buChar char="ü"/>
            </a:pPr>
            <a:r>
              <a:rPr lang="zh-CN" altLang="en-US" sz="1600" dirty="0">
                <a:latin typeface="宋体" pitchFamily="2" charset="-122"/>
                <a:ea typeface="宋体" pitchFamily="2" charset="-122"/>
              </a:rPr>
              <a:t>宏观景气度往往决定制造业企业产品需求状况，这点与服务业差距明显</a:t>
            </a:r>
            <a:endParaRPr lang="en-US" altLang="zh-CN" sz="1600" dirty="0">
              <a:latin typeface="宋体" pitchFamily="2" charset="-122"/>
              <a:ea typeface="宋体" pitchFamily="2" charset="-122"/>
            </a:endParaRPr>
          </a:p>
          <a:p>
            <a:pPr marL="342900" indent="-342900">
              <a:spcBef>
                <a:spcPct val="50000"/>
              </a:spcBef>
              <a:buFont typeface="Wingdings" pitchFamily="2" charset="2"/>
              <a:buChar char="ü"/>
            </a:pPr>
            <a:r>
              <a:rPr lang="zh-CN" altLang="en-US" sz="1600" dirty="0">
                <a:latin typeface="宋体" pitchFamily="2" charset="-122"/>
                <a:ea typeface="宋体" pitchFamily="2" charset="-122"/>
              </a:rPr>
              <a:t>厘清决</a:t>
            </a:r>
            <a:r>
              <a:rPr lang="zh-CN" altLang="en-US" sz="1600" dirty="0" smtClean="0">
                <a:latin typeface="宋体" pitchFamily="2" charset="-122"/>
                <a:ea typeface="宋体" pitchFamily="2" charset="-122"/>
              </a:rPr>
              <a:t>定</a:t>
            </a:r>
            <a:r>
              <a:rPr lang="zh-CN" altLang="en-US" sz="1600" dirty="0" smtClean="0">
                <a:latin typeface="宋体" pitchFamily="2" charset="-122"/>
                <a:ea typeface="宋体" pitchFamily="2" charset="-122"/>
              </a:rPr>
              <a:t>行</a:t>
            </a:r>
            <a:r>
              <a:rPr lang="zh-CN" altLang="en-US" sz="1600" dirty="0" smtClean="0">
                <a:latin typeface="宋体" pitchFamily="2" charset="-122"/>
                <a:ea typeface="宋体" pitchFamily="2" charset="-122"/>
              </a:rPr>
              <a:t>业产品</a:t>
            </a:r>
            <a:r>
              <a:rPr lang="zh-CN" altLang="en-US" sz="1600" dirty="0" smtClean="0">
                <a:latin typeface="宋体" pitchFamily="2" charset="-122"/>
                <a:ea typeface="宋体" pitchFamily="2" charset="-122"/>
              </a:rPr>
              <a:t>需</a:t>
            </a:r>
            <a:r>
              <a:rPr lang="zh-CN" altLang="en-US" sz="1600" dirty="0">
                <a:latin typeface="宋体" pitchFamily="2" charset="-122"/>
                <a:ea typeface="宋体" pitchFamily="2" charset="-122"/>
              </a:rPr>
              <a:t>求的最关键宏观因素：投资？消费？还是出口？或者其他更具体的宏观环节。</a:t>
            </a:r>
            <a:endParaRPr lang="en-US" altLang="zh-CN" sz="1600" dirty="0">
              <a:latin typeface="宋体" pitchFamily="2" charset="-122"/>
              <a:ea typeface="宋体" pitchFamily="2" charset="-122"/>
            </a:endParaRPr>
          </a:p>
          <a:p>
            <a:pPr marL="342900" indent="-342900">
              <a:spcBef>
                <a:spcPct val="50000"/>
              </a:spcBef>
              <a:buClr>
                <a:schemeClr val="accent1"/>
              </a:buClr>
              <a:buFont typeface="Wingdings" pitchFamily="2" charset="2"/>
              <a:buChar char="ü"/>
            </a:pPr>
            <a:endParaRPr lang="en-US" altLang="zh-CN" dirty="0">
              <a:latin typeface="宋体" pitchFamily="2" charset="-122"/>
              <a:ea typeface="宋体" pitchFamily="2" charset="-122"/>
            </a:endParaRPr>
          </a:p>
        </p:txBody>
      </p:sp>
      <p:sp>
        <p:nvSpPr>
          <p:cNvPr id="4" name="标题 1"/>
          <p:cNvSpPr txBox="1">
            <a:spLocks/>
          </p:cNvSpPr>
          <p:nvPr/>
        </p:nvSpPr>
        <p:spPr bwMode="white">
          <a:xfrm>
            <a:off x="468313" y="115888"/>
            <a:ext cx="7837487" cy="6826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3600" b="1" i="0" u="none" strike="noStrike" kern="0" cap="none" spc="0" normalizeH="0" baseline="0" noProof="0" dirty="0" smtClean="0">
                <a:ln>
                  <a:noFill/>
                </a:ln>
                <a:solidFill>
                  <a:schemeClr val="bg1"/>
                </a:solidFill>
                <a:effectLst/>
                <a:uLnTx/>
                <a:uFillTx/>
                <a:latin typeface="+mj-lt"/>
                <a:ea typeface="宋体" pitchFamily="2" charset="-122"/>
                <a:cs typeface="+mj-cs"/>
              </a:rPr>
              <a:t>行业研究方法</a:t>
            </a:r>
            <a:r>
              <a:rPr kumimoji="0" lang="en-US" altLang="zh-CN" sz="3600" b="1" i="0" u="none" strike="noStrike" kern="0" cap="none" spc="0" normalizeH="0" baseline="0" noProof="0" dirty="0" smtClean="0">
                <a:ln>
                  <a:noFill/>
                </a:ln>
                <a:solidFill>
                  <a:schemeClr val="bg1"/>
                </a:solidFill>
                <a:effectLst/>
                <a:uLnTx/>
                <a:uFillTx/>
                <a:latin typeface="+mj-lt"/>
                <a:ea typeface="宋体" pitchFamily="2" charset="-122"/>
                <a:cs typeface="+mj-cs"/>
              </a:rPr>
              <a:t>-</a:t>
            </a:r>
            <a:r>
              <a:rPr kumimoji="0" lang="zh-CN" altLang="en-US" sz="3600" b="1" i="0" u="none" strike="noStrike" kern="0" cap="none" spc="0" normalizeH="0" baseline="0" noProof="0" dirty="0" smtClean="0">
                <a:ln>
                  <a:noFill/>
                </a:ln>
                <a:solidFill>
                  <a:schemeClr val="bg1"/>
                </a:solidFill>
                <a:effectLst/>
                <a:uLnTx/>
                <a:uFillTx/>
                <a:latin typeface="+mj-lt"/>
                <a:ea typeface="宋体" pitchFamily="2" charset="-122"/>
                <a:cs typeface="+mj-cs"/>
              </a:rPr>
              <a:t>案例</a:t>
            </a:r>
          </a:p>
        </p:txBody>
      </p:sp>
      <p:pic>
        <p:nvPicPr>
          <p:cNvPr id="6" name="Picture 4"/>
          <p:cNvPicPr>
            <a:picLocks noChangeAspect="1" noChangeArrowheads="1"/>
          </p:cNvPicPr>
          <p:nvPr/>
        </p:nvPicPr>
        <p:blipFill>
          <a:blip r:embed="rId3" cstate="print"/>
          <a:srcRect/>
          <a:stretch>
            <a:fillRect/>
          </a:stretch>
        </p:blipFill>
        <p:spPr bwMode="auto">
          <a:xfrm>
            <a:off x="755576" y="3501008"/>
            <a:ext cx="6984776" cy="29018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Text Box 3"/>
          <p:cNvSpPr txBox="1">
            <a:spLocks noChangeArrowheads="1"/>
          </p:cNvSpPr>
          <p:nvPr/>
        </p:nvSpPr>
        <p:spPr bwMode="auto">
          <a:xfrm>
            <a:off x="323528" y="1052736"/>
            <a:ext cx="7992888" cy="1892826"/>
          </a:xfrm>
          <a:prstGeom prst="rect">
            <a:avLst/>
          </a:prstGeom>
          <a:noFill/>
          <a:ln w="9525">
            <a:noFill/>
            <a:miter lim="800000"/>
            <a:headEnd/>
            <a:tailEnd/>
          </a:ln>
        </p:spPr>
        <p:txBody>
          <a:bodyPr wrap="square">
            <a:spAutoFit/>
          </a:bodyPr>
          <a:lstStyle/>
          <a:p>
            <a:pPr marL="342900" indent="-342900">
              <a:spcBef>
                <a:spcPct val="50000"/>
              </a:spcBef>
              <a:buClr>
                <a:schemeClr val="accent1"/>
              </a:buClr>
            </a:pPr>
            <a:r>
              <a:rPr lang="zh-CN" altLang="en-US" b="1" dirty="0" smtClean="0">
                <a:latin typeface="宋体" pitchFamily="2" charset="-122"/>
                <a:ea typeface="宋体" pitchFamily="2" charset="-122"/>
              </a:rPr>
              <a:t>产</a:t>
            </a:r>
            <a:r>
              <a:rPr lang="zh-CN" altLang="en-US" b="1" dirty="0" smtClean="0">
                <a:latin typeface="宋体" pitchFamily="2" charset="-122"/>
                <a:ea typeface="宋体" pitchFamily="2" charset="-122"/>
              </a:rPr>
              <a:t>品生命周期分析</a:t>
            </a:r>
            <a:endParaRPr lang="en-US" altLang="zh-CN" b="1" dirty="0">
              <a:latin typeface="宋体" pitchFamily="2" charset="-122"/>
              <a:ea typeface="宋体" pitchFamily="2" charset="-122"/>
            </a:endParaRPr>
          </a:p>
          <a:p>
            <a:pPr marL="342900" indent="-342900">
              <a:spcBef>
                <a:spcPct val="50000"/>
              </a:spcBef>
              <a:buClr>
                <a:schemeClr val="accent1"/>
              </a:buClr>
              <a:buFont typeface="Wingdings" pitchFamily="2" charset="2"/>
              <a:buChar char="l"/>
            </a:pPr>
            <a:r>
              <a:rPr lang="zh-CN" altLang="en-US" b="1" dirty="0">
                <a:latin typeface="宋体" pitchFamily="2" charset="-122"/>
                <a:ea typeface="宋体" pitchFamily="2" charset="-122"/>
              </a:rPr>
              <a:t>理解公司所在产业所处的生命周期，以及产业发展的国际经验</a:t>
            </a:r>
            <a:endParaRPr lang="en-US" altLang="zh-CN" b="1" dirty="0">
              <a:latin typeface="宋体" pitchFamily="2" charset="-122"/>
              <a:ea typeface="宋体" pitchFamily="2" charset="-122"/>
            </a:endParaRPr>
          </a:p>
          <a:p>
            <a:pPr marL="342900" indent="-342900">
              <a:spcBef>
                <a:spcPct val="50000"/>
              </a:spcBef>
              <a:buClr>
                <a:schemeClr val="accent1"/>
              </a:buClr>
              <a:buFont typeface="Wingdings" pitchFamily="2" charset="2"/>
              <a:buChar char="ü"/>
            </a:pPr>
            <a:r>
              <a:rPr lang="zh-CN" altLang="en-US" sz="1600" dirty="0" smtClean="0">
                <a:latin typeface="宋体" pitchFamily="2" charset="-122"/>
                <a:ea typeface="宋体" pitchFamily="2" charset="-122"/>
              </a:rPr>
              <a:t>美</a:t>
            </a:r>
            <a:r>
              <a:rPr lang="zh-CN" altLang="en-US" sz="1600" dirty="0" smtClean="0">
                <a:latin typeface="宋体" pitchFamily="2" charset="-122"/>
                <a:ea typeface="宋体" pitchFamily="2" charset="-122"/>
              </a:rPr>
              <a:t>国休闲娱乐业案例</a:t>
            </a:r>
            <a:endParaRPr lang="en-US" altLang="zh-CN" sz="1600" dirty="0">
              <a:latin typeface="宋体" pitchFamily="2" charset="-122"/>
              <a:ea typeface="宋体" pitchFamily="2" charset="-122"/>
            </a:endParaRPr>
          </a:p>
          <a:p>
            <a:pPr marL="342900" indent="-342900">
              <a:spcBef>
                <a:spcPct val="50000"/>
              </a:spcBef>
              <a:buClr>
                <a:schemeClr val="accent1"/>
              </a:buClr>
              <a:buFont typeface="Wingdings" pitchFamily="2" charset="2"/>
              <a:buChar char="ü"/>
            </a:pPr>
            <a:r>
              <a:rPr lang="zh-CN" altLang="en-US" sz="1600" dirty="0" smtClean="0">
                <a:latin typeface="宋体" pitchFamily="2" charset="-122"/>
                <a:ea typeface="宋体" pitchFamily="2" charset="-122"/>
              </a:rPr>
              <a:t>人</a:t>
            </a:r>
            <a:r>
              <a:rPr lang="zh-CN" altLang="en-US" sz="1600" dirty="0" smtClean="0">
                <a:latin typeface="宋体" pitchFamily="2" charset="-122"/>
                <a:ea typeface="宋体" pitchFamily="2" charset="-122"/>
              </a:rPr>
              <a:t>均</a:t>
            </a:r>
            <a:r>
              <a:rPr lang="en-US" altLang="zh-CN" sz="1600" dirty="0" smtClean="0">
                <a:latin typeface="宋体" pitchFamily="2" charset="-122"/>
                <a:ea typeface="宋体" pitchFamily="2" charset="-122"/>
              </a:rPr>
              <a:t>GDP4000</a:t>
            </a:r>
            <a:r>
              <a:rPr lang="zh-CN" altLang="en-US" sz="1600" dirty="0" smtClean="0">
                <a:latin typeface="宋体" pitchFamily="2" charset="-122"/>
                <a:ea typeface="宋体" pitchFamily="2" charset="-122"/>
              </a:rPr>
              <a:t>、</a:t>
            </a:r>
            <a:r>
              <a:rPr lang="en-US" altLang="zh-CN" sz="1600" dirty="0" smtClean="0">
                <a:latin typeface="宋体" pitchFamily="2" charset="-122"/>
                <a:ea typeface="宋体" pitchFamily="2" charset="-122"/>
              </a:rPr>
              <a:t>8000</a:t>
            </a:r>
            <a:r>
              <a:rPr lang="zh-CN" altLang="en-US" sz="1600" dirty="0" smtClean="0">
                <a:latin typeface="宋体" pitchFamily="2" charset="-122"/>
                <a:ea typeface="宋体" pitchFamily="2" charset="-122"/>
              </a:rPr>
              <a:t>美元是两个经济坎，行业增长提速</a:t>
            </a:r>
            <a:endParaRPr lang="en-US" altLang="zh-CN" sz="1600" dirty="0">
              <a:latin typeface="宋体" pitchFamily="2" charset="-122"/>
              <a:ea typeface="宋体" pitchFamily="2" charset="-122"/>
            </a:endParaRPr>
          </a:p>
          <a:p>
            <a:pPr marL="342900" indent="-342900">
              <a:spcBef>
                <a:spcPct val="50000"/>
              </a:spcBef>
              <a:buClr>
                <a:schemeClr val="accent1"/>
              </a:buClr>
              <a:buFont typeface="Wingdings" pitchFamily="2" charset="2"/>
              <a:buChar char="ü"/>
            </a:pPr>
            <a:r>
              <a:rPr lang="zh-CN" altLang="en-US" sz="1600" dirty="0" smtClean="0">
                <a:latin typeface="宋体" pitchFamily="2" charset="-122"/>
                <a:ea typeface="宋体" pitchFamily="2" charset="-122"/>
              </a:rPr>
              <a:t>大西</a:t>
            </a:r>
            <a:r>
              <a:rPr lang="zh-CN" altLang="en-US" sz="1600" dirty="0" smtClean="0">
                <a:latin typeface="宋体" pitchFamily="2" charset="-122"/>
                <a:ea typeface="宋体" pitchFamily="2" charset="-122"/>
              </a:rPr>
              <a:t>洋赌城合法化是政策因素</a:t>
            </a:r>
            <a:endParaRPr lang="en-US" altLang="zh-CN" sz="1600" dirty="0">
              <a:latin typeface="宋体" pitchFamily="2" charset="-122"/>
              <a:ea typeface="宋体" pitchFamily="2" charset="-122"/>
            </a:endParaRPr>
          </a:p>
        </p:txBody>
      </p:sp>
      <p:sp>
        <p:nvSpPr>
          <p:cNvPr id="4" name="标题 1"/>
          <p:cNvSpPr txBox="1">
            <a:spLocks/>
          </p:cNvSpPr>
          <p:nvPr/>
        </p:nvSpPr>
        <p:spPr bwMode="white">
          <a:xfrm>
            <a:off x="468313" y="115888"/>
            <a:ext cx="7837487" cy="6826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3600" b="1" i="0" u="none" strike="noStrike" kern="0" cap="none" spc="0" normalizeH="0" baseline="0" noProof="0" dirty="0" smtClean="0">
                <a:ln>
                  <a:noFill/>
                </a:ln>
                <a:solidFill>
                  <a:schemeClr val="bg1"/>
                </a:solidFill>
                <a:effectLst/>
                <a:uLnTx/>
                <a:uFillTx/>
                <a:latin typeface="+mj-lt"/>
                <a:ea typeface="宋体" pitchFamily="2" charset="-122"/>
                <a:cs typeface="+mj-cs"/>
              </a:rPr>
              <a:t>行业研究方法</a:t>
            </a:r>
            <a:r>
              <a:rPr kumimoji="0" lang="en-US" altLang="zh-CN" sz="3600" b="1" i="0" u="none" strike="noStrike" kern="0" cap="none" spc="0" normalizeH="0" baseline="0" noProof="0" dirty="0" smtClean="0">
                <a:ln>
                  <a:noFill/>
                </a:ln>
                <a:solidFill>
                  <a:schemeClr val="bg1"/>
                </a:solidFill>
                <a:effectLst/>
                <a:uLnTx/>
                <a:uFillTx/>
                <a:latin typeface="+mj-lt"/>
                <a:ea typeface="宋体" pitchFamily="2" charset="-122"/>
                <a:cs typeface="+mj-cs"/>
              </a:rPr>
              <a:t>-</a:t>
            </a:r>
            <a:r>
              <a:rPr kumimoji="0" lang="zh-CN" altLang="en-US" sz="3600" b="1" i="0" u="none" strike="noStrike" kern="0" cap="none" spc="0" normalizeH="0" baseline="0" noProof="0" dirty="0" smtClean="0">
                <a:ln>
                  <a:noFill/>
                </a:ln>
                <a:solidFill>
                  <a:schemeClr val="bg1"/>
                </a:solidFill>
                <a:effectLst/>
                <a:uLnTx/>
                <a:uFillTx/>
                <a:latin typeface="+mj-lt"/>
                <a:ea typeface="宋体" pitchFamily="2" charset="-122"/>
                <a:cs typeface="+mj-cs"/>
              </a:rPr>
              <a:t>案例</a:t>
            </a:r>
          </a:p>
        </p:txBody>
      </p:sp>
      <p:pic>
        <p:nvPicPr>
          <p:cNvPr id="5" name="Picture 2"/>
          <p:cNvPicPr>
            <a:picLocks noChangeAspect="1" noChangeArrowheads="1"/>
          </p:cNvPicPr>
          <p:nvPr/>
        </p:nvPicPr>
        <p:blipFill>
          <a:blip r:embed="rId3" cstate="print"/>
          <a:srcRect/>
          <a:stretch>
            <a:fillRect/>
          </a:stretch>
        </p:blipFill>
        <p:spPr bwMode="auto">
          <a:xfrm>
            <a:off x="0" y="3573016"/>
            <a:ext cx="4841154" cy="3284984"/>
          </a:xfrm>
          <a:prstGeom prst="rect">
            <a:avLst/>
          </a:prstGeom>
          <a:noFill/>
          <a:ln w="9525">
            <a:noFill/>
            <a:miter lim="800000"/>
            <a:headEnd/>
            <a:tailEnd/>
          </a:ln>
          <a:effectLst/>
        </p:spPr>
      </p:pic>
      <p:grpSp>
        <p:nvGrpSpPr>
          <p:cNvPr id="6" name="组合 16"/>
          <p:cNvGrpSpPr/>
          <p:nvPr/>
        </p:nvGrpSpPr>
        <p:grpSpPr>
          <a:xfrm>
            <a:off x="4922912" y="3501008"/>
            <a:ext cx="4221088" cy="3356992"/>
            <a:chOff x="685800" y="2438400"/>
            <a:chExt cx="7612474" cy="3886200"/>
          </a:xfrm>
        </p:grpSpPr>
        <p:pic>
          <p:nvPicPr>
            <p:cNvPr id="8" name="Picture 2"/>
            <p:cNvPicPr>
              <a:picLocks noChangeAspect="1" noChangeArrowheads="1"/>
            </p:cNvPicPr>
            <p:nvPr/>
          </p:nvPicPr>
          <p:blipFill>
            <a:blip r:embed="rId4" cstate="print"/>
            <a:srcRect/>
            <a:stretch>
              <a:fillRect/>
            </a:stretch>
          </p:blipFill>
          <p:spPr bwMode="auto">
            <a:xfrm>
              <a:off x="685800" y="2438400"/>
              <a:ext cx="7612474" cy="3886200"/>
            </a:xfrm>
            <a:prstGeom prst="rect">
              <a:avLst/>
            </a:prstGeom>
            <a:noFill/>
            <a:ln w="9525">
              <a:noFill/>
              <a:miter lim="800000"/>
              <a:headEnd/>
              <a:tailEnd/>
            </a:ln>
            <a:effectLst/>
          </p:spPr>
        </p:pic>
        <p:grpSp>
          <p:nvGrpSpPr>
            <p:cNvPr id="9" name="组合 15"/>
            <p:cNvGrpSpPr/>
            <p:nvPr/>
          </p:nvGrpSpPr>
          <p:grpSpPr>
            <a:xfrm>
              <a:off x="1676400" y="4318000"/>
              <a:ext cx="3962400" cy="330200"/>
              <a:chOff x="1676400" y="4318000"/>
              <a:chExt cx="3962400" cy="330200"/>
            </a:xfrm>
          </p:grpSpPr>
          <p:cxnSp>
            <p:nvCxnSpPr>
              <p:cNvPr id="10" name="直接连接符 9"/>
              <p:cNvCxnSpPr/>
              <p:nvPr/>
            </p:nvCxnSpPr>
            <p:spPr>
              <a:xfrm>
                <a:off x="1676400" y="4648200"/>
                <a:ext cx="990600" cy="0"/>
              </a:xfrm>
              <a:prstGeom prst="line">
                <a:avLst/>
              </a:prstGeom>
              <a:ln w="63500" cmpd="sng">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2667000" y="4470400"/>
                <a:ext cx="1143000" cy="0"/>
              </a:xfrm>
              <a:prstGeom prst="line">
                <a:avLst/>
              </a:prstGeom>
              <a:ln w="63500" cmpd="sng">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810000" y="4318000"/>
                <a:ext cx="1828800" cy="0"/>
              </a:xfrm>
              <a:prstGeom prst="line">
                <a:avLst/>
              </a:prstGeom>
              <a:ln w="63500" cmpd="sng">
                <a:solidFill>
                  <a:schemeClr val="tx1"/>
                </a:solidFill>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Text Box 3"/>
          <p:cNvSpPr txBox="1">
            <a:spLocks noChangeArrowheads="1"/>
          </p:cNvSpPr>
          <p:nvPr/>
        </p:nvSpPr>
        <p:spPr bwMode="auto">
          <a:xfrm>
            <a:off x="323528" y="1052736"/>
            <a:ext cx="7992888" cy="2139047"/>
          </a:xfrm>
          <a:prstGeom prst="rect">
            <a:avLst/>
          </a:prstGeom>
          <a:noFill/>
          <a:ln w="9525">
            <a:noFill/>
            <a:miter lim="800000"/>
            <a:headEnd/>
            <a:tailEnd/>
          </a:ln>
        </p:spPr>
        <p:txBody>
          <a:bodyPr wrap="square">
            <a:spAutoFit/>
          </a:bodyPr>
          <a:lstStyle/>
          <a:p>
            <a:pPr marL="342900" indent="-342900">
              <a:spcBef>
                <a:spcPct val="50000"/>
              </a:spcBef>
              <a:buClr>
                <a:schemeClr val="accent1"/>
              </a:buClr>
            </a:pPr>
            <a:r>
              <a:rPr lang="zh-CN" altLang="en-US" b="1" dirty="0" smtClean="0">
                <a:latin typeface="宋体" pitchFamily="2" charset="-122"/>
                <a:ea typeface="宋体" pitchFamily="2" charset="-122"/>
              </a:rPr>
              <a:t>产</a:t>
            </a:r>
            <a:r>
              <a:rPr lang="zh-CN" altLang="en-US" b="1" dirty="0" smtClean="0">
                <a:latin typeface="宋体" pitchFamily="2" charset="-122"/>
                <a:ea typeface="宋体" pitchFamily="2" charset="-122"/>
              </a:rPr>
              <a:t>品生命周期分析</a:t>
            </a:r>
            <a:endParaRPr lang="en-US" altLang="zh-CN" b="1" dirty="0">
              <a:latin typeface="宋体" pitchFamily="2" charset="-122"/>
              <a:ea typeface="宋体" pitchFamily="2" charset="-122"/>
            </a:endParaRPr>
          </a:p>
          <a:p>
            <a:pPr marL="342900" indent="-342900">
              <a:spcBef>
                <a:spcPct val="50000"/>
              </a:spcBef>
              <a:buClr>
                <a:schemeClr val="accent1"/>
              </a:buClr>
              <a:buFont typeface="Wingdings" pitchFamily="2" charset="2"/>
              <a:buChar char="l"/>
            </a:pPr>
            <a:r>
              <a:rPr lang="zh-CN" altLang="en-US" b="1" dirty="0" smtClean="0">
                <a:latin typeface="宋体" pitchFamily="2" charset="-122"/>
                <a:ea typeface="宋体" pitchFamily="2" charset="-122"/>
              </a:rPr>
              <a:t>辩</a:t>
            </a:r>
            <a:r>
              <a:rPr lang="zh-CN" altLang="en-US" b="1" dirty="0">
                <a:latin typeface="宋体" pitchFamily="2" charset="-122"/>
                <a:ea typeface="宋体" pitchFamily="2" charset="-122"/>
              </a:rPr>
              <a:t>证看待产业所处生命周期</a:t>
            </a:r>
            <a:endParaRPr lang="en-US" altLang="zh-CN" b="1" dirty="0">
              <a:latin typeface="宋体" pitchFamily="2" charset="-122"/>
              <a:ea typeface="宋体" pitchFamily="2" charset="-122"/>
            </a:endParaRPr>
          </a:p>
          <a:p>
            <a:pPr marL="342900" indent="-342900">
              <a:spcBef>
                <a:spcPct val="50000"/>
              </a:spcBef>
              <a:buClr>
                <a:schemeClr val="accent1"/>
              </a:buClr>
              <a:buFont typeface="Wingdings" pitchFamily="2" charset="2"/>
              <a:buChar char="ü"/>
            </a:pPr>
            <a:r>
              <a:rPr lang="zh-CN" altLang="en-US" sz="1600" dirty="0">
                <a:latin typeface="宋体" pitchFamily="2" charset="-122"/>
                <a:ea typeface="宋体" pitchFamily="2" charset="-122"/>
              </a:rPr>
              <a:t>成长行业易出明星企业，但夕阳行业也并非完全没有机会</a:t>
            </a:r>
            <a:endParaRPr lang="en-US" altLang="zh-CN" sz="1600" dirty="0">
              <a:latin typeface="宋体" pitchFamily="2" charset="-122"/>
              <a:ea typeface="宋体" pitchFamily="2" charset="-122"/>
            </a:endParaRPr>
          </a:p>
          <a:p>
            <a:pPr marL="342900" indent="-342900">
              <a:spcBef>
                <a:spcPct val="50000"/>
              </a:spcBef>
              <a:buClr>
                <a:schemeClr val="accent1"/>
              </a:buClr>
              <a:buFont typeface="Wingdings" pitchFamily="2" charset="2"/>
              <a:buChar char="ü"/>
            </a:pPr>
            <a:r>
              <a:rPr lang="zh-CN" altLang="en-US" sz="1600" dirty="0">
                <a:latin typeface="宋体" pitchFamily="2" charset="-122"/>
                <a:ea typeface="宋体" pitchFamily="2" charset="-122"/>
              </a:rPr>
              <a:t>只有夕阳行业，没有夕阳企</a:t>
            </a:r>
            <a:r>
              <a:rPr lang="zh-CN" altLang="en-US" sz="1600" dirty="0" smtClean="0">
                <a:latin typeface="宋体" pitchFamily="2" charset="-122"/>
                <a:ea typeface="宋体" pitchFamily="2" charset="-122"/>
              </a:rPr>
              <a:t>业</a:t>
            </a:r>
            <a:endParaRPr lang="en-US" altLang="zh-CN" sz="1600" dirty="0">
              <a:latin typeface="宋体" pitchFamily="2" charset="-122"/>
              <a:ea typeface="宋体" pitchFamily="2" charset="-122"/>
            </a:endParaRPr>
          </a:p>
          <a:p>
            <a:pPr marL="342900" indent="-342900">
              <a:spcBef>
                <a:spcPct val="50000"/>
              </a:spcBef>
              <a:buClr>
                <a:schemeClr val="accent1"/>
              </a:buClr>
              <a:buFont typeface="Wingdings" pitchFamily="2" charset="2"/>
              <a:buChar char="ü"/>
            </a:pPr>
            <a:r>
              <a:rPr lang="zh-CN" altLang="en-US" sz="1600" dirty="0">
                <a:latin typeface="宋体" pitchFamily="2" charset="-122"/>
                <a:ea typeface="宋体" pitchFamily="2" charset="-122"/>
              </a:rPr>
              <a:t>案例：美国钢铁行业之</a:t>
            </a:r>
            <a:r>
              <a:rPr lang="en-US" altLang="zh-CN" sz="1600" dirty="0">
                <a:latin typeface="宋体" pitchFamily="2" charset="-122"/>
                <a:ea typeface="宋体" pitchFamily="2" charset="-122"/>
              </a:rPr>
              <a:t>NUCOR</a:t>
            </a:r>
            <a:r>
              <a:rPr lang="zh-CN" altLang="en-US" sz="1600" dirty="0">
                <a:latin typeface="宋体" pitchFamily="2" charset="-122"/>
                <a:ea typeface="宋体" pitchFamily="2" charset="-122"/>
              </a:rPr>
              <a:t>，</a:t>
            </a:r>
            <a:r>
              <a:rPr lang="en-US" altLang="zh-CN" sz="1600" dirty="0">
                <a:latin typeface="宋体" pitchFamily="2" charset="-122"/>
                <a:ea typeface="宋体" pitchFamily="2" charset="-122"/>
              </a:rPr>
              <a:t>1966</a:t>
            </a:r>
            <a:r>
              <a:rPr lang="zh-CN" altLang="en-US" sz="1600" dirty="0">
                <a:latin typeface="宋体" pitchFamily="2" charset="-122"/>
                <a:ea typeface="宋体" pitchFamily="2" charset="-122"/>
              </a:rPr>
              <a:t>年到</a:t>
            </a:r>
            <a:r>
              <a:rPr lang="en-US" altLang="zh-CN" sz="1600" dirty="0">
                <a:latin typeface="宋体" pitchFamily="2" charset="-122"/>
                <a:ea typeface="宋体" pitchFamily="2" charset="-122"/>
              </a:rPr>
              <a:t>1999</a:t>
            </a:r>
            <a:r>
              <a:rPr lang="zh-CN" altLang="en-US" sz="1600" dirty="0">
                <a:latin typeface="宋体" pitchFamily="2" charset="-122"/>
                <a:ea typeface="宋体" pitchFamily="2" charset="-122"/>
              </a:rPr>
              <a:t>年连续</a:t>
            </a:r>
            <a:r>
              <a:rPr lang="en-US" altLang="zh-CN" sz="1600" dirty="0">
                <a:latin typeface="宋体" pitchFamily="2" charset="-122"/>
                <a:ea typeface="宋体" pitchFamily="2" charset="-122"/>
              </a:rPr>
              <a:t>34</a:t>
            </a:r>
            <a:r>
              <a:rPr lang="zh-CN" altLang="en-US" sz="1600" dirty="0">
                <a:latin typeface="宋体" pitchFamily="2" charset="-122"/>
                <a:ea typeface="宋体" pitchFamily="2" charset="-122"/>
              </a:rPr>
              <a:t>年赢利，竞争对手伯利恒钢铁亏损</a:t>
            </a:r>
            <a:r>
              <a:rPr lang="en-US" altLang="zh-CN" sz="1600" dirty="0">
                <a:latin typeface="宋体" pitchFamily="2" charset="-122"/>
                <a:ea typeface="宋体" pitchFamily="2" charset="-122"/>
              </a:rPr>
              <a:t>12</a:t>
            </a:r>
            <a:r>
              <a:rPr lang="zh-CN" altLang="en-US" sz="1600" dirty="0">
                <a:latin typeface="宋体" pitchFamily="2" charset="-122"/>
                <a:ea typeface="宋体" pitchFamily="2" charset="-122"/>
              </a:rPr>
              <a:t>次且累计利润为负；</a:t>
            </a:r>
            <a:r>
              <a:rPr lang="en-US" altLang="zh-CN" sz="1600" dirty="0">
                <a:latin typeface="宋体" pitchFamily="2" charset="-122"/>
                <a:ea typeface="宋体" pitchFamily="2" charset="-122"/>
              </a:rPr>
              <a:t>1975</a:t>
            </a:r>
            <a:r>
              <a:rPr lang="zh-CN" altLang="en-US" sz="1600" dirty="0">
                <a:latin typeface="宋体" pitchFamily="2" charset="-122"/>
                <a:ea typeface="宋体" pitchFamily="2" charset="-122"/>
              </a:rPr>
              <a:t>年到</a:t>
            </a:r>
            <a:r>
              <a:rPr lang="en-US" altLang="zh-CN" sz="1600" dirty="0">
                <a:latin typeface="宋体" pitchFamily="2" charset="-122"/>
                <a:ea typeface="宋体" pitchFamily="2" charset="-122"/>
              </a:rPr>
              <a:t>1990</a:t>
            </a:r>
            <a:r>
              <a:rPr lang="zh-CN" altLang="en-US" sz="1600" dirty="0">
                <a:latin typeface="宋体" pitchFamily="2" charset="-122"/>
                <a:ea typeface="宋体" pitchFamily="2" charset="-122"/>
              </a:rPr>
              <a:t>年收益率是大盘的</a:t>
            </a:r>
            <a:r>
              <a:rPr lang="en-US" altLang="zh-CN" sz="1600" dirty="0">
                <a:latin typeface="宋体" pitchFamily="2" charset="-122"/>
                <a:ea typeface="宋体" pitchFamily="2" charset="-122"/>
              </a:rPr>
              <a:t>5.2</a:t>
            </a:r>
            <a:r>
              <a:rPr lang="zh-CN" altLang="en-US" sz="1600" dirty="0" smtClean="0">
                <a:latin typeface="宋体" pitchFamily="2" charset="-122"/>
                <a:ea typeface="宋体" pitchFamily="2" charset="-122"/>
              </a:rPr>
              <a:t>倍</a:t>
            </a:r>
            <a:endParaRPr lang="en-US" altLang="zh-CN" sz="1600" dirty="0">
              <a:latin typeface="宋体" pitchFamily="2" charset="-122"/>
              <a:ea typeface="宋体" pitchFamily="2" charset="-122"/>
            </a:endParaRPr>
          </a:p>
        </p:txBody>
      </p:sp>
      <p:sp>
        <p:nvSpPr>
          <p:cNvPr id="4" name="标题 1"/>
          <p:cNvSpPr txBox="1">
            <a:spLocks/>
          </p:cNvSpPr>
          <p:nvPr/>
        </p:nvSpPr>
        <p:spPr bwMode="white">
          <a:xfrm>
            <a:off x="468313" y="115888"/>
            <a:ext cx="7837487" cy="6826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3600" b="1" i="0" u="none" strike="noStrike" kern="0" cap="none" spc="0" normalizeH="0" baseline="0" noProof="0" dirty="0" smtClean="0">
                <a:ln>
                  <a:noFill/>
                </a:ln>
                <a:solidFill>
                  <a:schemeClr val="bg1"/>
                </a:solidFill>
                <a:effectLst/>
                <a:uLnTx/>
                <a:uFillTx/>
                <a:latin typeface="+mj-lt"/>
                <a:ea typeface="宋体" pitchFamily="2" charset="-122"/>
                <a:cs typeface="+mj-cs"/>
              </a:rPr>
              <a:t>行业研究方法</a:t>
            </a:r>
            <a:r>
              <a:rPr kumimoji="0" lang="en-US" altLang="zh-CN" sz="3600" b="1" i="0" u="none" strike="noStrike" kern="0" cap="none" spc="0" normalizeH="0" baseline="0" noProof="0" dirty="0" smtClean="0">
                <a:ln>
                  <a:noFill/>
                </a:ln>
                <a:solidFill>
                  <a:schemeClr val="bg1"/>
                </a:solidFill>
                <a:effectLst/>
                <a:uLnTx/>
                <a:uFillTx/>
                <a:latin typeface="+mj-lt"/>
                <a:ea typeface="宋体" pitchFamily="2" charset="-122"/>
                <a:cs typeface="+mj-cs"/>
              </a:rPr>
              <a:t>-</a:t>
            </a:r>
            <a:r>
              <a:rPr kumimoji="0" lang="zh-CN" altLang="en-US" sz="3600" b="1" i="0" u="none" strike="noStrike" kern="0" cap="none" spc="0" normalizeH="0" baseline="0" noProof="0" dirty="0" smtClean="0">
                <a:ln>
                  <a:noFill/>
                </a:ln>
                <a:solidFill>
                  <a:schemeClr val="bg1"/>
                </a:solidFill>
                <a:effectLst/>
                <a:uLnTx/>
                <a:uFillTx/>
                <a:latin typeface="+mj-lt"/>
                <a:ea typeface="宋体" pitchFamily="2" charset="-122"/>
                <a:cs typeface="+mj-cs"/>
              </a:rPr>
              <a:t>案例</a:t>
            </a:r>
          </a:p>
        </p:txBody>
      </p:sp>
      <p:pic>
        <p:nvPicPr>
          <p:cNvPr id="7" name="Picture 3"/>
          <p:cNvPicPr>
            <a:picLocks noChangeAspect="1" noChangeArrowheads="1"/>
          </p:cNvPicPr>
          <p:nvPr/>
        </p:nvPicPr>
        <p:blipFill>
          <a:blip r:embed="rId3" cstate="print"/>
          <a:srcRect/>
          <a:stretch>
            <a:fillRect/>
          </a:stretch>
        </p:blipFill>
        <p:spPr bwMode="auto">
          <a:xfrm>
            <a:off x="683568" y="3933056"/>
            <a:ext cx="7201003" cy="266429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Text Box 3"/>
          <p:cNvSpPr txBox="1">
            <a:spLocks noChangeArrowheads="1"/>
          </p:cNvSpPr>
          <p:nvPr/>
        </p:nvSpPr>
        <p:spPr bwMode="auto">
          <a:xfrm>
            <a:off x="323528" y="1052736"/>
            <a:ext cx="7992888" cy="3200876"/>
          </a:xfrm>
          <a:prstGeom prst="rect">
            <a:avLst/>
          </a:prstGeom>
          <a:noFill/>
          <a:ln w="9525">
            <a:noFill/>
            <a:miter lim="800000"/>
            <a:headEnd/>
            <a:tailEnd/>
          </a:ln>
        </p:spPr>
        <p:txBody>
          <a:bodyPr wrap="square">
            <a:spAutoFit/>
          </a:bodyPr>
          <a:lstStyle/>
          <a:p>
            <a:pPr marL="342900" indent="-342900">
              <a:spcBef>
                <a:spcPct val="50000"/>
              </a:spcBef>
              <a:buClr>
                <a:schemeClr val="accent1"/>
              </a:buClr>
            </a:pPr>
            <a:r>
              <a:rPr lang="zh-CN" altLang="en-US" b="1" dirty="0">
                <a:latin typeface="宋体" pitchFamily="2" charset="-122"/>
                <a:ea typeface="宋体" pitchFamily="2" charset="-122"/>
              </a:rPr>
              <a:t>产业</a:t>
            </a:r>
            <a:r>
              <a:rPr lang="zh-CN" altLang="en-US" b="1" dirty="0" smtClean="0">
                <a:latin typeface="宋体" pitchFamily="2" charset="-122"/>
                <a:ea typeface="宋体" pitchFamily="2" charset="-122"/>
              </a:rPr>
              <a:t>链的</a:t>
            </a:r>
            <a:r>
              <a:rPr lang="en-US" altLang="zh-CN" b="1" dirty="0" smtClean="0">
                <a:latin typeface="宋体" pitchFamily="2" charset="-122"/>
                <a:ea typeface="宋体" pitchFamily="2" charset="-122"/>
              </a:rPr>
              <a:t>Smile</a:t>
            </a:r>
            <a:r>
              <a:rPr lang="zh-CN" altLang="en-US" b="1" dirty="0" smtClean="0">
                <a:latin typeface="宋体" pitchFamily="2" charset="-122"/>
                <a:ea typeface="宋体" pitchFamily="2" charset="-122"/>
              </a:rPr>
              <a:t>曲线分析</a:t>
            </a:r>
            <a:r>
              <a:rPr lang="en-US" altLang="zh-CN" b="1" dirty="0" smtClean="0">
                <a:latin typeface="宋体" pitchFamily="2" charset="-122"/>
                <a:ea typeface="宋体" pitchFamily="2" charset="-122"/>
              </a:rPr>
              <a:t>——</a:t>
            </a:r>
            <a:r>
              <a:rPr lang="zh-CN" altLang="en-US" b="1" dirty="0" smtClean="0">
                <a:latin typeface="宋体" pitchFamily="2" charset="-122"/>
                <a:ea typeface="宋体" pitchFamily="2" charset="-122"/>
              </a:rPr>
              <a:t>汽车为例</a:t>
            </a:r>
            <a:endParaRPr lang="en-US" altLang="zh-CN" b="1" dirty="0">
              <a:latin typeface="宋体" pitchFamily="2" charset="-122"/>
              <a:ea typeface="宋体" pitchFamily="2" charset="-122"/>
            </a:endParaRPr>
          </a:p>
          <a:p>
            <a:pPr marL="342900" indent="-342900">
              <a:spcBef>
                <a:spcPct val="50000"/>
              </a:spcBef>
              <a:buClr>
                <a:schemeClr val="accent1"/>
              </a:buClr>
              <a:buFont typeface="Wingdings" pitchFamily="2" charset="2"/>
              <a:buChar char="l"/>
            </a:pPr>
            <a:r>
              <a:rPr lang="zh-CN" altLang="en-US" sz="1600" b="1" dirty="0" smtClean="0">
                <a:latin typeface="宋体" pitchFamily="2" charset="-122"/>
                <a:ea typeface="宋体" pitchFamily="2" charset="-122"/>
              </a:rPr>
              <a:t>厘</a:t>
            </a:r>
            <a:r>
              <a:rPr lang="zh-CN" altLang="en-US" sz="1600" b="1" dirty="0">
                <a:latin typeface="宋体" pitchFamily="2" charset="-122"/>
                <a:ea typeface="宋体" pitchFamily="2" charset="-122"/>
              </a:rPr>
              <a:t>清公司所处产业</a:t>
            </a:r>
            <a:r>
              <a:rPr lang="en-US" altLang="zh-CN" sz="1600" b="1" dirty="0">
                <a:latin typeface="宋体" pitchFamily="2" charset="-122"/>
                <a:ea typeface="宋体" pitchFamily="2" charset="-122"/>
              </a:rPr>
              <a:t>Smile</a:t>
            </a:r>
            <a:r>
              <a:rPr lang="zh-CN" altLang="en-US" sz="1600" b="1" dirty="0">
                <a:latin typeface="宋体" pitchFamily="2" charset="-122"/>
                <a:ea typeface="宋体" pitchFamily="2" charset="-122"/>
              </a:rPr>
              <a:t>曲线的位置，位于两端的企业一般有更好的业务稳定性和盈利能</a:t>
            </a:r>
            <a:r>
              <a:rPr lang="zh-CN" altLang="en-US" sz="1600" b="1" dirty="0" smtClean="0">
                <a:latin typeface="宋体" pitchFamily="2" charset="-122"/>
                <a:ea typeface="宋体" pitchFamily="2" charset="-122"/>
              </a:rPr>
              <a:t>力</a:t>
            </a:r>
            <a:endParaRPr lang="en-US" altLang="zh-CN" sz="1600" b="1" dirty="0">
              <a:latin typeface="宋体" pitchFamily="2" charset="-122"/>
              <a:ea typeface="宋体" pitchFamily="2" charset="-122"/>
            </a:endParaRPr>
          </a:p>
          <a:p>
            <a:pPr marL="342900" indent="-342900">
              <a:spcBef>
                <a:spcPct val="50000"/>
              </a:spcBef>
              <a:buClr>
                <a:schemeClr val="accent1"/>
              </a:buClr>
              <a:buFont typeface="Wingdings" pitchFamily="2" charset="2"/>
              <a:buChar char="l"/>
            </a:pPr>
            <a:r>
              <a:rPr lang="zh-CN" altLang="en-US" sz="1600" b="1" dirty="0">
                <a:latin typeface="宋体" pitchFamily="2" charset="-122"/>
                <a:ea typeface="宋体" pitchFamily="2" charset="-122"/>
              </a:rPr>
              <a:t>动态看待公司所处</a:t>
            </a:r>
            <a:r>
              <a:rPr lang="en-US" altLang="zh-CN" sz="1600" b="1" dirty="0">
                <a:latin typeface="宋体" pitchFamily="2" charset="-122"/>
                <a:ea typeface="宋体" pitchFamily="2" charset="-122"/>
              </a:rPr>
              <a:t>Smile</a:t>
            </a:r>
            <a:r>
              <a:rPr lang="zh-CN" altLang="en-US" sz="1600" b="1" dirty="0">
                <a:latin typeface="宋体" pitchFamily="2" charset="-122"/>
                <a:ea typeface="宋体" pitchFamily="2" charset="-122"/>
              </a:rPr>
              <a:t>曲线位</a:t>
            </a:r>
            <a:r>
              <a:rPr lang="zh-CN" altLang="en-US" sz="1600" b="1" dirty="0" smtClean="0">
                <a:latin typeface="宋体" pitchFamily="2" charset="-122"/>
                <a:ea typeface="宋体" pitchFamily="2" charset="-122"/>
              </a:rPr>
              <a:t>置</a:t>
            </a:r>
            <a:endParaRPr lang="en-US" altLang="zh-CN" b="1" dirty="0">
              <a:latin typeface="宋体" pitchFamily="2" charset="-122"/>
              <a:ea typeface="宋体" pitchFamily="2" charset="-122"/>
            </a:endParaRPr>
          </a:p>
          <a:p>
            <a:pPr marL="342900" indent="-342900">
              <a:spcBef>
                <a:spcPct val="50000"/>
              </a:spcBef>
              <a:buClr>
                <a:schemeClr val="accent1"/>
              </a:buClr>
              <a:buFont typeface="Wingdings" pitchFamily="2" charset="2"/>
              <a:buChar char="ü"/>
            </a:pPr>
            <a:r>
              <a:rPr lang="zh-CN" altLang="en-US" sz="1600" dirty="0" smtClean="0">
                <a:latin typeface="宋体" pitchFamily="2" charset="-122"/>
                <a:ea typeface="宋体" pitchFamily="2" charset="-122"/>
              </a:rPr>
              <a:t>注</a:t>
            </a:r>
            <a:r>
              <a:rPr lang="zh-CN" altLang="en-US" sz="1600" dirty="0">
                <a:latin typeface="宋体" pitchFamily="2" charset="-122"/>
                <a:ea typeface="宋体" pitchFamily="2" charset="-122"/>
              </a:rPr>
              <a:t>意处于曲线低端的企业改善其在产业链位置的努</a:t>
            </a:r>
            <a:r>
              <a:rPr lang="zh-CN" altLang="en-US" sz="1600" dirty="0" smtClean="0">
                <a:latin typeface="宋体" pitchFamily="2" charset="-122"/>
                <a:ea typeface="宋体" pitchFamily="2" charset="-122"/>
              </a:rPr>
              <a:t>力</a:t>
            </a:r>
            <a:endParaRPr lang="en-US" altLang="zh-CN" sz="1600" dirty="0" smtClean="0">
              <a:latin typeface="宋体" pitchFamily="2" charset="-122"/>
              <a:ea typeface="宋体" pitchFamily="2" charset="-122"/>
            </a:endParaRPr>
          </a:p>
          <a:p>
            <a:pPr marL="342900" indent="-342900">
              <a:spcBef>
                <a:spcPct val="50000"/>
              </a:spcBef>
              <a:buClr>
                <a:schemeClr val="accent1"/>
              </a:buClr>
              <a:buFont typeface="Wingdings" pitchFamily="2" charset="2"/>
              <a:buChar char="ü"/>
            </a:pPr>
            <a:r>
              <a:rPr lang="zh-CN" altLang="en-US" sz="1600" dirty="0" smtClean="0">
                <a:latin typeface="宋体" pitchFamily="2" charset="-122"/>
                <a:ea typeface="宋体" pitchFamily="2" charset="-122"/>
              </a:rPr>
              <a:t>即</a:t>
            </a:r>
            <a:r>
              <a:rPr lang="zh-CN" altLang="en-US" sz="1600" dirty="0">
                <a:latin typeface="宋体" pitchFamily="2" charset="-122"/>
                <a:ea typeface="宋体" pitchFamily="2" charset="-122"/>
              </a:rPr>
              <a:t>使处于曲线两端的企业，竞争甚至外部环境的变化也会带来不同结</a:t>
            </a:r>
            <a:r>
              <a:rPr lang="zh-CN" altLang="en-US" sz="1600" dirty="0" smtClean="0">
                <a:latin typeface="宋体" pitchFamily="2" charset="-122"/>
                <a:ea typeface="宋体" pitchFamily="2" charset="-122"/>
              </a:rPr>
              <a:t>果</a:t>
            </a:r>
            <a:endParaRPr lang="en-US" altLang="zh-CN" sz="1600" dirty="0" smtClean="0">
              <a:latin typeface="宋体" pitchFamily="2" charset="-122"/>
              <a:ea typeface="宋体" pitchFamily="2" charset="-122"/>
            </a:endParaRPr>
          </a:p>
          <a:p>
            <a:pPr marL="342900" indent="-342900">
              <a:spcBef>
                <a:spcPct val="50000"/>
              </a:spcBef>
              <a:buClr>
                <a:schemeClr val="accent1"/>
              </a:buClr>
              <a:buFont typeface="Wingdings" pitchFamily="2" charset="2"/>
              <a:buChar char="ü"/>
            </a:pPr>
            <a:r>
              <a:rPr lang="zh-CN" altLang="en-US" sz="1600" dirty="0" smtClean="0">
                <a:latin typeface="宋体" pitchFamily="2" charset="-122"/>
                <a:ea typeface="宋体" pitchFamily="2" charset="-122"/>
              </a:rPr>
              <a:t>关</a:t>
            </a:r>
            <a:r>
              <a:rPr lang="zh-CN" altLang="en-US" sz="1600" dirty="0">
                <a:latin typeface="宋体" pitchFamily="2" charset="-122"/>
                <a:ea typeface="宋体" pitchFamily="2" charset="-122"/>
              </a:rPr>
              <a:t>键是变化，以及企业针对变化的应对措</a:t>
            </a:r>
            <a:r>
              <a:rPr lang="zh-CN" altLang="en-US" sz="1600" dirty="0" smtClean="0">
                <a:latin typeface="宋体" pitchFamily="2" charset="-122"/>
                <a:ea typeface="宋体" pitchFamily="2" charset="-122"/>
              </a:rPr>
              <a:t>施</a:t>
            </a:r>
            <a:endParaRPr lang="en-US" altLang="zh-CN" sz="1600" dirty="0" smtClean="0">
              <a:latin typeface="宋体" pitchFamily="2" charset="-122"/>
              <a:ea typeface="宋体" pitchFamily="2" charset="-122"/>
            </a:endParaRPr>
          </a:p>
          <a:p>
            <a:pPr marL="342900" indent="-342900">
              <a:spcBef>
                <a:spcPct val="50000"/>
              </a:spcBef>
              <a:buClr>
                <a:schemeClr val="accent1"/>
              </a:buClr>
              <a:buFont typeface="Wingdings" pitchFamily="2" charset="2"/>
              <a:buChar char="ü"/>
            </a:pPr>
            <a:r>
              <a:rPr lang="zh-CN" altLang="en-US" sz="1600" dirty="0" smtClean="0">
                <a:latin typeface="宋体" pitchFamily="2" charset="-122"/>
                <a:ea typeface="宋体" pitchFamily="2" charset="-122"/>
              </a:rPr>
              <a:t>案</a:t>
            </a:r>
            <a:r>
              <a:rPr lang="zh-CN" altLang="en-US" sz="1600" dirty="0">
                <a:latin typeface="宋体" pitchFamily="2" charset="-122"/>
                <a:ea typeface="宋体" pitchFamily="2" charset="-122"/>
              </a:rPr>
              <a:t>例：</a:t>
            </a:r>
            <a:r>
              <a:rPr lang="en-US" altLang="zh-CN" sz="1600" dirty="0">
                <a:latin typeface="宋体" pitchFamily="2" charset="-122"/>
                <a:ea typeface="宋体" pitchFamily="2" charset="-122"/>
              </a:rPr>
              <a:t>AZO</a:t>
            </a:r>
            <a:r>
              <a:rPr lang="zh-CN" altLang="en-US" sz="1600" dirty="0">
                <a:latin typeface="宋体" pitchFamily="2" charset="-122"/>
                <a:ea typeface="宋体" pitchFamily="2" charset="-122"/>
              </a:rPr>
              <a:t>与</a:t>
            </a:r>
            <a:r>
              <a:rPr lang="en-US" altLang="zh-CN" sz="1600" dirty="0">
                <a:latin typeface="宋体" pitchFamily="2" charset="-122"/>
                <a:ea typeface="宋体" pitchFamily="2" charset="-122"/>
              </a:rPr>
              <a:t>PPY</a:t>
            </a:r>
            <a:r>
              <a:rPr lang="zh-CN" altLang="en-US" sz="1600" dirty="0">
                <a:latin typeface="宋体" pitchFamily="2" charset="-122"/>
                <a:ea typeface="宋体" pitchFamily="2" charset="-122"/>
              </a:rPr>
              <a:t>，福田汽车</a:t>
            </a:r>
            <a:endParaRPr lang="en-US" altLang="zh-CN" sz="1600" dirty="0">
              <a:latin typeface="宋体" pitchFamily="2" charset="-122"/>
              <a:ea typeface="宋体" pitchFamily="2" charset="-122"/>
            </a:endParaRPr>
          </a:p>
          <a:p>
            <a:pPr marL="342900" indent="-342900">
              <a:spcBef>
                <a:spcPct val="50000"/>
              </a:spcBef>
              <a:buClr>
                <a:schemeClr val="accent1"/>
              </a:buClr>
              <a:buFont typeface="Wingdings" pitchFamily="2" charset="2"/>
              <a:buChar char="ü"/>
            </a:pPr>
            <a:endParaRPr lang="en-US" altLang="zh-CN" sz="1600" dirty="0">
              <a:latin typeface="宋体" pitchFamily="2" charset="-122"/>
              <a:ea typeface="宋体" pitchFamily="2" charset="-122"/>
            </a:endParaRPr>
          </a:p>
        </p:txBody>
      </p:sp>
      <p:sp>
        <p:nvSpPr>
          <p:cNvPr id="4" name="标题 1"/>
          <p:cNvSpPr txBox="1">
            <a:spLocks/>
          </p:cNvSpPr>
          <p:nvPr/>
        </p:nvSpPr>
        <p:spPr bwMode="white">
          <a:xfrm>
            <a:off x="468313" y="115888"/>
            <a:ext cx="7837487" cy="6826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3600" b="1" i="0" u="none" strike="noStrike" kern="0" cap="none" spc="0" normalizeH="0" baseline="0" noProof="0" dirty="0" smtClean="0">
                <a:ln>
                  <a:noFill/>
                </a:ln>
                <a:solidFill>
                  <a:schemeClr val="bg1"/>
                </a:solidFill>
                <a:effectLst/>
                <a:uLnTx/>
                <a:uFillTx/>
                <a:latin typeface="+mj-lt"/>
                <a:ea typeface="宋体" pitchFamily="2" charset="-122"/>
                <a:cs typeface="+mj-cs"/>
              </a:rPr>
              <a:t>行业研究方法</a:t>
            </a:r>
            <a:r>
              <a:rPr kumimoji="0" lang="en-US" altLang="zh-CN" sz="3600" b="1" i="0" u="none" strike="noStrike" kern="0" cap="none" spc="0" normalizeH="0" baseline="0" noProof="0" dirty="0" smtClean="0">
                <a:ln>
                  <a:noFill/>
                </a:ln>
                <a:solidFill>
                  <a:schemeClr val="bg1"/>
                </a:solidFill>
                <a:effectLst/>
                <a:uLnTx/>
                <a:uFillTx/>
                <a:latin typeface="+mj-lt"/>
                <a:ea typeface="宋体" pitchFamily="2" charset="-122"/>
                <a:cs typeface="+mj-cs"/>
              </a:rPr>
              <a:t>-</a:t>
            </a:r>
            <a:r>
              <a:rPr kumimoji="0" lang="zh-CN" altLang="en-US" sz="3600" b="1" i="0" u="none" strike="noStrike" kern="0" cap="none" spc="0" normalizeH="0" baseline="0" noProof="0" dirty="0" smtClean="0">
                <a:ln>
                  <a:noFill/>
                </a:ln>
                <a:solidFill>
                  <a:schemeClr val="bg1"/>
                </a:solidFill>
                <a:effectLst/>
                <a:uLnTx/>
                <a:uFillTx/>
                <a:latin typeface="+mj-lt"/>
                <a:ea typeface="宋体" pitchFamily="2" charset="-122"/>
                <a:cs typeface="+mj-cs"/>
              </a:rPr>
              <a:t>案例</a:t>
            </a:r>
          </a:p>
        </p:txBody>
      </p:sp>
      <p:pic>
        <p:nvPicPr>
          <p:cNvPr id="5" name="Picture 2"/>
          <p:cNvPicPr>
            <a:picLocks noChangeAspect="1" noChangeArrowheads="1"/>
          </p:cNvPicPr>
          <p:nvPr/>
        </p:nvPicPr>
        <p:blipFill>
          <a:blip r:embed="rId3" cstate="print"/>
          <a:srcRect/>
          <a:stretch>
            <a:fillRect/>
          </a:stretch>
        </p:blipFill>
        <p:spPr bwMode="auto">
          <a:xfrm>
            <a:off x="611560" y="4005064"/>
            <a:ext cx="8043863" cy="2209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Text Box 3"/>
          <p:cNvSpPr txBox="1">
            <a:spLocks noChangeArrowheads="1"/>
          </p:cNvSpPr>
          <p:nvPr/>
        </p:nvSpPr>
        <p:spPr bwMode="auto">
          <a:xfrm>
            <a:off x="467544" y="1052736"/>
            <a:ext cx="7315200" cy="1723549"/>
          </a:xfrm>
          <a:prstGeom prst="rect">
            <a:avLst/>
          </a:prstGeom>
          <a:noFill/>
          <a:ln w="9525">
            <a:noFill/>
            <a:miter lim="800000"/>
            <a:headEnd/>
            <a:tailEnd/>
          </a:ln>
        </p:spPr>
        <p:txBody>
          <a:bodyPr>
            <a:spAutoFit/>
          </a:bodyPr>
          <a:lstStyle/>
          <a:p>
            <a:pPr marL="342900" indent="-342900">
              <a:spcBef>
                <a:spcPct val="50000"/>
              </a:spcBef>
              <a:buClr>
                <a:schemeClr val="accent1"/>
              </a:buClr>
            </a:pPr>
            <a:r>
              <a:rPr lang="zh-CN" altLang="en-US" b="1" dirty="0" smtClean="0">
                <a:latin typeface="宋体" pitchFamily="2" charset="-122"/>
                <a:ea typeface="宋体" pitchFamily="2" charset="-122"/>
              </a:rPr>
              <a:t>商</a:t>
            </a:r>
            <a:r>
              <a:rPr lang="zh-CN" altLang="en-US" b="1" dirty="0" smtClean="0">
                <a:latin typeface="宋体" pitchFamily="2" charset="-122"/>
                <a:ea typeface="宋体" pitchFamily="2" charset="-122"/>
              </a:rPr>
              <a:t>业模</a:t>
            </a:r>
            <a:r>
              <a:rPr lang="zh-CN" altLang="en-US" b="1" dirty="0" smtClean="0">
                <a:latin typeface="宋体" pitchFamily="2" charset="-122"/>
                <a:ea typeface="宋体" pitchFamily="2" charset="-122"/>
              </a:rPr>
              <a:t>式</a:t>
            </a:r>
            <a:r>
              <a:rPr lang="en-US" altLang="zh-CN" b="1" dirty="0" smtClean="0">
                <a:latin typeface="宋体" pitchFamily="2" charset="-122"/>
                <a:ea typeface="宋体" pitchFamily="2" charset="-122"/>
              </a:rPr>
              <a:t>——</a:t>
            </a:r>
            <a:r>
              <a:rPr lang="zh-CN" altLang="en-US" b="1" dirty="0" smtClean="0">
                <a:latin typeface="宋体" pitchFamily="2" charset="-122"/>
                <a:ea typeface="宋体" pitchFamily="2" charset="-122"/>
              </a:rPr>
              <a:t>制造业</a:t>
            </a:r>
            <a:endParaRPr lang="en-US" altLang="zh-CN" b="1" dirty="0" smtClean="0">
              <a:latin typeface="宋体" pitchFamily="2" charset="-122"/>
              <a:ea typeface="宋体" pitchFamily="2" charset="-122"/>
            </a:endParaRPr>
          </a:p>
          <a:p>
            <a:pPr marL="342900" indent="-342900">
              <a:spcBef>
                <a:spcPct val="50000"/>
              </a:spcBef>
              <a:buClr>
                <a:schemeClr val="accent1"/>
              </a:buClr>
              <a:buFont typeface="Wingdings" pitchFamily="2" charset="2"/>
              <a:buChar char="ü"/>
            </a:pPr>
            <a:r>
              <a:rPr lang="zh-CN" altLang="en-US" sz="1600" dirty="0" smtClean="0">
                <a:latin typeface="宋体" pitchFamily="2" charset="-122"/>
                <a:ea typeface="宋体" pitchFamily="2" charset="-122"/>
              </a:rPr>
              <a:t>一</a:t>
            </a:r>
            <a:r>
              <a:rPr lang="zh-CN" altLang="en-US" sz="1600" dirty="0">
                <a:latin typeface="宋体" pitchFamily="2" charset="-122"/>
                <a:ea typeface="宋体" pitchFamily="2" charset="-122"/>
              </a:rPr>
              <a:t>般制造业企业业务环节包含：进（采购原材料）、产（制造）、销（销售）、存（存货）</a:t>
            </a:r>
            <a:endParaRPr lang="en-US" altLang="zh-CN" sz="1600" dirty="0">
              <a:latin typeface="宋体" pitchFamily="2" charset="-122"/>
              <a:ea typeface="宋体" pitchFamily="2" charset="-122"/>
            </a:endParaRPr>
          </a:p>
          <a:p>
            <a:pPr marL="342900" indent="-342900">
              <a:spcBef>
                <a:spcPct val="50000"/>
              </a:spcBef>
              <a:buClr>
                <a:schemeClr val="accent1"/>
              </a:buClr>
              <a:buFont typeface="Wingdings" pitchFamily="2" charset="2"/>
              <a:buChar char="ü"/>
            </a:pPr>
            <a:r>
              <a:rPr lang="zh-CN" altLang="en-US" sz="1600" dirty="0">
                <a:latin typeface="宋体" pitchFamily="2" charset="-122"/>
                <a:ea typeface="宋体" pitchFamily="2" charset="-122"/>
              </a:rPr>
              <a:t>上述环节构成一个闭环系统，存货（产成品）是一个关键回馈信</a:t>
            </a:r>
            <a:r>
              <a:rPr lang="zh-CN" altLang="en-US" sz="1600" dirty="0" smtClean="0">
                <a:latin typeface="宋体" pitchFamily="2" charset="-122"/>
                <a:ea typeface="宋体" pitchFamily="2" charset="-122"/>
              </a:rPr>
              <a:t>号</a:t>
            </a:r>
            <a:endParaRPr lang="en-US" altLang="zh-CN" sz="1600" dirty="0">
              <a:latin typeface="宋体" pitchFamily="2" charset="-122"/>
              <a:ea typeface="宋体" pitchFamily="2" charset="-122"/>
            </a:endParaRPr>
          </a:p>
          <a:p>
            <a:pPr marL="342900" indent="-342900">
              <a:spcBef>
                <a:spcPct val="50000"/>
              </a:spcBef>
              <a:buFont typeface="Wingdings" pitchFamily="2" charset="2"/>
              <a:buChar char="Ø"/>
            </a:pPr>
            <a:endParaRPr lang="en-US" altLang="zh-CN" sz="1600" b="1" dirty="0">
              <a:latin typeface="华文细黑" pitchFamily="2" charset="-122"/>
              <a:ea typeface="华文细黑" pitchFamily="2" charset="-122"/>
            </a:endParaRPr>
          </a:p>
        </p:txBody>
      </p:sp>
      <p:graphicFrame>
        <p:nvGraphicFramePr>
          <p:cNvPr id="6" name="图示 5"/>
          <p:cNvGraphicFramePr/>
          <p:nvPr/>
        </p:nvGraphicFramePr>
        <p:xfrm>
          <a:off x="381000" y="3566368"/>
          <a:ext cx="8077200" cy="3175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燕尾形箭头 4"/>
          <p:cNvSpPr/>
          <p:nvPr/>
        </p:nvSpPr>
        <p:spPr>
          <a:xfrm>
            <a:off x="2590800" y="3741093"/>
            <a:ext cx="381000" cy="407987"/>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 name="燕尾形箭头 6"/>
          <p:cNvSpPr/>
          <p:nvPr/>
        </p:nvSpPr>
        <p:spPr>
          <a:xfrm>
            <a:off x="5943600" y="3741093"/>
            <a:ext cx="381000" cy="407987"/>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8" name="燕尾形箭头 7"/>
          <p:cNvSpPr/>
          <p:nvPr/>
        </p:nvSpPr>
        <p:spPr>
          <a:xfrm>
            <a:off x="4267200" y="3741093"/>
            <a:ext cx="381000" cy="407987"/>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7" name="下弧形箭头 56"/>
          <p:cNvSpPr/>
          <p:nvPr/>
        </p:nvSpPr>
        <p:spPr>
          <a:xfrm rot="10970556">
            <a:off x="1720317" y="2492770"/>
            <a:ext cx="6061075" cy="1305276"/>
          </a:xfrm>
          <a:prstGeom prst="curvedUpArrow">
            <a:avLst>
              <a:gd name="adj1" fmla="val 10075"/>
              <a:gd name="adj2" fmla="val 38015"/>
              <a:gd name="adj3" fmla="val 25000"/>
            </a:avLst>
          </a:prstGeom>
          <a:solidFill>
            <a:schemeClr val="accent1">
              <a:alpha val="34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9" name="标题 1"/>
          <p:cNvSpPr txBox="1">
            <a:spLocks/>
          </p:cNvSpPr>
          <p:nvPr/>
        </p:nvSpPr>
        <p:spPr bwMode="white">
          <a:xfrm>
            <a:off x="395536" y="82079"/>
            <a:ext cx="7837487" cy="6826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3600" b="1" i="0" u="none" strike="noStrike" kern="0" cap="none" spc="0" normalizeH="0" baseline="0" noProof="0" dirty="0" smtClean="0">
                <a:ln>
                  <a:noFill/>
                </a:ln>
                <a:solidFill>
                  <a:schemeClr val="bg1"/>
                </a:solidFill>
                <a:effectLst/>
                <a:uLnTx/>
                <a:uFillTx/>
                <a:latin typeface="+mj-lt"/>
                <a:ea typeface="宋体" pitchFamily="2" charset="-122"/>
                <a:cs typeface="+mj-cs"/>
              </a:rPr>
              <a:t>行业研究方法</a:t>
            </a:r>
            <a:r>
              <a:rPr kumimoji="0" lang="en-US" altLang="zh-CN" sz="3600" b="1" i="0" u="none" strike="noStrike" kern="0" cap="none" spc="0" normalizeH="0" baseline="0" noProof="0" dirty="0" smtClean="0">
                <a:ln>
                  <a:noFill/>
                </a:ln>
                <a:solidFill>
                  <a:schemeClr val="bg1"/>
                </a:solidFill>
                <a:effectLst/>
                <a:uLnTx/>
                <a:uFillTx/>
                <a:latin typeface="+mj-lt"/>
                <a:ea typeface="宋体" pitchFamily="2" charset="-122"/>
                <a:cs typeface="+mj-cs"/>
              </a:rPr>
              <a:t>-</a:t>
            </a:r>
            <a:r>
              <a:rPr kumimoji="0" lang="zh-CN" altLang="en-US" sz="3600" b="1" i="0" u="none" strike="noStrike" kern="0" cap="none" spc="0" normalizeH="0" baseline="0" noProof="0" dirty="0" smtClean="0">
                <a:ln>
                  <a:noFill/>
                </a:ln>
                <a:solidFill>
                  <a:schemeClr val="bg1"/>
                </a:solidFill>
                <a:effectLst/>
                <a:uLnTx/>
                <a:uFillTx/>
                <a:latin typeface="+mj-lt"/>
                <a:ea typeface="宋体" pitchFamily="2" charset="-122"/>
                <a:cs typeface="+mj-cs"/>
              </a:rPr>
              <a:t>案例</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Text Box 3"/>
          <p:cNvSpPr txBox="1">
            <a:spLocks noChangeArrowheads="1"/>
          </p:cNvSpPr>
          <p:nvPr/>
        </p:nvSpPr>
        <p:spPr bwMode="auto">
          <a:xfrm>
            <a:off x="467544" y="1052736"/>
            <a:ext cx="7315200" cy="1846659"/>
          </a:xfrm>
          <a:prstGeom prst="rect">
            <a:avLst/>
          </a:prstGeom>
          <a:noFill/>
          <a:ln w="9525">
            <a:noFill/>
            <a:miter lim="800000"/>
            <a:headEnd/>
            <a:tailEnd/>
          </a:ln>
        </p:spPr>
        <p:txBody>
          <a:bodyPr>
            <a:spAutoFit/>
          </a:bodyPr>
          <a:lstStyle/>
          <a:p>
            <a:pPr marL="342900" indent="-342900">
              <a:spcBef>
                <a:spcPct val="50000"/>
              </a:spcBef>
              <a:buClr>
                <a:schemeClr val="accent1"/>
              </a:buClr>
            </a:pPr>
            <a:r>
              <a:rPr lang="zh-CN" altLang="en-US" b="1" dirty="0" smtClean="0">
                <a:latin typeface="宋体" pitchFamily="2" charset="-122"/>
                <a:ea typeface="宋体" pitchFamily="2" charset="-122"/>
              </a:rPr>
              <a:t>盈</a:t>
            </a:r>
            <a:r>
              <a:rPr lang="zh-CN" altLang="en-US" b="1" dirty="0" smtClean="0">
                <a:latin typeface="宋体" pitchFamily="2" charset="-122"/>
                <a:ea typeface="宋体" pitchFamily="2" charset="-122"/>
              </a:rPr>
              <a:t>利模</a:t>
            </a:r>
            <a:r>
              <a:rPr lang="zh-CN" altLang="en-US" b="1" dirty="0" smtClean="0">
                <a:latin typeface="宋体" pitchFamily="2" charset="-122"/>
                <a:ea typeface="宋体" pitchFamily="2" charset="-122"/>
              </a:rPr>
              <a:t>式</a:t>
            </a:r>
            <a:r>
              <a:rPr lang="en-US" altLang="zh-CN" b="1" dirty="0" smtClean="0">
                <a:latin typeface="宋体" pitchFamily="2" charset="-122"/>
                <a:ea typeface="宋体" pitchFamily="2" charset="-122"/>
              </a:rPr>
              <a:t>——</a:t>
            </a:r>
            <a:r>
              <a:rPr lang="zh-CN" altLang="en-US" b="1" dirty="0" smtClean="0">
                <a:latin typeface="宋体" pitchFamily="2" charset="-122"/>
                <a:ea typeface="宋体" pitchFamily="2" charset="-122"/>
              </a:rPr>
              <a:t>制造业</a:t>
            </a:r>
            <a:endParaRPr lang="en-US" altLang="zh-CN" b="1" dirty="0" smtClean="0">
              <a:latin typeface="宋体" pitchFamily="2" charset="-122"/>
              <a:ea typeface="宋体" pitchFamily="2" charset="-122"/>
            </a:endParaRPr>
          </a:p>
          <a:p>
            <a:pPr marL="342900" indent="-342900">
              <a:spcBef>
                <a:spcPct val="50000"/>
              </a:spcBef>
              <a:buClr>
                <a:schemeClr val="accent1"/>
              </a:buClr>
              <a:buFont typeface="Wingdings" pitchFamily="2" charset="2"/>
              <a:buChar char="ü"/>
            </a:pPr>
            <a:r>
              <a:rPr lang="zh-CN" altLang="en-US" sz="1600" dirty="0" smtClean="0">
                <a:latin typeface="华文细黑" pitchFamily="2" charset="-122"/>
                <a:ea typeface="华文细黑" pitchFamily="2" charset="-122"/>
              </a:rPr>
              <a:t>在决定制造业企业盈利状况的因素中，产品销量往往是第一位的</a:t>
            </a:r>
            <a:endParaRPr lang="en-US" altLang="zh-CN" sz="1600" dirty="0" smtClean="0">
              <a:latin typeface="华文细黑" pitchFamily="2" charset="-122"/>
              <a:ea typeface="华文细黑" pitchFamily="2" charset="-122"/>
            </a:endParaRPr>
          </a:p>
          <a:p>
            <a:pPr marL="342900" indent="-342900">
              <a:spcBef>
                <a:spcPct val="50000"/>
              </a:spcBef>
              <a:buClr>
                <a:schemeClr val="accent1"/>
              </a:buClr>
              <a:buFont typeface="Wingdings" pitchFamily="2" charset="2"/>
              <a:buChar char="ü"/>
            </a:pPr>
            <a:r>
              <a:rPr lang="zh-CN" altLang="en-US" sz="1600" dirty="0" smtClean="0">
                <a:latin typeface="华文细黑" pitchFamily="2" charset="-122"/>
                <a:ea typeface="华文细黑" pitchFamily="2" charset="-122"/>
              </a:rPr>
              <a:t>大多数企业对产品没有定价能力</a:t>
            </a:r>
            <a:endParaRPr lang="en-US" altLang="zh-CN" sz="1600" dirty="0" smtClean="0">
              <a:latin typeface="华文细黑" pitchFamily="2" charset="-122"/>
              <a:ea typeface="华文细黑" pitchFamily="2" charset="-122"/>
            </a:endParaRPr>
          </a:p>
          <a:p>
            <a:pPr marL="342900" indent="-342900">
              <a:spcBef>
                <a:spcPct val="50000"/>
              </a:spcBef>
              <a:buClr>
                <a:schemeClr val="accent1"/>
              </a:buClr>
              <a:buFont typeface="Wingdings" pitchFamily="2" charset="2"/>
              <a:buChar char="ü"/>
            </a:pPr>
            <a:r>
              <a:rPr lang="zh-CN" altLang="en-US" sz="1600" dirty="0" smtClean="0">
                <a:latin typeface="华文细黑" pitchFamily="2" charset="-122"/>
                <a:ea typeface="华文细黑" pitchFamily="2" charset="-122"/>
              </a:rPr>
              <a:t>成本方面也是接受者</a:t>
            </a:r>
            <a:endParaRPr lang="en-US" altLang="zh-CN" sz="1600" dirty="0" smtClean="0">
              <a:latin typeface="华文细黑" pitchFamily="2" charset="-122"/>
              <a:ea typeface="华文细黑" pitchFamily="2" charset="-122"/>
            </a:endParaRPr>
          </a:p>
          <a:p>
            <a:pPr marL="342900" indent="-342900">
              <a:spcBef>
                <a:spcPct val="50000"/>
              </a:spcBef>
              <a:buFont typeface="Wingdings" pitchFamily="2" charset="2"/>
              <a:buChar char="Ø"/>
            </a:pPr>
            <a:endParaRPr lang="en-US" altLang="zh-CN" sz="1600" b="1" dirty="0">
              <a:latin typeface="华文细黑" pitchFamily="2" charset="-122"/>
              <a:ea typeface="华文细黑" pitchFamily="2" charset="-122"/>
            </a:endParaRPr>
          </a:p>
        </p:txBody>
      </p:sp>
      <p:sp>
        <p:nvSpPr>
          <p:cNvPr id="9" name="标题 1"/>
          <p:cNvSpPr txBox="1">
            <a:spLocks/>
          </p:cNvSpPr>
          <p:nvPr/>
        </p:nvSpPr>
        <p:spPr bwMode="white">
          <a:xfrm>
            <a:off x="395536" y="82079"/>
            <a:ext cx="7837487" cy="6826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3600" b="1" i="0" u="none" strike="noStrike" kern="0" cap="none" spc="0" normalizeH="0" baseline="0" noProof="0" dirty="0" smtClean="0">
                <a:ln>
                  <a:noFill/>
                </a:ln>
                <a:solidFill>
                  <a:schemeClr val="bg1"/>
                </a:solidFill>
                <a:effectLst/>
                <a:uLnTx/>
                <a:uFillTx/>
                <a:latin typeface="+mj-lt"/>
                <a:ea typeface="宋体" pitchFamily="2" charset="-122"/>
                <a:cs typeface="+mj-cs"/>
              </a:rPr>
              <a:t>行业研究方法</a:t>
            </a:r>
            <a:r>
              <a:rPr kumimoji="0" lang="en-US" altLang="zh-CN" sz="3600" b="1" i="0" u="none" strike="noStrike" kern="0" cap="none" spc="0" normalizeH="0" baseline="0" noProof="0" dirty="0" smtClean="0">
                <a:ln>
                  <a:noFill/>
                </a:ln>
                <a:solidFill>
                  <a:schemeClr val="bg1"/>
                </a:solidFill>
                <a:effectLst/>
                <a:uLnTx/>
                <a:uFillTx/>
                <a:latin typeface="+mj-lt"/>
                <a:ea typeface="宋体" pitchFamily="2" charset="-122"/>
                <a:cs typeface="+mj-cs"/>
              </a:rPr>
              <a:t>-</a:t>
            </a:r>
            <a:r>
              <a:rPr kumimoji="0" lang="zh-CN" altLang="en-US" sz="3600" b="1" i="0" u="none" strike="noStrike" kern="0" cap="none" spc="0" normalizeH="0" baseline="0" noProof="0" dirty="0" smtClean="0">
                <a:ln>
                  <a:noFill/>
                </a:ln>
                <a:solidFill>
                  <a:schemeClr val="bg1"/>
                </a:solidFill>
                <a:effectLst/>
                <a:uLnTx/>
                <a:uFillTx/>
                <a:latin typeface="+mj-lt"/>
                <a:ea typeface="宋体" pitchFamily="2" charset="-122"/>
                <a:cs typeface="+mj-cs"/>
              </a:rPr>
              <a:t>案例</a:t>
            </a:r>
          </a:p>
        </p:txBody>
      </p:sp>
      <p:pic>
        <p:nvPicPr>
          <p:cNvPr id="10" name="Picture 5"/>
          <p:cNvPicPr>
            <a:picLocks noChangeAspect="1" noChangeArrowheads="1"/>
          </p:cNvPicPr>
          <p:nvPr/>
        </p:nvPicPr>
        <p:blipFill>
          <a:blip r:embed="rId3" cstate="print"/>
          <a:srcRect/>
          <a:stretch>
            <a:fillRect/>
          </a:stretch>
        </p:blipFill>
        <p:spPr bwMode="auto">
          <a:xfrm>
            <a:off x="755576" y="2636912"/>
            <a:ext cx="7200800" cy="390802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
          <p:cNvSpPr>
            <a:spLocks noGrp="1"/>
          </p:cNvSpPr>
          <p:nvPr>
            <p:ph type="title"/>
          </p:nvPr>
        </p:nvSpPr>
        <p:spPr/>
        <p:txBody>
          <a:bodyPr/>
          <a:lstStyle/>
          <a:p>
            <a:r>
              <a:rPr lang="zh-CN" altLang="en-US" dirty="0" smtClean="0">
                <a:ea typeface="宋体" pitchFamily="2" charset="-122"/>
              </a:rPr>
              <a:t>行业</a:t>
            </a:r>
          </a:p>
        </p:txBody>
      </p:sp>
      <p:sp>
        <p:nvSpPr>
          <p:cNvPr id="18435" name="Rectangle 20"/>
          <p:cNvSpPr>
            <a:spLocks noChangeArrowheads="1"/>
          </p:cNvSpPr>
          <p:nvPr/>
        </p:nvSpPr>
        <p:spPr bwMode="auto">
          <a:xfrm>
            <a:off x="179512" y="1142011"/>
            <a:ext cx="8496944" cy="5361468"/>
          </a:xfrm>
          <a:prstGeom prst="rect">
            <a:avLst/>
          </a:prstGeom>
          <a:noFill/>
          <a:ln w="12700">
            <a:noFill/>
            <a:miter lim="800000"/>
            <a:headEnd/>
            <a:tailEnd/>
          </a:ln>
        </p:spPr>
        <p:txBody>
          <a:bodyPr wrap="square" anchor="ctr">
            <a:spAutoFit/>
          </a:bodyPr>
          <a:lstStyle/>
          <a:p>
            <a:pPr marL="342900" indent="-342900">
              <a:lnSpc>
                <a:spcPct val="150000"/>
              </a:lnSpc>
              <a:spcBef>
                <a:spcPct val="10000"/>
              </a:spcBef>
              <a:buClr>
                <a:schemeClr val="accent1"/>
              </a:buClr>
              <a:buSzPct val="100000"/>
              <a:buFont typeface="Wingdings" pitchFamily="2" charset="2"/>
              <a:buChar char="l"/>
            </a:pPr>
            <a:r>
              <a:rPr lang="zh-CN" altLang="en-US" sz="1600" b="1" dirty="0" smtClean="0">
                <a:latin typeface="宋体" pitchFamily="2" charset="-122"/>
                <a:ea typeface="宋体" pitchFamily="2" charset="-122"/>
              </a:rPr>
              <a:t>行业：指</a:t>
            </a:r>
            <a:r>
              <a:rPr lang="zh-CN" altLang="en-US" sz="1600" b="1" dirty="0">
                <a:latin typeface="宋体" pitchFamily="2" charset="-122"/>
                <a:ea typeface="宋体" pitchFamily="2" charset="-122"/>
              </a:rPr>
              <a:t>从事国民经济中同性质的生产或其他经济社会的经营单位和个体等构成的组织结构体</a:t>
            </a:r>
            <a:r>
              <a:rPr lang="zh-CN" altLang="en-US" sz="1600" b="1" dirty="0" smtClean="0">
                <a:latin typeface="宋体" pitchFamily="2" charset="-122"/>
                <a:ea typeface="宋体" pitchFamily="2" charset="-122"/>
              </a:rPr>
              <a:t>系。</a:t>
            </a:r>
            <a:r>
              <a:rPr lang="en-US" altLang="zh-CN" sz="1600" b="1" dirty="0" smtClean="0">
                <a:latin typeface="宋体" pitchFamily="2" charset="-122"/>
                <a:ea typeface="宋体" pitchFamily="2" charset="-122"/>
              </a:rPr>
              <a:t>——</a:t>
            </a:r>
            <a:r>
              <a:rPr lang="zh-CN" altLang="en-US" sz="1600" b="1" dirty="0" smtClean="0">
                <a:latin typeface="宋体" pitchFamily="2" charset="-122"/>
                <a:ea typeface="宋体" pitchFamily="2" charset="-122"/>
              </a:rPr>
              <a:t>单个同类个体的集合，属于经济学上的中观范畴</a:t>
            </a:r>
            <a:endParaRPr lang="zh-CN" altLang="en-US" sz="1600" b="1" dirty="0">
              <a:latin typeface="楷体_GB2312" pitchFamily="49" charset="-122"/>
              <a:ea typeface="楷体_GB2312" pitchFamily="49" charset="-122"/>
            </a:endParaRPr>
          </a:p>
          <a:p>
            <a:pPr marL="342900" indent="-342900">
              <a:lnSpc>
                <a:spcPct val="150000"/>
              </a:lnSpc>
              <a:spcBef>
                <a:spcPct val="10000"/>
              </a:spcBef>
              <a:buClr>
                <a:schemeClr val="accent1"/>
              </a:buClr>
              <a:buSzPct val="100000"/>
              <a:buFont typeface="Wingdings" pitchFamily="2" charset="2"/>
              <a:buChar char="l"/>
            </a:pPr>
            <a:r>
              <a:rPr lang="zh-CN" altLang="en-US" sz="1600" b="1" dirty="0" smtClean="0">
                <a:latin typeface="Verdana" pitchFamily="34" charset="0"/>
                <a:ea typeface="宋体" pitchFamily="2" charset="-122"/>
              </a:rPr>
              <a:t>我国国民经济的行业分类：</a:t>
            </a:r>
            <a:r>
              <a:rPr lang="en-US" altLang="zh-CN" sz="1600" dirty="0" smtClean="0">
                <a:latin typeface="Verdana" pitchFamily="34" charset="0"/>
                <a:ea typeface="宋体" pitchFamily="2" charset="-122"/>
              </a:rPr>
              <a:t>20</a:t>
            </a:r>
            <a:r>
              <a:rPr lang="zh-CN" altLang="en-US" sz="1600" dirty="0" smtClean="0">
                <a:latin typeface="Verdana" pitchFamily="34" charset="0"/>
                <a:ea typeface="宋体" pitchFamily="2" charset="-122"/>
              </a:rPr>
              <a:t>个，农林牧渔、采矿业、制造业、电力燃气及水的生产和供应业、建筑业、交通运输、仓储和邮政业 、信息传输、计算机服务和软件业、批发和零售业、 住宿和餐饮业 、 金融业、 房地产业、租赁和商务服务业 、科学研究、技术服务与地质勘探业、 水利、环境和公共设施管理业  、居民服务和其他服务业、 教育、卫生、社会保障和社会福利业、  文化、体育和娱乐业、 公共管理和社会组织、国际组织</a:t>
            </a:r>
            <a:endParaRPr lang="en-US" altLang="zh-CN" sz="1600" dirty="0" smtClean="0">
              <a:latin typeface="Verdana" pitchFamily="34" charset="0"/>
              <a:ea typeface="宋体" pitchFamily="2" charset="-122"/>
            </a:endParaRPr>
          </a:p>
          <a:p>
            <a:pPr marL="342900" indent="-342900">
              <a:lnSpc>
                <a:spcPct val="150000"/>
              </a:lnSpc>
              <a:spcBef>
                <a:spcPct val="10000"/>
              </a:spcBef>
              <a:buClr>
                <a:schemeClr val="accent1"/>
              </a:buClr>
              <a:buSzPct val="100000"/>
              <a:buFont typeface="Wingdings" pitchFamily="2" charset="2"/>
              <a:buChar char="l"/>
            </a:pPr>
            <a:r>
              <a:rPr lang="zh-CN" altLang="en-US" sz="1600" b="1" dirty="0">
                <a:latin typeface="宋体" pitchFamily="2" charset="-122"/>
                <a:ea typeface="宋体" pitchFamily="2" charset="-122"/>
              </a:rPr>
              <a:t>我国上市公司的行业分</a:t>
            </a:r>
            <a:r>
              <a:rPr lang="zh-CN" altLang="en-US" sz="1600" b="1" dirty="0" smtClean="0">
                <a:latin typeface="宋体" pitchFamily="2" charset="-122"/>
                <a:ea typeface="宋体" pitchFamily="2" charset="-122"/>
              </a:rPr>
              <a:t>类：</a:t>
            </a:r>
            <a:r>
              <a:rPr lang="en-US" altLang="zh-CN" sz="1600" dirty="0" smtClean="0">
                <a:latin typeface="宋体" pitchFamily="2" charset="-122"/>
                <a:ea typeface="宋体" pitchFamily="2" charset="-122"/>
              </a:rPr>
              <a:t>13</a:t>
            </a:r>
            <a:r>
              <a:rPr lang="zh-CN" altLang="en-US" sz="1600" dirty="0">
                <a:latin typeface="宋体" pitchFamily="2" charset="-122"/>
                <a:ea typeface="宋体" pitchFamily="2" charset="-122"/>
              </a:rPr>
              <a:t>个门类，</a:t>
            </a:r>
            <a:r>
              <a:rPr lang="en-US" altLang="zh-CN" sz="1600" dirty="0">
                <a:latin typeface="宋体" pitchFamily="2" charset="-122"/>
                <a:ea typeface="宋体" pitchFamily="2" charset="-122"/>
              </a:rPr>
              <a:t>90</a:t>
            </a:r>
            <a:r>
              <a:rPr lang="zh-CN" altLang="en-US" sz="1600" dirty="0">
                <a:latin typeface="宋体" pitchFamily="2" charset="-122"/>
                <a:ea typeface="宋体" pitchFamily="2" charset="-122"/>
              </a:rPr>
              <a:t>个大类，</a:t>
            </a:r>
            <a:r>
              <a:rPr lang="en-US" altLang="zh-CN" sz="1600" dirty="0">
                <a:latin typeface="宋体" pitchFamily="2" charset="-122"/>
                <a:ea typeface="宋体" pitchFamily="2" charset="-122"/>
              </a:rPr>
              <a:t>288</a:t>
            </a:r>
            <a:r>
              <a:rPr lang="zh-CN" altLang="en-US" sz="1600" dirty="0">
                <a:latin typeface="宋体" pitchFamily="2" charset="-122"/>
                <a:ea typeface="宋体" pitchFamily="2" charset="-122"/>
              </a:rPr>
              <a:t>个中</a:t>
            </a:r>
            <a:r>
              <a:rPr lang="zh-CN" altLang="en-US" sz="1600" dirty="0" smtClean="0">
                <a:latin typeface="宋体" pitchFamily="2" charset="-122"/>
                <a:ea typeface="宋体" pitchFamily="2" charset="-122"/>
              </a:rPr>
              <a:t>类；有</a:t>
            </a:r>
            <a:r>
              <a:rPr lang="zh-CN" altLang="en-US" sz="1600" dirty="0">
                <a:latin typeface="宋体" pitchFamily="2" charset="-122"/>
                <a:ea typeface="宋体" pitchFamily="2" charset="-122"/>
              </a:rPr>
              <a:t>关分类可以通过各个证券网站的数据资料栏目了解。</a:t>
            </a:r>
          </a:p>
          <a:p>
            <a:pPr marL="342900" indent="-342900">
              <a:lnSpc>
                <a:spcPct val="150000"/>
              </a:lnSpc>
              <a:spcBef>
                <a:spcPct val="10000"/>
              </a:spcBef>
              <a:buClr>
                <a:schemeClr val="accent1"/>
              </a:buClr>
              <a:buSzPct val="100000"/>
              <a:buFont typeface="Wingdings" pitchFamily="2" charset="2"/>
              <a:buChar char="l"/>
            </a:pPr>
            <a:r>
              <a:rPr lang="zh-CN" altLang="en-US" sz="1600" b="1" dirty="0">
                <a:latin typeface="宋体" pitchFamily="2" charset="-122"/>
                <a:ea typeface="宋体" pitchFamily="2" charset="-122"/>
              </a:rPr>
              <a:t>上海证券交易</a:t>
            </a:r>
            <a:r>
              <a:rPr lang="zh-CN" altLang="en-US" sz="1600" b="1" dirty="0" smtClean="0">
                <a:latin typeface="宋体" pitchFamily="2" charset="-122"/>
                <a:ea typeface="宋体" pitchFamily="2" charset="-122"/>
              </a:rPr>
              <a:t>所的行</a:t>
            </a:r>
            <a:r>
              <a:rPr lang="zh-CN" altLang="en-US" sz="1600" b="1" dirty="0">
                <a:latin typeface="宋体" pitchFamily="2" charset="-122"/>
                <a:ea typeface="宋体" pitchFamily="2" charset="-122"/>
              </a:rPr>
              <a:t>业分</a:t>
            </a:r>
            <a:r>
              <a:rPr lang="zh-CN" altLang="en-US" sz="1600" b="1" dirty="0" smtClean="0">
                <a:latin typeface="宋体" pitchFamily="2" charset="-122"/>
                <a:ea typeface="宋体" pitchFamily="2" charset="-122"/>
              </a:rPr>
              <a:t>类：</a:t>
            </a:r>
            <a:r>
              <a:rPr lang="en-US" altLang="zh-CN" sz="1600" dirty="0" smtClean="0">
                <a:latin typeface="宋体" pitchFamily="2" charset="-122"/>
                <a:ea typeface="宋体" pitchFamily="2" charset="-122"/>
              </a:rPr>
              <a:t>10</a:t>
            </a:r>
            <a:r>
              <a:rPr lang="zh-CN" altLang="en-US" sz="1600" dirty="0" smtClean="0">
                <a:latin typeface="宋体" pitchFamily="2" charset="-122"/>
                <a:ea typeface="宋体" pitchFamily="2" charset="-122"/>
              </a:rPr>
              <a:t>类，能</a:t>
            </a:r>
            <a:r>
              <a:rPr lang="zh-CN" altLang="en-US" sz="1600" dirty="0">
                <a:latin typeface="宋体" pitchFamily="2" charset="-122"/>
                <a:ea typeface="宋体" pitchFamily="2" charset="-122"/>
              </a:rPr>
              <a:t>源、原材料、工业、可选消费、主要消费、健康护理、金融、信息技术、电讯、公用事业。</a:t>
            </a:r>
          </a:p>
          <a:p>
            <a:pPr marL="342900" indent="-342900">
              <a:lnSpc>
                <a:spcPct val="150000"/>
              </a:lnSpc>
              <a:spcBef>
                <a:spcPct val="10000"/>
              </a:spcBef>
              <a:buClr>
                <a:schemeClr val="accent1"/>
              </a:buClr>
              <a:buSzPct val="100000"/>
              <a:buFont typeface="Wingdings" pitchFamily="2" charset="2"/>
              <a:buChar char="l"/>
            </a:pPr>
            <a:r>
              <a:rPr lang="zh-CN" altLang="en-US" sz="1600" b="1" dirty="0">
                <a:solidFill>
                  <a:srgbClr val="FF0000"/>
                </a:solidFill>
                <a:latin typeface="宋体" pitchFamily="2" charset="-122"/>
                <a:ea typeface="宋体" pitchFamily="2" charset="-122"/>
              </a:rPr>
              <a:t>申银万国（</a:t>
            </a:r>
            <a:r>
              <a:rPr lang="en-US" altLang="zh-CN" sz="1600" b="1" dirty="0">
                <a:solidFill>
                  <a:srgbClr val="FF0000"/>
                </a:solidFill>
                <a:latin typeface="宋体" pitchFamily="2" charset="-122"/>
                <a:ea typeface="宋体" pitchFamily="2" charset="-122"/>
              </a:rPr>
              <a:t>23</a:t>
            </a:r>
            <a:r>
              <a:rPr lang="zh-CN" altLang="en-US" sz="1600" b="1" dirty="0">
                <a:solidFill>
                  <a:srgbClr val="FF0000"/>
                </a:solidFill>
                <a:latin typeface="宋体" pitchFamily="2" charset="-122"/>
                <a:ea typeface="宋体" pitchFamily="2" charset="-122"/>
              </a:rPr>
              <a:t>个</a:t>
            </a:r>
            <a:r>
              <a:rPr lang="zh-CN" altLang="en-US" sz="1600" b="1" dirty="0" smtClean="0">
                <a:solidFill>
                  <a:srgbClr val="FF0000"/>
                </a:solidFill>
                <a:latin typeface="宋体" pitchFamily="2" charset="-122"/>
                <a:ea typeface="宋体" pitchFamily="2" charset="-122"/>
              </a:rPr>
              <a:t>）：</a:t>
            </a:r>
            <a:r>
              <a:rPr lang="zh-CN" altLang="en-US" sz="1600" dirty="0" smtClean="0">
                <a:latin typeface="宋体" pitchFamily="2" charset="-122"/>
                <a:ea typeface="宋体" pitchFamily="2" charset="-122"/>
              </a:rPr>
              <a:t>采</a:t>
            </a:r>
            <a:r>
              <a:rPr lang="zh-CN" altLang="en-US" sz="1600" dirty="0">
                <a:latin typeface="宋体" pitchFamily="2" charset="-122"/>
                <a:ea typeface="宋体" pitchFamily="2" charset="-122"/>
              </a:rPr>
              <a:t>掘业、化工行业、有色金属、黑色金属、机械设备、交运设备、信息设备、医药卫生、金融服务、商业贸易、房地产、农林渔牧、建筑建材、家用电器、食品饮料、信息服务、交通运输、公用事业、餐饮旅游、电子元器件、纺织服装、轻工制造</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Text Box 3"/>
          <p:cNvSpPr txBox="1">
            <a:spLocks noChangeArrowheads="1"/>
          </p:cNvSpPr>
          <p:nvPr/>
        </p:nvSpPr>
        <p:spPr bwMode="auto">
          <a:xfrm>
            <a:off x="467544" y="1052736"/>
            <a:ext cx="7315200" cy="1477328"/>
          </a:xfrm>
          <a:prstGeom prst="rect">
            <a:avLst/>
          </a:prstGeom>
          <a:noFill/>
          <a:ln w="9525">
            <a:noFill/>
            <a:miter lim="800000"/>
            <a:headEnd/>
            <a:tailEnd/>
          </a:ln>
        </p:spPr>
        <p:txBody>
          <a:bodyPr>
            <a:spAutoFit/>
          </a:bodyPr>
          <a:lstStyle/>
          <a:p>
            <a:pPr marL="342900" indent="-342900">
              <a:spcBef>
                <a:spcPct val="50000"/>
              </a:spcBef>
              <a:buClr>
                <a:schemeClr val="accent1"/>
              </a:buClr>
              <a:buFont typeface="Wingdings" pitchFamily="2" charset="2"/>
              <a:buChar char="l"/>
            </a:pPr>
            <a:r>
              <a:rPr lang="zh-CN" altLang="en-US" b="1" dirty="0" smtClean="0">
                <a:latin typeface="宋体" pitchFamily="2" charset="-122"/>
                <a:ea typeface="宋体" pitchFamily="2" charset="-122"/>
              </a:rPr>
              <a:t>产</a:t>
            </a:r>
            <a:r>
              <a:rPr lang="zh-CN" altLang="en-US" b="1" dirty="0" smtClean="0">
                <a:latin typeface="宋体" pitchFamily="2" charset="-122"/>
                <a:ea typeface="宋体" pitchFamily="2" charset="-122"/>
              </a:rPr>
              <a:t>品生命周</a:t>
            </a:r>
            <a:r>
              <a:rPr lang="zh-CN" altLang="en-US" b="1" dirty="0" smtClean="0">
                <a:latin typeface="宋体" pitchFamily="2" charset="-122"/>
                <a:ea typeface="宋体" pitchFamily="2" charset="-122"/>
              </a:rPr>
              <a:t>期</a:t>
            </a:r>
            <a:r>
              <a:rPr lang="en-US" altLang="zh-CN" b="1" dirty="0" smtClean="0">
                <a:latin typeface="宋体" pitchFamily="2" charset="-122"/>
                <a:ea typeface="宋体" pitchFamily="2" charset="-122"/>
              </a:rPr>
              <a:t>——</a:t>
            </a:r>
            <a:r>
              <a:rPr lang="zh-CN" altLang="en-US" b="1" dirty="0" smtClean="0">
                <a:latin typeface="宋体" pitchFamily="2" charset="-122"/>
                <a:ea typeface="宋体" pitchFamily="2" charset="-122"/>
              </a:rPr>
              <a:t>制造业</a:t>
            </a:r>
            <a:endParaRPr lang="en-US" altLang="zh-CN" b="1" dirty="0" smtClean="0">
              <a:latin typeface="宋体" pitchFamily="2" charset="-122"/>
              <a:ea typeface="宋体" pitchFamily="2" charset="-122"/>
            </a:endParaRPr>
          </a:p>
          <a:p>
            <a:pPr marL="342900" indent="-342900">
              <a:spcBef>
                <a:spcPct val="50000"/>
              </a:spcBef>
              <a:buClr>
                <a:schemeClr val="accent1"/>
              </a:buClr>
              <a:buFont typeface="Wingdings" pitchFamily="2" charset="2"/>
              <a:buChar char="ü"/>
            </a:pPr>
            <a:r>
              <a:rPr lang="zh-CN" altLang="en-US" sz="1600" dirty="0" smtClean="0">
                <a:latin typeface="华文细黑" pitchFamily="2" charset="-122"/>
                <a:ea typeface="华文细黑" pitchFamily="2" charset="-122"/>
              </a:rPr>
              <a:t>制</a:t>
            </a:r>
            <a:r>
              <a:rPr lang="zh-CN" altLang="en-US" sz="1600" dirty="0">
                <a:latin typeface="华文细黑" pitchFamily="2" charset="-122"/>
                <a:ea typeface="华文细黑" pitchFamily="2" charset="-122"/>
              </a:rPr>
              <a:t>造业企业：产品的生命周期相对容易划分</a:t>
            </a:r>
            <a:endParaRPr lang="en-US" altLang="zh-CN" sz="1600" dirty="0">
              <a:latin typeface="华文细黑" pitchFamily="2" charset="-122"/>
              <a:ea typeface="华文细黑" pitchFamily="2" charset="-122"/>
            </a:endParaRPr>
          </a:p>
          <a:p>
            <a:pPr marL="342900" indent="-342900">
              <a:spcBef>
                <a:spcPct val="50000"/>
              </a:spcBef>
              <a:buClr>
                <a:schemeClr val="accent1"/>
              </a:buClr>
              <a:buFont typeface="Wingdings" pitchFamily="2" charset="2"/>
              <a:buChar char="ü"/>
            </a:pPr>
            <a:r>
              <a:rPr lang="zh-CN" altLang="en-US" sz="1600" dirty="0">
                <a:latin typeface="华文细黑" pitchFamily="2" charset="-122"/>
                <a:ea typeface="华文细黑" pitchFamily="2" charset="-122"/>
              </a:rPr>
              <a:t>紧盯成长期产品，关注培育期产品</a:t>
            </a:r>
            <a:endParaRPr lang="en-US" altLang="zh-CN" sz="1600" dirty="0">
              <a:latin typeface="华文细黑" pitchFamily="2" charset="-122"/>
              <a:ea typeface="华文细黑" pitchFamily="2" charset="-122"/>
            </a:endParaRPr>
          </a:p>
          <a:p>
            <a:pPr marL="342900" indent="-342900">
              <a:spcBef>
                <a:spcPct val="50000"/>
              </a:spcBef>
            </a:pPr>
            <a:endParaRPr lang="en-US" altLang="zh-CN" sz="1600" b="1" dirty="0">
              <a:latin typeface="华文细黑" pitchFamily="2" charset="-122"/>
              <a:ea typeface="华文细黑" pitchFamily="2" charset="-122"/>
            </a:endParaRPr>
          </a:p>
        </p:txBody>
      </p:sp>
      <p:sp>
        <p:nvSpPr>
          <p:cNvPr id="9" name="标题 1"/>
          <p:cNvSpPr txBox="1">
            <a:spLocks/>
          </p:cNvSpPr>
          <p:nvPr/>
        </p:nvSpPr>
        <p:spPr bwMode="white">
          <a:xfrm>
            <a:off x="395536" y="82079"/>
            <a:ext cx="7837487" cy="6826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3600" b="1" i="0" u="none" strike="noStrike" kern="0" cap="none" spc="0" normalizeH="0" baseline="0" noProof="0" dirty="0" smtClean="0">
                <a:ln>
                  <a:noFill/>
                </a:ln>
                <a:solidFill>
                  <a:schemeClr val="bg1"/>
                </a:solidFill>
                <a:effectLst/>
                <a:uLnTx/>
                <a:uFillTx/>
                <a:latin typeface="+mj-lt"/>
                <a:ea typeface="宋体" pitchFamily="2" charset="-122"/>
                <a:cs typeface="+mj-cs"/>
              </a:rPr>
              <a:t>行业研究方法</a:t>
            </a:r>
            <a:r>
              <a:rPr kumimoji="0" lang="en-US" altLang="zh-CN" sz="3600" b="1" i="0" u="none" strike="noStrike" kern="0" cap="none" spc="0" normalizeH="0" baseline="0" noProof="0" dirty="0" smtClean="0">
                <a:ln>
                  <a:noFill/>
                </a:ln>
                <a:solidFill>
                  <a:schemeClr val="bg1"/>
                </a:solidFill>
                <a:effectLst/>
                <a:uLnTx/>
                <a:uFillTx/>
                <a:latin typeface="+mj-lt"/>
                <a:ea typeface="宋体" pitchFamily="2" charset="-122"/>
                <a:cs typeface="+mj-cs"/>
              </a:rPr>
              <a:t>-</a:t>
            </a:r>
            <a:r>
              <a:rPr kumimoji="0" lang="zh-CN" altLang="en-US" sz="3600" b="1" i="0" u="none" strike="noStrike" kern="0" cap="none" spc="0" normalizeH="0" baseline="0" noProof="0" dirty="0" smtClean="0">
                <a:ln>
                  <a:noFill/>
                </a:ln>
                <a:solidFill>
                  <a:schemeClr val="bg1"/>
                </a:solidFill>
                <a:effectLst/>
                <a:uLnTx/>
                <a:uFillTx/>
                <a:latin typeface="+mj-lt"/>
                <a:ea typeface="宋体" pitchFamily="2" charset="-122"/>
                <a:cs typeface="+mj-cs"/>
              </a:rPr>
              <a:t>案例</a:t>
            </a:r>
          </a:p>
        </p:txBody>
      </p:sp>
      <p:pic>
        <p:nvPicPr>
          <p:cNvPr id="5" name="图片 4" descr="01300000196604122356894433231.jpg"/>
          <p:cNvPicPr>
            <a:picLocks noChangeAspect="1"/>
          </p:cNvPicPr>
          <p:nvPr/>
        </p:nvPicPr>
        <p:blipFill>
          <a:blip r:embed="rId3" cstate="print"/>
          <a:stretch>
            <a:fillRect/>
          </a:stretch>
        </p:blipFill>
        <p:spPr>
          <a:xfrm>
            <a:off x="683568" y="2420888"/>
            <a:ext cx="6553200" cy="3314700"/>
          </a:xfrm>
          <a:prstGeom prst="rect">
            <a:avLst/>
          </a:prstGeom>
          <a:ln>
            <a:solidFill>
              <a:schemeClr val="accent1">
                <a:shade val="50000"/>
              </a:schemeClr>
            </a:solidFill>
          </a:ln>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Text Box 3"/>
          <p:cNvSpPr txBox="1">
            <a:spLocks noChangeArrowheads="1"/>
          </p:cNvSpPr>
          <p:nvPr/>
        </p:nvSpPr>
        <p:spPr bwMode="auto">
          <a:xfrm>
            <a:off x="251520" y="1340768"/>
            <a:ext cx="3528392" cy="4478149"/>
          </a:xfrm>
          <a:prstGeom prst="rect">
            <a:avLst/>
          </a:prstGeom>
          <a:noFill/>
          <a:ln w="9525">
            <a:noFill/>
            <a:miter lim="800000"/>
            <a:headEnd/>
            <a:tailEnd/>
          </a:ln>
        </p:spPr>
        <p:txBody>
          <a:bodyPr wrap="square">
            <a:spAutoFit/>
          </a:bodyPr>
          <a:lstStyle/>
          <a:p>
            <a:pPr marL="342900" indent="-342900">
              <a:spcBef>
                <a:spcPct val="50000"/>
              </a:spcBef>
              <a:buClr>
                <a:schemeClr val="accent1"/>
              </a:buClr>
            </a:pPr>
            <a:r>
              <a:rPr lang="zh-CN" altLang="en-US" b="1" dirty="0" smtClean="0">
                <a:latin typeface="宋体" pitchFamily="2" charset="-122"/>
                <a:ea typeface="宋体" pitchFamily="2" charset="-122"/>
              </a:rPr>
              <a:t>企</a:t>
            </a:r>
            <a:r>
              <a:rPr lang="zh-CN" altLang="en-US" b="1" dirty="0" smtClean="0">
                <a:latin typeface="宋体" pitchFamily="2" charset="-122"/>
                <a:ea typeface="宋体" pitchFamily="2" charset="-122"/>
              </a:rPr>
              <a:t>业竞争力分</a:t>
            </a:r>
            <a:r>
              <a:rPr lang="zh-CN" altLang="en-US" b="1" dirty="0" smtClean="0">
                <a:latin typeface="宋体" pitchFamily="2" charset="-122"/>
                <a:ea typeface="宋体" pitchFamily="2" charset="-122"/>
              </a:rPr>
              <a:t>析</a:t>
            </a:r>
            <a:r>
              <a:rPr lang="en-US" altLang="zh-CN" b="1" dirty="0" smtClean="0">
                <a:latin typeface="宋体" pitchFamily="2" charset="-122"/>
                <a:ea typeface="宋体" pitchFamily="2" charset="-122"/>
              </a:rPr>
              <a:t>——</a:t>
            </a:r>
            <a:r>
              <a:rPr lang="zh-CN" altLang="en-US" b="1" dirty="0" smtClean="0">
                <a:latin typeface="宋体" pitchFamily="2" charset="-122"/>
                <a:ea typeface="宋体" pitchFamily="2" charset="-122"/>
              </a:rPr>
              <a:t>制造业</a:t>
            </a:r>
            <a:endParaRPr lang="en-US" altLang="zh-CN" b="1" dirty="0" smtClean="0">
              <a:latin typeface="宋体" pitchFamily="2" charset="-122"/>
              <a:ea typeface="宋体" pitchFamily="2" charset="-122"/>
            </a:endParaRPr>
          </a:p>
          <a:p>
            <a:pPr marL="342900" indent="-342900">
              <a:spcBef>
                <a:spcPct val="50000"/>
              </a:spcBef>
              <a:buClr>
                <a:schemeClr val="accent1"/>
              </a:buClr>
              <a:buFont typeface="Wingdings" pitchFamily="2" charset="2"/>
              <a:buChar char="ü"/>
            </a:pPr>
            <a:r>
              <a:rPr lang="zh-CN" altLang="en-US" dirty="0" smtClean="0">
                <a:latin typeface="华文细黑" pitchFamily="2" charset="-122"/>
                <a:ea typeface="华文细黑" pitchFamily="2" charset="-122"/>
              </a:rPr>
              <a:t>波</a:t>
            </a:r>
            <a:r>
              <a:rPr lang="zh-CN" altLang="en-US" dirty="0">
                <a:latin typeface="华文细黑" pitchFamily="2" charset="-122"/>
                <a:ea typeface="华文细黑" pitchFamily="2" charset="-122"/>
              </a:rPr>
              <a:t>特五力模型</a:t>
            </a:r>
            <a:endParaRPr lang="en-US" altLang="zh-CN" dirty="0">
              <a:latin typeface="华文细黑" pitchFamily="2" charset="-122"/>
              <a:ea typeface="华文细黑" pitchFamily="2" charset="-122"/>
            </a:endParaRPr>
          </a:p>
          <a:p>
            <a:pPr marL="342900" indent="-342900">
              <a:spcBef>
                <a:spcPct val="50000"/>
              </a:spcBef>
              <a:buClr>
                <a:schemeClr val="accent1"/>
              </a:buClr>
              <a:buFont typeface="Wingdings" pitchFamily="2" charset="2"/>
              <a:buChar char="ü"/>
            </a:pPr>
            <a:endParaRPr lang="en-US" altLang="zh-CN" dirty="0">
              <a:latin typeface="华文细黑" pitchFamily="2" charset="-122"/>
              <a:ea typeface="华文细黑" pitchFamily="2" charset="-122"/>
            </a:endParaRPr>
          </a:p>
          <a:p>
            <a:pPr marL="342900" indent="-342900">
              <a:spcBef>
                <a:spcPct val="50000"/>
              </a:spcBef>
              <a:buClr>
                <a:schemeClr val="accent1"/>
              </a:buClr>
              <a:buFont typeface="Wingdings" pitchFamily="2" charset="2"/>
              <a:buChar char="ü"/>
            </a:pPr>
            <a:r>
              <a:rPr lang="zh-CN" altLang="en-US" dirty="0">
                <a:latin typeface="华文细黑" pitchFamily="2" charset="-122"/>
                <a:ea typeface="华文细黑" pitchFamily="2" charset="-122"/>
              </a:rPr>
              <a:t>对制造业企业，是否筑起了较高的进入壁垒，是保持竞争力的关键。这个壁垒可能来自绝对的成本优势或者独特的技术，而来自政府政策（包括许可）的壁垒往往不可靠</a:t>
            </a:r>
            <a:endParaRPr lang="en-US" altLang="zh-CN" dirty="0">
              <a:latin typeface="华文细黑" pitchFamily="2" charset="-122"/>
              <a:ea typeface="华文细黑" pitchFamily="2" charset="-122"/>
            </a:endParaRPr>
          </a:p>
          <a:p>
            <a:pPr marL="342900" indent="-342900">
              <a:spcBef>
                <a:spcPct val="50000"/>
              </a:spcBef>
              <a:buClr>
                <a:schemeClr val="accent1"/>
              </a:buClr>
              <a:buFont typeface="Wingdings" pitchFamily="2" charset="2"/>
              <a:buChar char="ü"/>
            </a:pPr>
            <a:endParaRPr lang="en-US" altLang="zh-CN" dirty="0">
              <a:latin typeface="华文细黑" pitchFamily="2" charset="-122"/>
              <a:ea typeface="华文细黑" pitchFamily="2" charset="-122"/>
            </a:endParaRPr>
          </a:p>
          <a:p>
            <a:pPr marL="342900" indent="-342900">
              <a:spcBef>
                <a:spcPct val="50000"/>
              </a:spcBef>
              <a:buClr>
                <a:schemeClr val="accent1"/>
              </a:buClr>
              <a:buFont typeface="Wingdings" pitchFamily="2" charset="2"/>
              <a:buChar char="ü"/>
            </a:pPr>
            <a:r>
              <a:rPr lang="zh-CN" altLang="en-US" dirty="0">
                <a:latin typeface="华文细黑" pitchFamily="2" charset="-122"/>
                <a:ea typeface="华文细黑" pitchFamily="2" charset="-122"/>
              </a:rPr>
              <a:t>不同企业面临的挑战和威胁不同</a:t>
            </a:r>
            <a:endParaRPr lang="en-US" altLang="zh-CN" dirty="0">
              <a:latin typeface="华文细黑" pitchFamily="2" charset="-122"/>
              <a:ea typeface="华文细黑" pitchFamily="2" charset="-122"/>
            </a:endParaRPr>
          </a:p>
          <a:p>
            <a:pPr marL="342900" indent="-342900">
              <a:spcBef>
                <a:spcPct val="50000"/>
              </a:spcBef>
              <a:buClr>
                <a:schemeClr val="accent1"/>
              </a:buClr>
              <a:buFont typeface="Wingdings" pitchFamily="2" charset="2"/>
              <a:buChar char="ü"/>
            </a:pPr>
            <a:endParaRPr lang="en-US" altLang="zh-CN" sz="1600" dirty="0">
              <a:latin typeface="华文细黑" pitchFamily="2" charset="-122"/>
              <a:ea typeface="华文细黑" pitchFamily="2" charset="-122"/>
            </a:endParaRPr>
          </a:p>
        </p:txBody>
      </p:sp>
      <p:sp>
        <p:nvSpPr>
          <p:cNvPr id="9" name="标题 1"/>
          <p:cNvSpPr txBox="1">
            <a:spLocks/>
          </p:cNvSpPr>
          <p:nvPr/>
        </p:nvSpPr>
        <p:spPr bwMode="white">
          <a:xfrm>
            <a:off x="395536" y="82079"/>
            <a:ext cx="7837487" cy="6826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3600" b="1" i="0" u="none" strike="noStrike" kern="0" cap="none" spc="0" normalizeH="0" baseline="0" noProof="0" dirty="0" smtClean="0">
                <a:ln>
                  <a:noFill/>
                </a:ln>
                <a:solidFill>
                  <a:schemeClr val="bg1"/>
                </a:solidFill>
                <a:effectLst/>
                <a:uLnTx/>
                <a:uFillTx/>
                <a:latin typeface="+mj-lt"/>
                <a:ea typeface="宋体" pitchFamily="2" charset="-122"/>
                <a:cs typeface="+mj-cs"/>
              </a:rPr>
              <a:t>行业研究方法</a:t>
            </a:r>
            <a:r>
              <a:rPr kumimoji="0" lang="en-US" altLang="zh-CN" sz="3600" b="1" i="0" u="none" strike="noStrike" kern="0" cap="none" spc="0" normalizeH="0" baseline="0" noProof="0" dirty="0" smtClean="0">
                <a:ln>
                  <a:noFill/>
                </a:ln>
                <a:solidFill>
                  <a:schemeClr val="bg1"/>
                </a:solidFill>
                <a:effectLst/>
                <a:uLnTx/>
                <a:uFillTx/>
                <a:latin typeface="+mj-lt"/>
                <a:ea typeface="宋体" pitchFamily="2" charset="-122"/>
                <a:cs typeface="+mj-cs"/>
              </a:rPr>
              <a:t>-</a:t>
            </a:r>
            <a:r>
              <a:rPr kumimoji="0" lang="zh-CN" altLang="en-US" sz="3600" b="1" i="0" u="none" strike="noStrike" kern="0" cap="none" spc="0" normalizeH="0" baseline="0" noProof="0" dirty="0" smtClean="0">
                <a:ln>
                  <a:noFill/>
                </a:ln>
                <a:solidFill>
                  <a:schemeClr val="bg1"/>
                </a:solidFill>
                <a:effectLst/>
                <a:uLnTx/>
                <a:uFillTx/>
                <a:latin typeface="+mj-lt"/>
                <a:ea typeface="宋体" pitchFamily="2" charset="-122"/>
                <a:cs typeface="+mj-cs"/>
              </a:rPr>
              <a:t>案例</a:t>
            </a:r>
          </a:p>
        </p:txBody>
      </p:sp>
      <p:pic>
        <p:nvPicPr>
          <p:cNvPr id="6" name="Picture 4"/>
          <p:cNvPicPr>
            <a:picLocks noChangeAspect="1" noChangeArrowheads="1"/>
          </p:cNvPicPr>
          <p:nvPr/>
        </p:nvPicPr>
        <p:blipFill>
          <a:blip r:embed="rId3" cstate="print"/>
          <a:srcRect/>
          <a:stretch>
            <a:fillRect/>
          </a:stretch>
        </p:blipFill>
        <p:spPr bwMode="auto">
          <a:xfrm>
            <a:off x="3707904" y="1493793"/>
            <a:ext cx="5436096" cy="487349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标题 1"/>
          <p:cNvSpPr>
            <a:spLocks noGrp="1"/>
          </p:cNvSpPr>
          <p:nvPr>
            <p:ph type="title"/>
          </p:nvPr>
        </p:nvSpPr>
        <p:spPr/>
        <p:txBody>
          <a:bodyPr/>
          <a:lstStyle/>
          <a:p>
            <a:r>
              <a:rPr lang="zh-CN" altLang="en-US" dirty="0" smtClean="0">
                <a:ea typeface="宋体" pitchFamily="2" charset="-122"/>
              </a:rPr>
              <a:t>目录</a:t>
            </a:r>
          </a:p>
        </p:txBody>
      </p:sp>
      <p:sp>
        <p:nvSpPr>
          <p:cNvPr id="15363" name="内容占位符 2"/>
          <p:cNvSpPr>
            <a:spLocks noGrp="1"/>
          </p:cNvSpPr>
          <p:nvPr>
            <p:ph idx="1"/>
          </p:nvPr>
        </p:nvSpPr>
        <p:spPr/>
        <p:txBody>
          <a:bodyPr/>
          <a:lstStyle/>
          <a:p>
            <a:pPr>
              <a:lnSpc>
                <a:spcPct val="150000"/>
              </a:lnSpc>
              <a:spcBef>
                <a:spcPts val="1200"/>
              </a:spcBef>
            </a:pPr>
            <a:r>
              <a:rPr lang="zh-CN" altLang="en-US" b="1" dirty="0" smtClean="0">
                <a:ea typeface="宋体" pitchFamily="2" charset="-122"/>
              </a:rPr>
              <a:t>行业研究概论</a:t>
            </a:r>
            <a:endParaRPr lang="en-US" altLang="zh-CN" b="1" dirty="0" smtClean="0">
              <a:ea typeface="宋体" pitchFamily="2" charset="-122"/>
            </a:endParaRPr>
          </a:p>
          <a:p>
            <a:pPr>
              <a:lnSpc>
                <a:spcPct val="150000"/>
              </a:lnSpc>
              <a:spcBef>
                <a:spcPts val="1200"/>
              </a:spcBef>
            </a:pPr>
            <a:r>
              <a:rPr lang="zh-CN" altLang="en-US" b="1" dirty="0" smtClean="0">
                <a:solidFill>
                  <a:srgbClr val="FF0000"/>
                </a:solidFill>
                <a:ea typeface="宋体" pitchFamily="2" charset="-122"/>
              </a:rPr>
              <a:t>行业研究报告</a:t>
            </a:r>
            <a:endParaRPr lang="en-US" altLang="zh-CN" b="1" dirty="0" smtClean="0">
              <a:solidFill>
                <a:srgbClr val="FF0000"/>
              </a:solidFill>
              <a:ea typeface="宋体" pitchFamily="2" charset="-122"/>
            </a:endParaRPr>
          </a:p>
          <a:p>
            <a:pPr>
              <a:lnSpc>
                <a:spcPct val="150000"/>
              </a:lnSpc>
              <a:spcBef>
                <a:spcPts val="1200"/>
              </a:spcBef>
            </a:pPr>
            <a:r>
              <a:rPr lang="zh-CN" altLang="en-US" b="1" dirty="0" smtClean="0">
                <a:ea typeface="宋体" pitchFamily="2" charset="-122"/>
              </a:rPr>
              <a:t>如何写好研究报告</a:t>
            </a:r>
            <a:endParaRPr lang="en-US" altLang="zh-CN" b="1" dirty="0" smtClean="0">
              <a:ea typeface="宋体" pitchFamily="2" charset="-122"/>
            </a:endParaRPr>
          </a:p>
          <a:p>
            <a:pPr>
              <a:lnSpc>
                <a:spcPct val="150000"/>
              </a:lnSpc>
              <a:spcBef>
                <a:spcPts val="1200"/>
              </a:spcBef>
            </a:pPr>
            <a:r>
              <a:rPr lang="zh-CN" altLang="en-US" b="1" dirty="0" smtClean="0">
                <a:ea typeface="宋体" pitchFamily="2" charset="-122"/>
              </a:rPr>
              <a:t>调研、路演及其他</a:t>
            </a:r>
            <a:endParaRPr lang="en-US" altLang="zh-CN" b="1" dirty="0" smtClean="0">
              <a:ea typeface="宋体" pitchFamily="2" charset="-122"/>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标题 1"/>
          <p:cNvSpPr>
            <a:spLocks noGrp="1"/>
          </p:cNvSpPr>
          <p:nvPr>
            <p:ph type="title"/>
          </p:nvPr>
        </p:nvSpPr>
        <p:spPr/>
        <p:txBody>
          <a:bodyPr/>
          <a:lstStyle/>
          <a:p>
            <a:r>
              <a:rPr lang="zh-CN" altLang="en-US" dirty="0" smtClean="0">
                <a:ea typeface="宋体" pitchFamily="2" charset="-122"/>
              </a:rPr>
              <a:t>行业研究报告</a:t>
            </a:r>
          </a:p>
        </p:txBody>
      </p:sp>
      <p:sp>
        <p:nvSpPr>
          <p:cNvPr id="15363" name="内容占位符 2"/>
          <p:cNvSpPr>
            <a:spLocks noGrp="1"/>
          </p:cNvSpPr>
          <p:nvPr>
            <p:ph idx="1"/>
          </p:nvPr>
        </p:nvSpPr>
        <p:spPr/>
        <p:txBody>
          <a:bodyPr/>
          <a:lstStyle/>
          <a:p>
            <a:pPr>
              <a:lnSpc>
                <a:spcPct val="150000"/>
              </a:lnSpc>
              <a:spcBef>
                <a:spcPts val="1200"/>
              </a:spcBef>
            </a:pPr>
            <a:r>
              <a:rPr lang="zh-CN" altLang="en-US" b="1" dirty="0" smtClean="0">
                <a:solidFill>
                  <a:srgbClr val="FF0000"/>
                </a:solidFill>
                <a:ea typeface="宋体" pitchFamily="2" charset="-122"/>
              </a:rPr>
              <a:t>研究报告的形成流程</a:t>
            </a:r>
            <a:endParaRPr lang="en-US" altLang="zh-CN" b="1" dirty="0" smtClean="0">
              <a:solidFill>
                <a:srgbClr val="FF0000"/>
              </a:solidFill>
              <a:ea typeface="宋体" pitchFamily="2" charset="-122"/>
            </a:endParaRPr>
          </a:p>
          <a:p>
            <a:pPr>
              <a:lnSpc>
                <a:spcPct val="150000"/>
              </a:lnSpc>
              <a:spcBef>
                <a:spcPts val="1200"/>
              </a:spcBef>
            </a:pPr>
            <a:r>
              <a:rPr lang="zh-CN" altLang="en-US" b="1" dirty="0" smtClean="0">
                <a:ea typeface="宋体" pitchFamily="2" charset="-122"/>
              </a:rPr>
              <a:t>研究报告的分类与架构</a:t>
            </a:r>
            <a:endParaRPr lang="en-US" altLang="zh-CN" b="1" dirty="0" smtClean="0">
              <a:ea typeface="宋体" pitchFamily="2" charset="-122"/>
            </a:endParaRPr>
          </a:p>
          <a:p>
            <a:pPr>
              <a:lnSpc>
                <a:spcPct val="150000"/>
              </a:lnSpc>
              <a:spcBef>
                <a:spcPts val="1200"/>
              </a:spcBef>
            </a:pPr>
            <a:r>
              <a:rPr lang="zh-CN" altLang="en-US" b="1" dirty="0" smtClean="0">
                <a:ea typeface="宋体" pitchFamily="2" charset="-122"/>
              </a:rPr>
              <a:t>什么时候写研究报告</a:t>
            </a:r>
            <a:endParaRPr lang="en-US" altLang="zh-CN" b="1" dirty="0" smtClean="0">
              <a:ea typeface="宋体" pitchFamily="2" charset="-122"/>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标题 1"/>
          <p:cNvSpPr>
            <a:spLocks noGrp="1"/>
          </p:cNvSpPr>
          <p:nvPr>
            <p:ph type="title"/>
          </p:nvPr>
        </p:nvSpPr>
        <p:spPr/>
        <p:txBody>
          <a:bodyPr/>
          <a:lstStyle/>
          <a:p>
            <a:r>
              <a:rPr lang="zh-CN" altLang="en-US" dirty="0" smtClean="0">
                <a:ea typeface="宋体" pitchFamily="2" charset="-122"/>
              </a:rPr>
              <a:t>研究报告过程</a:t>
            </a:r>
          </a:p>
        </p:txBody>
      </p:sp>
      <p:grpSp>
        <p:nvGrpSpPr>
          <p:cNvPr id="36867" name="Group 2"/>
          <p:cNvGrpSpPr>
            <a:grpSpLocks/>
          </p:cNvGrpSpPr>
          <p:nvPr/>
        </p:nvGrpSpPr>
        <p:grpSpPr bwMode="auto">
          <a:xfrm>
            <a:off x="1371600" y="1676400"/>
            <a:ext cx="6324600" cy="4343400"/>
            <a:chOff x="144" y="1248"/>
            <a:chExt cx="3984" cy="2736"/>
          </a:xfrm>
        </p:grpSpPr>
        <p:sp>
          <p:nvSpPr>
            <p:cNvPr id="36868" name="Rectangle 3"/>
            <p:cNvSpPr>
              <a:spLocks noChangeArrowheads="1"/>
            </p:cNvSpPr>
            <p:nvPr/>
          </p:nvSpPr>
          <p:spPr bwMode="auto">
            <a:xfrm>
              <a:off x="144" y="3648"/>
              <a:ext cx="1104" cy="336"/>
            </a:xfrm>
            <a:prstGeom prst="rect">
              <a:avLst/>
            </a:prstGeom>
            <a:solidFill>
              <a:schemeClr val="accent1"/>
            </a:solidFill>
            <a:ln w="9525">
              <a:solidFill>
                <a:schemeClr val="tx1"/>
              </a:solidFill>
              <a:miter lim="800000"/>
              <a:headEnd/>
              <a:tailEnd/>
            </a:ln>
          </p:spPr>
          <p:txBody>
            <a:bodyPr wrap="none" anchor="ctr"/>
            <a:lstStyle/>
            <a:p>
              <a:pPr algn="ctr"/>
              <a:r>
                <a:rPr lang="zh-CN" altLang="en-US" b="1">
                  <a:solidFill>
                    <a:schemeClr val="bg1"/>
                  </a:solidFill>
                  <a:ea typeface="宋体" pitchFamily="2" charset="-122"/>
                </a:rPr>
                <a:t>任务目标界定</a:t>
              </a:r>
            </a:p>
          </p:txBody>
        </p:sp>
        <p:sp>
          <p:nvSpPr>
            <p:cNvPr id="36869" name="Rectangle 4"/>
            <p:cNvSpPr>
              <a:spLocks noChangeArrowheads="1"/>
            </p:cNvSpPr>
            <p:nvPr/>
          </p:nvSpPr>
          <p:spPr bwMode="auto">
            <a:xfrm>
              <a:off x="1872" y="2208"/>
              <a:ext cx="1104" cy="336"/>
            </a:xfrm>
            <a:prstGeom prst="rect">
              <a:avLst/>
            </a:prstGeom>
            <a:solidFill>
              <a:schemeClr val="accent1"/>
            </a:solidFill>
            <a:ln w="9525">
              <a:solidFill>
                <a:schemeClr val="tx1"/>
              </a:solidFill>
              <a:miter lim="800000"/>
              <a:headEnd/>
              <a:tailEnd/>
            </a:ln>
          </p:spPr>
          <p:txBody>
            <a:bodyPr wrap="none" anchor="ctr"/>
            <a:lstStyle/>
            <a:p>
              <a:pPr algn="ctr"/>
              <a:r>
                <a:rPr lang="zh-CN" altLang="en-US" b="1">
                  <a:solidFill>
                    <a:schemeClr val="bg1"/>
                  </a:solidFill>
                  <a:ea typeface="宋体" pitchFamily="2" charset="-122"/>
                </a:rPr>
                <a:t>分析加工</a:t>
              </a:r>
            </a:p>
          </p:txBody>
        </p:sp>
        <p:sp>
          <p:nvSpPr>
            <p:cNvPr id="36870" name="Rectangle 5"/>
            <p:cNvSpPr>
              <a:spLocks noChangeArrowheads="1"/>
            </p:cNvSpPr>
            <p:nvPr/>
          </p:nvSpPr>
          <p:spPr bwMode="auto">
            <a:xfrm>
              <a:off x="1296" y="2688"/>
              <a:ext cx="1104" cy="336"/>
            </a:xfrm>
            <a:prstGeom prst="rect">
              <a:avLst/>
            </a:prstGeom>
            <a:solidFill>
              <a:schemeClr val="accent1"/>
            </a:solidFill>
            <a:ln w="9525">
              <a:solidFill>
                <a:schemeClr val="tx1"/>
              </a:solidFill>
              <a:miter lim="800000"/>
              <a:headEnd/>
              <a:tailEnd/>
            </a:ln>
          </p:spPr>
          <p:txBody>
            <a:bodyPr wrap="none" anchor="ctr"/>
            <a:lstStyle/>
            <a:p>
              <a:pPr algn="ctr"/>
              <a:r>
                <a:rPr lang="zh-CN" altLang="en-US" b="1">
                  <a:solidFill>
                    <a:schemeClr val="bg1"/>
                  </a:solidFill>
                  <a:ea typeface="宋体" pitchFamily="2" charset="-122"/>
                </a:rPr>
                <a:t>资料收集</a:t>
              </a:r>
            </a:p>
          </p:txBody>
        </p:sp>
        <p:sp>
          <p:nvSpPr>
            <p:cNvPr id="36871" name="Rectangle 6"/>
            <p:cNvSpPr>
              <a:spLocks noChangeArrowheads="1"/>
            </p:cNvSpPr>
            <p:nvPr/>
          </p:nvSpPr>
          <p:spPr bwMode="auto">
            <a:xfrm>
              <a:off x="720" y="3168"/>
              <a:ext cx="1104" cy="336"/>
            </a:xfrm>
            <a:prstGeom prst="rect">
              <a:avLst/>
            </a:prstGeom>
            <a:solidFill>
              <a:schemeClr val="accent1"/>
            </a:solidFill>
            <a:ln w="9525">
              <a:solidFill>
                <a:schemeClr val="tx1"/>
              </a:solidFill>
              <a:miter lim="800000"/>
              <a:headEnd/>
              <a:tailEnd/>
            </a:ln>
          </p:spPr>
          <p:txBody>
            <a:bodyPr wrap="none" anchor="ctr"/>
            <a:lstStyle/>
            <a:p>
              <a:pPr algn="ctr"/>
              <a:r>
                <a:rPr lang="zh-CN" altLang="en-US" b="1">
                  <a:solidFill>
                    <a:schemeClr val="bg1"/>
                  </a:solidFill>
                  <a:ea typeface="宋体" pitchFamily="2" charset="-122"/>
                </a:rPr>
                <a:t>研究计划制定</a:t>
              </a:r>
            </a:p>
          </p:txBody>
        </p:sp>
        <p:sp>
          <p:nvSpPr>
            <p:cNvPr id="36872" name="Rectangle 7"/>
            <p:cNvSpPr>
              <a:spLocks noChangeArrowheads="1"/>
            </p:cNvSpPr>
            <p:nvPr/>
          </p:nvSpPr>
          <p:spPr bwMode="auto">
            <a:xfrm>
              <a:off x="2448" y="1728"/>
              <a:ext cx="1104" cy="336"/>
            </a:xfrm>
            <a:prstGeom prst="rect">
              <a:avLst/>
            </a:prstGeom>
            <a:solidFill>
              <a:schemeClr val="accent1"/>
            </a:solidFill>
            <a:ln w="9525">
              <a:solidFill>
                <a:schemeClr val="tx1"/>
              </a:solidFill>
              <a:miter lim="800000"/>
              <a:headEnd/>
              <a:tailEnd/>
            </a:ln>
          </p:spPr>
          <p:txBody>
            <a:bodyPr wrap="none" anchor="ctr"/>
            <a:lstStyle/>
            <a:p>
              <a:pPr algn="ctr"/>
              <a:r>
                <a:rPr lang="zh-CN" altLang="en-US" b="1">
                  <a:solidFill>
                    <a:schemeClr val="bg1"/>
                  </a:solidFill>
                  <a:ea typeface="宋体" pitchFamily="2" charset="-122"/>
                </a:rPr>
                <a:t>报告写作</a:t>
              </a:r>
            </a:p>
          </p:txBody>
        </p:sp>
        <p:sp>
          <p:nvSpPr>
            <p:cNvPr id="36873" name="Rectangle 8"/>
            <p:cNvSpPr>
              <a:spLocks noChangeArrowheads="1"/>
            </p:cNvSpPr>
            <p:nvPr/>
          </p:nvSpPr>
          <p:spPr bwMode="auto">
            <a:xfrm>
              <a:off x="3024" y="1248"/>
              <a:ext cx="1104" cy="336"/>
            </a:xfrm>
            <a:prstGeom prst="rect">
              <a:avLst/>
            </a:prstGeom>
            <a:solidFill>
              <a:schemeClr val="accent1"/>
            </a:solidFill>
            <a:ln w="9525">
              <a:solidFill>
                <a:schemeClr val="tx1"/>
              </a:solidFill>
              <a:miter lim="800000"/>
              <a:headEnd/>
              <a:tailEnd/>
            </a:ln>
          </p:spPr>
          <p:txBody>
            <a:bodyPr wrap="none" anchor="ctr"/>
            <a:lstStyle/>
            <a:p>
              <a:pPr algn="ctr"/>
              <a:r>
                <a:rPr lang="zh-CN" altLang="en-US" b="1">
                  <a:solidFill>
                    <a:schemeClr val="bg1"/>
                  </a:solidFill>
                  <a:ea typeface="宋体" pitchFamily="2" charset="-122"/>
                </a:rPr>
                <a:t>反馈修改</a:t>
              </a:r>
            </a:p>
          </p:txBody>
        </p:sp>
      </p:gr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标题 1"/>
          <p:cNvSpPr>
            <a:spLocks noGrp="1"/>
          </p:cNvSpPr>
          <p:nvPr>
            <p:ph type="title"/>
          </p:nvPr>
        </p:nvSpPr>
        <p:spPr/>
        <p:txBody>
          <a:bodyPr/>
          <a:lstStyle/>
          <a:p>
            <a:r>
              <a:rPr lang="zh-CN" altLang="en-US" dirty="0" smtClean="0">
                <a:ea typeface="宋体" pitchFamily="2" charset="-122"/>
              </a:rPr>
              <a:t>研究报告过程</a:t>
            </a:r>
          </a:p>
        </p:txBody>
      </p:sp>
      <p:sp>
        <p:nvSpPr>
          <p:cNvPr id="31747" name="内容占位符 2"/>
          <p:cNvSpPr>
            <a:spLocks noGrp="1"/>
          </p:cNvSpPr>
          <p:nvPr>
            <p:ph idx="1"/>
          </p:nvPr>
        </p:nvSpPr>
        <p:spPr>
          <a:xfrm>
            <a:off x="467544" y="1253133"/>
            <a:ext cx="8218487" cy="5056187"/>
          </a:xfrm>
        </p:spPr>
        <p:txBody>
          <a:bodyPr/>
          <a:lstStyle/>
          <a:p>
            <a:pPr>
              <a:lnSpc>
                <a:spcPct val="150000"/>
              </a:lnSpc>
              <a:buNone/>
            </a:pPr>
            <a:r>
              <a:rPr lang="en-US" altLang="zh-CN" sz="2000" b="1" dirty="0" smtClean="0">
                <a:latin typeface="宋体" pitchFamily="2" charset="-122"/>
                <a:ea typeface="宋体" pitchFamily="2" charset="-122"/>
              </a:rPr>
              <a:t>Step1:</a:t>
            </a:r>
            <a:r>
              <a:rPr lang="zh-CN" altLang="en-US" sz="2000" b="1" dirty="0" smtClean="0">
                <a:latin typeface="宋体" pitchFamily="2" charset="-122"/>
                <a:ea typeface="宋体" pitchFamily="2" charset="-122"/>
              </a:rPr>
              <a:t>收集、整理公司公开资料</a:t>
            </a:r>
          </a:p>
          <a:p>
            <a:r>
              <a:rPr lang="zh-CN" altLang="en-US" sz="1800" b="1" dirty="0" smtClean="0">
                <a:latin typeface="宋体" pitchFamily="2" charset="-122"/>
                <a:ea typeface="宋体" pitchFamily="2" charset="-122"/>
              </a:rPr>
              <a:t>需要收集哪些公开资料？</a:t>
            </a:r>
          </a:p>
          <a:p>
            <a:pPr>
              <a:lnSpc>
                <a:spcPct val="150000"/>
              </a:lnSpc>
              <a:buFont typeface="Wingdings" pitchFamily="2" charset="2"/>
              <a:buChar char="ü"/>
            </a:pPr>
            <a:r>
              <a:rPr lang="zh-CN" altLang="en-US" sz="1800" dirty="0" smtClean="0">
                <a:latin typeface="宋体" pitchFamily="2" charset="-122"/>
                <a:ea typeface="宋体" pitchFamily="2" charset="-122"/>
              </a:rPr>
              <a:t>公司自上市以来的所有公告及定期报告：招股说明书、配股说明书、增发招股说明书；临时公告；年报、半年报、季</a:t>
            </a:r>
            <a:r>
              <a:rPr lang="zh-CN" altLang="en-US" sz="1800" dirty="0" smtClean="0">
                <a:latin typeface="宋体" pitchFamily="2" charset="-122"/>
                <a:ea typeface="宋体" pitchFamily="2" charset="-122"/>
              </a:rPr>
              <a:t>报</a:t>
            </a:r>
            <a:endParaRPr lang="en-US" altLang="zh-CN" sz="1800" dirty="0" smtClean="0">
              <a:latin typeface="宋体" pitchFamily="2" charset="-122"/>
              <a:ea typeface="宋体" pitchFamily="2" charset="-122"/>
            </a:endParaRPr>
          </a:p>
          <a:p>
            <a:pPr>
              <a:lnSpc>
                <a:spcPct val="150000"/>
              </a:lnSpc>
              <a:buFont typeface="Wingdings" pitchFamily="2" charset="2"/>
              <a:buChar char="ü"/>
            </a:pPr>
            <a:r>
              <a:rPr lang="zh-CN" altLang="en-US" sz="1800" dirty="0" smtClean="0">
                <a:latin typeface="宋体" pitchFamily="2" charset="-122"/>
                <a:ea typeface="宋体" pitchFamily="2" charset="-122"/>
              </a:rPr>
              <a:t>行</a:t>
            </a:r>
            <a:r>
              <a:rPr lang="zh-CN" altLang="en-US" sz="1800" dirty="0" smtClean="0">
                <a:latin typeface="宋体" pitchFamily="2" charset="-122"/>
                <a:ea typeface="宋体" pitchFamily="2" charset="-122"/>
              </a:rPr>
              <a:t>业数据</a:t>
            </a:r>
            <a:endParaRPr lang="zh-CN" altLang="en-US" sz="1800" dirty="0" smtClean="0">
              <a:latin typeface="宋体" pitchFamily="2" charset="-122"/>
              <a:ea typeface="宋体" pitchFamily="2" charset="-122"/>
            </a:endParaRPr>
          </a:p>
          <a:p>
            <a:pPr>
              <a:lnSpc>
                <a:spcPct val="150000"/>
              </a:lnSpc>
              <a:buFont typeface="Wingdings" pitchFamily="2" charset="2"/>
              <a:buChar char="ü"/>
            </a:pPr>
            <a:r>
              <a:rPr lang="zh-CN" altLang="en-US" sz="1800" dirty="0" smtClean="0">
                <a:latin typeface="宋体" pitchFamily="2" charset="-122"/>
                <a:ea typeface="宋体" pitchFamily="2" charset="-122"/>
              </a:rPr>
              <a:t>媒体报道</a:t>
            </a:r>
          </a:p>
          <a:p>
            <a:pPr>
              <a:lnSpc>
                <a:spcPct val="150000"/>
              </a:lnSpc>
              <a:buFont typeface="Wingdings" pitchFamily="2" charset="2"/>
              <a:buChar char="ü"/>
            </a:pPr>
            <a:r>
              <a:rPr lang="zh-CN" altLang="en-US" sz="1800" dirty="0" smtClean="0">
                <a:latin typeface="宋体" pitchFamily="2" charset="-122"/>
                <a:ea typeface="宋体" pitchFamily="2" charset="-122"/>
              </a:rPr>
              <a:t>相关机构研究报告</a:t>
            </a:r>
          </a:p>
          <a:p>
            <a:pPr>
              <a:lnSpc>
                <a:spcPct val="150000"/>
              </a:lnSpc>
              <a:buFont typeface="Wingdings" pitchFamily="2" charset="2"/>
              <a:buChar char="ü"/>
            </a:pPr>
            <a:r>
              <a:rPr lang="zh-CN" altLang="en-US" sz="1800" dirty="0" smtClean="0">
                <a:latin typeface="宋体" pitchFamily="2" charset="-122"/>
                <a:ea typeface="宋体" pitchFamily="2" charset="-122"/>
              </a:rPr>
              <a:t>公司网站上提供的资料</a:t>
            </a:r>
          </a:p>
          <a:p>
            <a:pPr>
              <a:lnSpc>
                <a:spcPct val="150000"/>
              </a:lnSpc>
              <a:buFont typeface="Wingdings" pitchFamily="2" charset="2"/>
              <a:buChar char="ü"/>
            </a:pPr>
            <a:endParaRPr lang="en-US" altLang="zh-CN" sz="2000" b="1" dirty="0" smtClean="0">
              <a:latin typeface="宋体" pitchFamily="2" charset="-122"/>
              <a:ea typeface="宋体" pitchFamily="2" charset="-122"/>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标题 1"/>
          <p:cNvSpPr>
            <a:spLocks noGrp="1"/>
          </p:cNvSpPr>
          <p:nvPr>
            <p:ph type="title"/>
          </p:nvPr>
        </p:nvSpPr>
        <p:spPr/>
        <p:txBody>
          <a:bodyPr/>
          <a:lstStyle/>
          <a:p>
            <a:r>
              <a:rPr lang="zh-CN" altLang="en-US" dirty="0" smtClean="0">
                <a:ea typeface="宋体" pitchFamily="2" charset="-122"/>
              </a:rPr>
              <a:t>研究报告过程</a:t>
            </a:r>
          </a:p>
        </p:txBody>
      </p:sp>
      <p:sp>
        <p:nvSpPr>
          <p:cNvPr id="31747" name="内容占位符 2"/>
          <p:cNvSpPr>
            <a:spLocks noGrp="1"/>
          </p:cNvSpPr>
          <p:nvPr>
            <p:ph idx="1"/>
          </p:nvPr>
        </p:nvSpPr>
        <p:spPr>
          <a:xfrm>
            <a:off x="467544" y="1253133"/>
            <a:ext cx="8218487" cy="5056187"/>
          </a:xfrm>
        </p:spPr>
        <p:txBody>
          <a:bodyPr/>
          <a:lstStyle/>
          <a:p>
            <a:pPr>
              <a:lnSpc>
                <a:spcPct val="150000"/>
              </a:lnSpc>
              <a:buNone/>
            </a:pPr>
            <a:r>
              <a:rPr lang="en-US" altLang="zh-CN" sz="2000" b="1" dirty="0" smtClean="0">
                <a:latin typeface="宋体" pitchFamily="2" charset="-122"/>
                <a:ea typeface="宋体" pitchFamily="2" charset="-122"/>
              </a:rPr>
              <a:t>Step1:</a:t>
            </a:r>
            <a:r>
              <a:rPr lang="zh-CN" altLang="en-US" sz="2000" b="1" dirty="0" smtClean="0">
                <a:latin typeface="宋体" pitchFamily="2" charset="-122"/>
                <a:ea typeface="宋体" pitchFamily="2" charset="-122"/>
              </a:rPr>
              <a:t>收集、整理公司公开资料</a:t>
            </a:r>
          </a:p>
          <a:p>
            <a:r>
              <a:rPr lang="zh-CN" altLang="en-US" sz="1800" b="1" dirty="0" smtClean="0">
                <a:latin typeface="宋体" pitchFamily="2" charset="-122"/>
                <a:ea typeface="宋体" pitchFamily="2" charset="-122"/>
              </a:rPr>
              <a:t>需要从公开资料中了解哪些内容？</a:t>
            </a:r>
          </a:p>
          <a:p>
            <a:pPr>
              <a:lnSpc>
                <a:spcPct val="150000"/>
              </a:lnSpc>
              <a:buFont typeface="Wingdings" pitchFamily="2" charset="2"/>
              <a:buChar char="ü"/>
            </a:pPr>
            <a:r>
              <a:rPr lang="zh-CN" altLang="en-US" sz="1800" dirty="0" smtClean="0">
                <a:latin typeface="宋体" pitchFamily="2" charset="-122"/>
                <a:ea typeface="宋体" pitchFamily="2" charset="-122"/>
              </a:rPr>
              <a:t>公司是做什么的？做过什么？将要做什么？</a:t>
            </a:r>
          </a:p>
          <a:p>
            <a:pPr>
              <a:lnSpc>
                <a:spcPct val="150000"/>
              </a:lnSpc>
              <a:buFont typeface="Wingdings" pitchFamily="2" charset="2"/>
              <a:buChar char="ü"/>
            </a:pPr>
            <a:r>
              <a:rPr lang="zh-CN" altLang="en-US" sz="1800" dirty="0" smtClean="0">
                <a:latin typeface="宋体" pitchFamily="2" charset="-122"/>
                <a:ea typeface="宋体" pitchFamily="2" charset="-122"/>
              </a:rPr>
              <a:t>公司的核心资产是什么？</a:t>
            </a:r>
          </a:p>
          <a:p>
            <a:pPr>
              <a:lnSpc>
                <a:spcPct val="150000"/>
              </a:lnSpc>
              <a:buFont typeface="Wingdings" pitchFamily="2" charset="2"/>
              <a:buChar char="ü"/>
            </a:pPr>
            <a:r>
              <a:rPr lang="zh-CN" altLang="en-US" sz="1800" dirty="0" smtClean="0">
                <a:latin typeface="宋体" pitchFamily="2" charset="-122"/>
                <a:ea typeface="宋体" pitchFamily="2" charset="-122"/>
              </a:rPr>
              <a:t>公司的盈利模式是怎样的？</a:t>
            </a:r>
          </a:p>
          <a:p>
            <a:pPr>
              <a:lnSpc>
                <a:spcPct val="150000"/>
              </a:lnSpc>
              <a:buFont typeface="Wingdings" pitchFamily="2" charset="2"/>
              <a:buChar char="ü"/>
            </a:pPr>
            <a:r>
              <a:rPr lang="zh-CN" altLang="en-US" sz="1800" dirty="0" smtClean="0">
                <a:latin typeface="宋体" pitchFamily="2" charset="-122"/>
                <a:ea typeface="宋体" pitchFamily="2" charset="-122"/>
              </a:rPr>
              <a:t>公司历史上的投资、融资及分配情况？</a:t>
            </a:r>
          </a:p>
          <a:p>
            <a:pPr>
              <a:lnSpc>
                <a:spcPct val="150000"/>
              </a:lnSpc>
              <a:buFont typeface="Wingdings" pitchFamily="2" charset="2"/>
              <a:buChar char="ü"/>
            </a:pPr>
            <a:r>
              <a:rPr lang="zh-CN" altLang="en-US" sz="1800" dirty="0" smtClean="0">
                <a:latin typeface="宋体" pitchFamily="2" charset="-122"/>
                <a:ea typeface="宋体" pitchFamily="2" charset="-122"/>
              </a:rPr>
              <a:t>公司的财务情况</a:t>
            </a:r>
            <a:r>
              <a:rPr lang="zh-CN" altLang="en-US" sz="1800" dirty="0" smtClean="0">
                <a:latin typeface="宋体" pitchFamily="2" charset="-122"/>
                <a:ea typeface="宋体" pitchFamily="2" charset="-122"/>
              </a:rPr>
              <a:t>？</a:t>
            </a:r>
            <a:endParaRPr lang="en-US" altLang="zh-CN" sz="1800" dirty="0" smtClean="0">
              <a:latin typeface="宋体" pitchFamily="2" charset="-122"/>
              <a:ea typeface="宋体" pitchFamily="2" charset="-122"/>
            </a:endParaRPr>
          </a:p>
          <a:p>
            <a:pPr>
              <a:lnSpc>
                <a:spcPct val="150000"/>
              </a:lnSpc>
              <a:buFont typeface="Wingdings" pitchFamily="2" charset="2"/>
              <a:buChar char="ü"/>
            </a:pPr>
            <a:r>
              <a:rPr lang="zh-CN" altLang="en-US" sz="1800" dirty="0" smtClean="0">
                <a:latin typeface="宋体" pitchFamily="2" charset="-122"/>
                <a:ea typeface="宋体" pitchFamily="2" charset="-122"/>
              </a:rPr>
              <a:t>行</a:t>
            </a:r>
            <a:r>
              <a:rPr lang="zh-CN" altLang="en-US" sz="1800" dirty="0" smtClean="0">
                <a:latin typeface="宋体" pitchFamily="2" charset="-122"/>
                <a:ea typeface="宋体" pitchFamily="2" charset="-122"/>
              </a:rPr>
              <a:t>业整体架构</a:t>
            </a:r>
            <a:endParaRPr lang="zh-CN" altLang="en-US" sz="1800" dirty="0" smtClean="0">
              <a:latin typeface="宋体" pitchFamily="2" charset="-122"/>
              <a:ea typeface="宋体" pitchFamily="2" charset="-122"/>
            </a:endParaRPr>
          </a:p>
          <a:p>
            <a:pPr>
              <a:lnSpc>
                <a:spcPct val="150000"/>
              </a:lnSpc>
              <a:buFont typeface="Wingdings" pitchFamily="2" charset="2"/>
              <a:buChar char="ü"/>
            </a:pPr>
            <a:endParaRPr lang="zh-CN" altLang="en-US" sz="2000" dirty="0" smtClean="0">
              <a:latin typeface="宋体" pitchFamily="2" charset="-122"/>
              <a:ea typeface="宋体" pitchFamily="2" charset="-122"/>
            </a:endParaRPr>
          </a:p>
          <a:p>
            <a:pPr>
              <a:lnSpc>
                <a:spcPct val="150000"/>
              </a:lnSpc>
              <a:buFont typeface="Wingdings" pitchFamily="2" charset="2"/>
              <a:buChar char="ü"/>
            </a:pPr>
            <a:endParaRPr lang="en-US" altLang="zh-CN" sz="2000" b="1" dirty="0" smtClean="0">
              <a:latin typeface="宋体" pitchFamily="2" charset="-122"/>
              <a:ea typeface="宋体" pitchFamily="2" charset="-122"/>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标题 1"/>
          <p:cNvSpPr>
            <a:spLocks noGrp="1"/>
          </p:cNvSpPr>
          <p:nvPr>
            <p:ph type="title"/>
          </p:nvPr>
        </p:nvSpPr>
        <p:spPr/>
        <p:txBody>
          <a:bodyPr/>
          <a:lstStyle/>
          <a:p>
            <a:r>
              <a:rPr lang="zh-CN" altLang="en-US" dirty="0" smtClean="0">
                <a:ea typeface="宋体" pitchFamily="2" charset="-122"/>
              </a:rPr>
              <a:t>研究报告过程</a:t>
            </a:r>
          </a:p>
        </p:txBody>
      </p:sp>
      <p:sp>
        <p:nvSpPr>
          <p:cNvPr id="31747" name="内容占位符 2"/>
          <p:cNvSpPr>
            <a:spLocks noGrp="1"/>
          </p:cNvSpPr>
          <p:nvPr>
            <p:ph idx="1"/>
          </p:nvPr>
        </p:nvSpPr>
        <p:spPr>
          <a:xfrm>
            <a:off x="467544" y="1253133"/>
            <a:ext cx="8218487" cy="5056187"/>
          </a:xfrm>
        </p:spPr>
        <p:txBody>
          <a:bodyPr/>
          <a:lstStyle/>
          <a:p>
            <a:pPr>
              <a:lnSpc>
                <a:spcPct val="150000"/>
              </a:lnSpc>
              <a:buNone/>
            </a:pPr>
            <a:r>
              <a:rPr lang="en-US" altLang="zh-CN" sz="2000" b="1" dirty="0" smtClean="0">
                <a:latin typeface="宋体" pitchFamily="2" charset="-122"/>
                <a:ea typeface="宋体" pitchFamily="2" charset="-122"/>
              </a:rPr>
              <a:t>Step2:</a:t>
            </a:r>
            <a:r>
              <a:rPr lang="zh-CN" altLang="en-US" sz="2000" b="1" dirty="0" smtClean="0">
                <a:latin typeface="宋体" pitchFamily="2" charset="-122"/>
                <a:ea typeface="宋体" pitchFamily="2" charset="-122"/>
              </a:rPr>
              <a:t>制作公司工作底稿</a:t>
            </a:r>
          </a:p>
          <a:p>
            <a:pPr>
              <a:buFont typeface="Wingdings" pitchFamily="2" charset="2"/>
              <a:buChar char="ü"/>
            </a:pPr>
            <a:r>
              <a:rPr lang="zh-CN" altLang="en-US" sz="2000" dirty="0" smtClean="0">
                <a:latin typeface="宋体" pitchFamily="2" charset="-122"/>
                <a:ea typeface="宋体" pitchFamily="2" charset="-122"/>
              </a:rPr>
              <a:t>文字部</a:t>
            </a:r>
            <a:r>
              <a:rPr lang="zh-CN" altLang="en-US" sz="2000" dirty="0" smtClean="0">
                <a:latin typeface="宋体" pitchFamily="2" charset="-122"/>
                <a:ea typeface="宋体" pitchFamily="2" charset="-122"/>
              </a:rPr>
              <a:t>分（业务介绍、公司沿革、产品、项目情况、资源、判断等）</a:t>
            </a:r>
            <a:endParaRPr lang="zh-CN" altLang="en-US" sz="2000" dirty="0" smtClean="0">
              <a:latin typeface="宋体" pitchFamily="2" charset="-122"/>
              <a:ea typeface="宋体" pitchFamily="2" charset="-122"/>
            </a:endParaRPr>
          </a:p>
          <a:p>
            <a:pPr>
              <a:buFont typeface="Wingdings" pitchFamily="2" charset="2"/>
              <a:buChar char="ü"/>
            </a:pPr>
            <a:r>
              <a:rPr lang="zh-CN" altLang="en-US" sz="2000" dirty="0" smtClean="0">
                <a:latin typeface="宋体" pitchFamily="2" charset="-122"/>
                <a:ea typeface="宋体" pitchFamily="2" charset="-122"/>
              </a:rPr>
              <a:t>表格部</a:t>
            </a:r>
            <a:r>
              <a:rPr lang="zh-CN" altLang="en-US" sz="2000" dirty="0" smtClean="0">
                <a:latin typeface="宋体" pitchFamily="2" charset="-122"/>
                <a:ea typeface="宋体" pitchFamily="2" charset="-122"/>
              </a:rPr>
              <a:t>分（数据性：量、价、财务数据等）</a:t>
            </a:r>
            <a:endParaRPr lang="en-US" altLang="zh-CN" sz="2000" dirty="0" smtClean="0">
              <a:latin typeface="宋体" pitchFamily="2" charset="-122"/>
              <a:ea typeface="宋体" pitchFamily="2" charset="-122"/>
            </a:endParaRPr>
          </a:p>
          <a:p>
            <a:pPr>
              <a:lnSpc>
                <a:spcPct val="150000"/>
              </a:lnSpc>
              <a:buNone/>
            </a:pPr>
            <a:endParaRPr lang="en-US" altLang="zh-CN" sz="2000" dirty="0" smtClean="0">
              <a:latin typeface="宋体" pitchFamily="2" charset="-122"/>
              <a:ea typeface="宋体" pitchFamily="2" charset="-122"/>
            </a:endParaRPr>
          </a:p>
          <a:p>
            <a:pPr>
              <a:lnSpc>
                <a:spcPct val="150000"/>
              </a:lnSpc>
              <a:buNone/>
            </a:pPr>
            <a:endParaRPr lang="en-US" altLang="zh-CN" sz="1800" dirty="0" smtClean="0">
              <a:latin typeface="宋体" pitchFamily="2" charset="-122"/>
              <a:ea typeface="宋体" pitchFamily="2" charset="-122"/>
            </a:endParaRPr>
          </a:p>
          <a:p>
            <a:pPr marL="0" indent="0">
              <a:lnSpc>
                <a:spcPct val="150000"/>
              </a:lnSpc>
              <a:buNone/>
            </a:pPr>
            <a:r>
              <a:rPr lang="zh-CN" altLang="en-US" sz="1800" b="1" dirty="0" smtClean="0">
                <a:latin typeface="宋体" pitchFamily="2" charset="-122"/>
                <a:ea typeface="宋体" pitchFamily="2" charset="-122"/>
              </a:rPr>
              <a:t>工作底稿不是公司公开资料的简单罗列或整理，其中应该有分析师初步的分析与判断。</a:t>
            </a:r>
          </a:p>
          <a:p>
            <a:pPr>
              <a:lnSpc>
                <a:spcPct val="150000"/>
              </a:lnSpc>
              <a:buFont typeface="Wingdings" pitchFamily="2" charset="2"/>
              <a:buChar char="ü"/>
            </a:pPr>
            <a:endParaRPr lang="zh-CN" altLang="en-US" sz="2000" dirty="0" smtClean="0">
              <a:latin typeface="宋体" pitchFamily="2" charset="-122"/>
              <a:ea typeface="宋体" pitchFamily="2" charset="-122"/>
            </a:endParaRPr>
          </a:p>
          <a:p>
            <a:pPr>
              <a:lnSpc>
                <a:spcPct val="150000"/>
              </a:lnSpc>
              <a:buFont typeface="Wingdings" pitchFamily="2" charset="2"/>
              <a:buChar char="ü"/>
            </a:pPr>
            <a:endParaRPr lang="zh-CN" altLang="en-US" sz="2000" dirty="0" smtClean="0">
              <a:latin typeface="宋体" pitchFamily="2" charset="-122"/>
              <a:ea typeface="宋体" pitchFamily="2" charset="-122"/>
            </a:endParaRPr>
          </a:p>
          <a:p>
            <a:pPr>
              <a:lnSpc>
                <a:spcPct val="150000"/>
              </a:lnSpc>
              <a:buFont typeface="Wingdings" pitchFamily="2" charset="2"/>
              <a:buChar char="ü"/>
            </a:pPr>
            <a:endParaRPr lang="en-US" altLang="zh-CN" sz="2000" b="1" dirty="0" smtClean="0">
              <a:latin typeface="宋体" pitchFamily="2" charset="-122"/>
              <a:ea typeface="宋体" pitchFamily="2" charset="-122"/>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标题 1"/>
          <p:cNvSpPr>
            <a:spLocks noGrp="1"/>
          </p:cNvSpPr>
          <p:nvPr>
            <p:ph type="title"/>
          </p:nvPr>
        </p:nvSpPr>
        <p:spPr/>
        <p:txBody>
          <a:bodyPr/>
          <a:lstStyle/>
          <a:p>
            <a:r>
              <a:rPr lang="zh-CN" altLang="en-US" dirty="0" smtClean="0">
                <a:ea typeface="宋体" pitchFamily="2" charset="-122"/>
              </a:rPr>
              <a:t>研究报告过程</a:t>
            </a:r>
          </a:p>
        </p:txBody>
      </p:sp>
      <p:sp>
        <p:nvSpPr>
          <p:cNvPr id="31747" name="内容占位符 2"/>
          <p:cNvSpPr>
            <a:spLocks noGrp="1"/>
          </p:cNvSpPr>
          <p:nvPr>
            <p:ph idx="1"/>
          </p:nvPr>
        </p:nvSpPr>
        <p:spPr>
          <a:xfrm>
            <a:off x="467544" y="1253133"/>
            <a:ext cx="8218487" cy="5056187"/>
          </a:xfrm>
        </p:spPr>
        <p:txBody>
          <a:bodyPr/>
          <a:lstStyle/>
          <a:p>
            <a:pPr>
              <a:lnSpc>
                <a:spcPct val="150000"/>
              </a:lnSpc>
              <a:buNone/>
            </a:pPr>
            <a:r>
              <a:rPr lang="en-US" altLang="zh-CN" sz="2000" b="1" dirty="0" smtClean="0">
                <a:latin typeface="宋体" pitchFamily="2" charset="-122"/>
                <a:ea typeface="宋体" pitchFamily="2" charset="-122"/>
              </a:rPr>
              <a:t>Step3:</a:t>
            </a:r>
            <a:r>
              <a:rPr lang="zh-CN" altLang="en-US" sz="2000" b="1" dirty="0" smtClean="0">
                <a:latin typeface="宋体" pitchFamily="2" charset="-122"/>
                <a:ea typeface="宋体" pitchFamily="2" charset="-122"/>
              </a:rPr>
              <a:t>分析公司的资源与能力</a:t>
            </a:r>
          </a:p>
          <a:p>
            <a:pPr>
              <a:lnSpc>
                <a:spcPct val="150000"/>
              </a:lnSpc>
              <a:buFont typeface="Wingdings" pitchFamily="2" charset="2"/>
              <a:buChar char="ü"/>
            </a:pPr>
            <a:r>
              <a:rPr lang="zh-CN" altLang="en-US" sz="1800" dirty="0" smtClean="0">
                <a:latin typeface="宋体" pitchFamily="2" charset="-122"/>
                <a:ea typeface="宋体" pitchFamily="2" charset="-122"/>
              </a:rPr>
              <a:t>公司的有形资源有哪些</a:t>
            </a:r>
            <a:r>
              <a:rPr lang="zh-CN" altLang="en-US" sz="1800" dirty="0" smtClean="0">
                <a:latin typeface="宋体" pitchFamily="2" charset="-122"/>
                <a:ea typeface="宋体" pitchFamily="2" charset="-122"/>
              </a:rPr>
              <a:t>？（装备、产品质量等）</a:t>
            </a:r>
            <a:endParaRPr lang="zh-CN" altLang="en-US" sz="1800" dirty="0" smtClean="0">
              <a:latin typeface="宋体" pitchFamily="2" charset="-122"/>
              <a:ea typeface="宋体" pitchFamily="2" charset="-122"/>
            </a:endParaRPr>
          </a:p>
          <a:p>
            <a:pPr>
              <a:lnSpc>
                <a:spcPct val="150000"/>
              </a:lnSpc>
              <a:buFont typeface="Wingdings" pitchFamily="2" charset="2"/>
              <a:buChar char="ü"/>
            </a:pPr>
            <a:r>
              <a:rPr lang="zh-CN" altLang="en-US" sz="1800" dirty="0" smtClean="0">
                <a:latin typeface="宋体" pitchFamily="2" charset="-122"/>
                <a:ea typeface="宋体" pitchFamily="2" charset="-122"/>
              </a:rPr>
              <a:t>公司的无形资源有哪些</a:t>
            </a:r>
            <a:r>
              <a:rPr lang="zh-CN" altLang="en-US" sz="1800" dirty="0" smtClean="0">
                <a:latin typeface="宋体" pitchFamily="2" charset="-122"/>
                <a:ea typeface="宋体" pitchFamily="2" charset="-122"/>
              </a:rPr>
              <a:t>？（技术、团队、渠道、与政府关系等）</a:t>
            </a:r>
            <a:endParaRPr lang="zh-CN" altLang="en-US" sz="1800" dirty="0" smtClean="0">
              <a:latin typeface="宋体" pitchFamily="2" charset="-122"/>
              <a:ea typeface="宋体" pitchFamily="2" charset="-122"/>
            </a:endParaRPr>
          </a:p>
          <a:p>
            <a:pPr>
              <a:lnSpc>
                <a:spcPct val="150000"/>
              </a:lnSpc>
              <a:buFont typeface="Wingdings" pitchFamily="2" charset="2"/>
              <a:buChar char="ü"/>
            </a:pPr>
            <a:r>
              <a:rPr lang="zh-CN" altLang="en-US" sz="1800" dirty="0" smtClean="0">
                <a:latin typeface="宋体" pitchFamily="2" charset="-122"/>
                <a:ea typeface="宋体" pitchFamily="2" charset="-122"/>
              </a:rPr>
              <a:t>公司的资源是如何获取的？将来如何继续获取？</a:t>
            </a:r>
          </a:p>
          <a:p>
            <a:pPr>
              <a:lnSpc>
                <a:spcPct val="150000"/>
              </a:lnSpc>
              <a:buFont typeface="Wingdings" pitchFamily="2" charset="2"/>
              <a:buChar char="ü"/>
            </a:pPr>
            <a:r>
              <a:rPr lang="zh-CN" altLang="en-US" sz="1800" dirty="0" smtClean="0">
                <a:latin typeface="宋体" pitchFamily="2" charset="-122"/>
                <a:ea typeface="宋体" pitchFamily="2" charset="-122"/>
              </a:rPr>
              <a:t>公司拥有何种能力？缺乏何种能力？公司的核心竞争力是什么？</a:t>
            </a:r>
          </a:p>
          <a:p>
            <a:pPr>
              <a:lnSpc>
                <a:spcPct val="150000"/>
              </a:lnSpc>
              <a:buFont typeface="Wingdings" pitchFamily="2" charset="2"/>
              <a:buChar char="ü"/>
            </a:pPr>
            <a:r>
              <a:rPr lang="zh-CN" altLang="en-US" sz="1800" dirty="0" smtClean="0">
                <a:latin typeface="宋体" pitchFamily="2" charset="-122"/>
                <a:ea typeface="宋体" pitchFamily="2" charset="-122"/>
              </a:rPr>
              <a:t>公司的战略是什么？如何实施？如何调整？</a:t>
            </a:r>
          </a:p>
          <a:p>
            <a:pPr>
              <a:lnSpc>
                <a:spcPct val="150000"/>
              </a:lnSpc>
              <a:buNone/>
            </a:pPr>
            <a:endParaRPr lang="en-US" altLang="zh-CN" sz="2000" dirty="0" smtClean="0">
              <a:latin typeface="宋体" pitchFamily="2" charset="-122"/>
              <a:ea typeface="宋体" pitchFamily="2" charset="-122"/>
            </a:endParaRPr>
          </a:p>
          <a:p>
            <a:pPr>
              <a:lnSpc>
                <a:spcPct val="150000"/>
              </a:lnSpc>
              <a:buFont typeface="Wingdings" pitchFamily="2" charset="2"/>
              <a:buChar char="ü"/>
            </a:pPr>
            <a:endParaRPr lang="zh-CN" altLang="en-US" sz="2000" dirty="0" smtClean="0">
              <a:latin typeface="宋体" pitchFamily="2" charset="-122"/>
              <a:ea typeface="宋体" pitchFamily="2" charset="-122"/>
            </a:endParaRPr>
          </a:p>
          <a:p>
            <a:pPr>
              <a:lnSpc>
                <a:spcPct val="150000"/>
              </a:lnSpc>
              <a:buFont typeface="Wingdings" pitchFamily="2" charset="2"/>
              <a:buChar char="ü"/>
            </a:pPr>
            <a:endParaRPr lang="zh-CN" altLang="en-US" sz="2000" dirty="0" smtClean="0">
              <a:latin typeface="宋体" pitchFamily="2" charset="-122"/>
              <a:ea typeface="宋体" pitchFamily="2" charset="-122"/>
            </a:endParaRPr>
          </a:p>
          <a:p>
            <a:pPr>
              <a:lnSpc>
                <a:spcPct val="150000"/>
              </a:lnSpc>
              <a:buFont typeface="Wingdings" pitchFamily="2" charset="2"/>
              <a:buChar char="ü"/>
            </a:pPr>
            <a:endParaRPr lang="en-US" altLang="zh-CN" sz="2000" b="1" dirty="0" smtClean="0">
              <a:latin typeface="宋体" pitchFamily="2" charset="-122"/>
              <a:ea typeface="宋体" pitchFamily="2" charset="-122"/>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标题 1"/>
          <p:cNvSpPr>
            <a:spLocks noGrp="1"/>
          </p:cNvSpPr>
          <p:nvPr>
            <p:ph type="title"/>
          </p:nvPr>
        </p:nvSpPr>
        <p:spPr/>
        <p:txBody>
          <a:bodyPr/>
          <a:lstStyle/>
          <a:p>
            <a:r>
              <a:rPr lang="zh-CN" altLang="en-US" dirty="0" smtClean="0">
                <a:ea typeface="宋体" pitchFamily="2" charset="-122"/>
              </a:rPr>
              <a:t>研究报告过程</a:t>
            </a:r>
          </a:p>
        </p:txBody>
      </p:sp>
      <p:sp>
        <p:nvSpPr>
          <p:cNvPr id="31747" name="内容占位符 2"/>
          <p:cNvSpPr>
            <a:spLocks noGrp="1"/>
          </p:cNvSpPr>
          <p:nvPr>
            <p:ph idx="1"/>
          </p:nvPr>
        </p:nvSpPr>
        <p:spPr>
          <a:xfrm>
            <a:off x="467544" y="1253133"/>
            <a:ext cx="8218487" cy="5056187"/>
          </a:xfrm>
        </p:spPr>
        <p:txBody>
          <a:bodyPr/>
          <a:lstStyle/>
          <a:p>
            <a:pPr>
              <a:lnSpc>
                <a:spcPct val="150000"/>
              </a:lnSpc>
              <a:buNone/>
            </a:pPr>
            <a:r>
              <a:rPr lang="en-US" altLang="zh-CN" sz="2000" b="1" dirty="0" smtClean="0">
                <a:latin typeface="宋体" pitchFamily="2" charset="-122"/>
                <a:ea typeface="宋体" pitchFamily="2" charset="-122"/>
              </a:rPr>
              <a:t>Step4:</a:t>
            </a:r>
            <a:r>
              <a:rPr lang="zh-CN" altLang="en-US" sz="2000" b="1" dirty="0" smtClean="0">
                <a:latin typeface="宋体" pitchFamily="2" charset="-122"/>
                <a:ea typeface="宋体" pitchFamily="2" charset="-122"/>
              </a:rPr>
              <a:t>分析公司的财务报表</a:t>
            </a:r>
          </a:p>
          <a:p>
            <a:pPr>
              <a:lnSpc>
                <a:spcPct val="150000"/>
              </a:lnSpc>
              <a:buFont typeface="Wingdings" pitchFamily="2" charset="2"/>
              <a:buChar char="ü"/>
            </a:pPr>
            <a:r>
              <a:rPr lang="zh-CN" altLang="en-US" sz="1800" dirty="0" smtClean="0">
                <a:latin typeface="宋体" pitchFamily="2" charset="-122"/>
                <a:ea typeface="宋体" pitchFamily="2" charset="-122"/>
              </a:rPr>
              <a:t>公司的各项财务指标是否出现异常（与同业比，与历年比）？如有异常，原因何在？</a:t>
            </a:r>
          </a:p>
          <a:p>
            <a:pPr>
              <a:lnSpc>
                <a:spcPct val="150000"/>
              </a:lnSpc>
              <a:buFont typeface="Wingdings" pitchFamily="2" charset="2"/>
              <a:buChar char="ü"/>
            </a:pPr>
            <a:r>
              <a:rPr lang="zh-CN" altLang="en-US" sz="1800" dirty="0" smtClean="0">
                <a:latin typeface="宋体" pitchFamily="2" charset="-122"/>
                <a:ea typeface="宋体" pitchFamily="2" charset="-122"/>
              </a:rPr>
              <a:t>公司的财务数据是否可信？</a:t>
            </a:r>
          </a:p>
          <a:p>
            <a:pPr>
              <a:lnSpc>
                <a:spcPct val="150000"/>
              </a:lnSpc>
              <a:buFont typeface="Wingdings" pitchFamily="2" charset="2"/>
              <a:buChar char="ü"/>
            </a:pPr>
            <a:r>
              <a:rPr lang="zh-CN" altLang="en-US" sz="1800" dirty="0" smtClean="0">
                <a:latin typeface="宋体" pitchFamily="2" charset="-122"/>
                <a:ea typeface="宋体" pitchFamily="2" charset="-122"/>
              </a:rPr>
              <a:t>公司的财务资源是否丰富？</a:t>
            </a:r>
          </a:p>
          <a:p>
            <a:pPr>
              <a:lnSpc>
                <a:spcPct val="150000"/>
              </a:lnSpc>
              <a:buFont typeface="Wingdings" pitchFamily="2" charset="2"/>
              <a:buChar char="ü"/>
            </a:pPr>
            <a:r>
              <a:rPr lang="zh-CN" altLang="en-US" sz="1800" dirty="0" smtClean="0">
                <a:latin typeface="宋体" pitchFamily="2" charset="-122"/>
                <a:ea typeface="宋体" pitchFamily="2" charset="-122"/>
              </a:rPr>
              <a:t>公司是否面临财务风险？</a:t>
            </a:r>
          </a:p>
          <a:p>
            <a:pPr>
              <a:lnSpc>
                <a:spcPct val="150000"/>
              </a:lnSpc>
              <a:buFont typeface="Wingdings" pitchFamily="2" charset="2"/>
              <a:buChar char="ü"/>
            </a:pPr>
            <a:r>
              <a:rPr lang="zh-CN" altLang="en-US" sz="1800" dirty="0" smtClean="0">
                <a:latin typeface="宋体" pitchFamily="2" charset="-122"/>
                <a:ea typeface="宋体" pitchFamily="2" charset="-122"/>
              </a:rPr>
              <a:t>财务报表附注中的内容比财务报表数据本身更重要</a:t>
            </a:r>
          </a:p>
          <a:p>
            <a:pPr>
              <a:lnSpc>
                <a:spcPct val="150000"/>
              </a:lnSpc>
              <a:buFont typeface="Wingdings" pitchFamily="2" charset="2"/>
              <a:buChar char="ü"/>
            </a:pPr>
            <a:r>
              <a:rPr lang="zh-CN" altLang="en-US" sz="1800" dirty="0" smtClean="0">
                <a:latin typeface="宋体" pitchFamily="2" charset="-122"/>
                <a:ea typeface="宋体" pitchFamily="2" charset="-122"/>
              </a:rPr>
              <a:t>特别需要关注公司的关联方交易、担保及诉讼事项</a:t>
            </a:r>
          </a:p>
          <a:p>
            <a:pPr>
              <a:lnSpc>
                <a:spcPct val="150000"/>
              </a:lnSpc>
              <a:buFont typeface="Wingdings" pitchFamily="2" charset="2"/>
              <a:buChar char="ü"/>
            </a:pPr>
            <a:endParaRPr lang="zh-CN" altLang="en-US" sz="1800" dirty="0" smtClean="0">
              <a:latin typeface="宋体" pitchFamily="2" charset="-122"/>
              <a:ea typeface="宋体" pitchFamily="2" charset="-122"/>
            </a:endParaRPr>
          </a:p>
          <a:p>
            <a:pPr>
              <a:lnSpc>
                <a:spcPct val="150000"/>
              </a:lnSpc>
              <a:buFont typeface="Wingdings" pitchFamily="2" charset="2"/>
              <a:buChar char="ü"/>
            </a:pPr>
            <a:endParaRPr lang="zh-CN" altLang="en-US" sz="2000" dirty="0" smtClean="0">
              <a:latin typeface="宋体" pitchFamily="2" charset="-122"/>
              <a:ea typeface="宋体" pitchFamily="2" charset="-122"/>
            </a:endParaRPr>
          </a:p>
          <a:p>
            <a:pPr>
              <a:lnSpc>
                <a:spcPct val="150000"/>
              </a:lnSpc>
              <a:buFont typeface="Wingdings" pitchFamily="2" charset="2"/>
              <a:buChar char="ü"/>
            </a:pPr>
            <a:endParaRPr lang="en-US" altLang="zh-CN" sz="2000" b="1" dirty="0" smtClean="0">
              <a:latin typeface="宋体" pitchFamily="2" charset="-122"/>
              <a:ea typeface="宋体" pitchFamily="2"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标题 1"/>
          <p:cNvSpPr>
            <a:spLocks noGrp="1"/>
          </p:cNvSpPr>
          <p:nvPr>
            <p:ph type="title"/>
          </p:nvPr>
        </p:nvSpPr>
        <p:spPr/>
        <p:txBody>
          <a:bodyPr/>
          <a:lstStyle/>
          <a:p>
            <a:r>
              <a:rPr lang="zh-CN" altLang="en-US" dirty="0" smtClean="0">
                <a:ea typeface="宋体" pitchFamily="2" charset="-122"/>
              </a:rPr>
              <a:t>行业研究分类</a:t>
            </a:r>
          </a:p>
        </p:txBody>
      </p:sp>
      <p:sp>
        <p:nvSpPr>
          <p:cNvPr id="15363" name="内容占位符 2"/>
          <p:cNvSpPr>
            <a:spLocks noGrp="1"/>
          </p:cNvSpPr>
          <p:nvPr>
            <p:ph idx="1"/>
          </p:nvPr>
        </p:nvSpPr>
        <p:spPr/>
        <p:txBody>
          <a:bodyPr/>
          <a:lstStyle/>
          <a:p>
            <a:r>
              <a:rPr lang="zh-CN" altLang="en-US" sz="2000" b="1" dirty="0" smtClean="0">
                <a:ea typeface="宋体" pitchFamily="2" charset="-122"/>
              </a:rPr>
              <a:t>行业研究（非资本市</a:t>
            </a:r>
            <a:r>
              <a:rPr lang="zh-CN" altLang="en-US" sz="2000" b="1" dirty="0" smtClean="0">
                <a:ea typeface="宋体" pitchFamily="2" charset="-122"/>
              </a:rPr>
              <a:t>场行为）</a:t>
            </a:r>
            <a:endParaRPr lang="en-US" altLang="zh-CN" sz="2000" b="1" dirty="0" smtClean="0">
              <a:ea typeface="宋体" pitchFamily="2" charset="-122"/>
            </a:endParaRPr>
          </a:p>
          <a:p>
            <a:pPr>
              <a:lnSpc>
                <a:spcPct val="150000"/>
              </a:lnSpc>
              <a:buFont typeface="Wingdings" pitchFamily="2" charset="2"/>
              <a:buChar char="ü"/>
            </a:pPr>
            <a:r>
              <a:rPr lang="zh-CN" altLang="en-US" sz="1800" dirty="0" smtClean="0">
                <a:ea typeface="宋体" pitchFamily="2" charset="-122"/>
              </a:rPr>
              <a:t>范围：宏观行业、细分行业</a:t>
            </a:r>
            <a:endParaRPr lang="en-US" altLang="zh-CN" sz="1800" dirty="0" smtClean="0">
              <a:ea typeface="宋体" pitchFamily="2" charset="-122"/>
            </a:endParaRPr>
          </a:p>
          <a:p>
            <a:pPr>
              <a:lnSpc>
                <a:spcPct val="150000"/>
              </a:lnSpc>
              <a:buFont typeface="Wingdings" pitchFamily="2" charset="2"/>
              <a:buChar char="ü"/>
            </a:pPr>
            <a:r>
              <a:rPr lang="zh-CN" altLang="en-US" sz="1800" dirty="0" smtClean="0">
                <a:ea typeface="宋体" pitchFamily="2" charset="-122"/>
              </a:rPr>
              <a:t>用途：政策决策、其他数据需求方（产业链、投资方）</a:t>
            </a:r>
            <a:endParaRPr lang="en-US" altLang="zh-CN" sz="1800" dirty="0" smtClean="0">
              <a:ea typeface="宋体" pitchFamily="2" charset="-122"/>
            </a:endParaRPr>
          </a:p>
          <a:p>
            <a:pPr>
              <a:lnSpc>
                <a:spcPct val="150000"/>
              </a:lnSpc>
              <a:buFont typeface="Wingdings" pitchFamily="2" charset="2"/>
              <a:buChar char="ü"/>
            </a:pPr>
            <a:r>
              <a:rPr lang="zh-CN" altLang="en-US" sz="1800" dirty="0" smtClean="0">
                <a:ea typeface="宋体" pitchFamily="2" charset="-122"/>
              </a:rPr>
              <a:t>定位：中观分析，研判行业趋势</a:t>
            </a:r>
            <a:endParaRPr lang="en-US" altLang="zh-CN" sz="1800" dirty="0" smtClean="0">
              <a:ea typeface="宋体" pitchFamily="2" charset="-122"/>
            </a:endParaRPr>
          </a:p>
          <a:p>
            <a:pPr>
              <a:buFont typeface="Wingdings" pitchFamily="2" charset="2"/>
              <a:buNone/>
            </a:pPr>
            <a:endParaRPr lang="en-US" altLang="zh-CN" sz="2000" dirty="0" smtClean="0">
              <a:ea typeface="宋体" pitchFamily="2" charset="-122"/>
            </a:endParaRPr>
          </a:p>
          <a:p>
            <a:r>
              <a:rPr lang="zh-CN" altLang="en-US" sz="2000" b="1" dirty="0" smtClean="0">
                <a:ea typeface="宋体" pitchFamily="2" charset="-122"/>
              </a:rPr>
              <a:t>行业研究（资本市</a:t>
            </a:r>
            <a:r>
              <a:rPr lang="zh-CN" altLang="en-US" sz="2000" b="1" dirty="0" smtClean="0">
                <a:ea typeface="宋体" pitchFamily="2" charset="-122"/>
              </a:rPr>
              <a:t>场行为）</a:t>
            </a:r>
            <a:endParaRPr lang="en-US" altLang="zh-CN" sz="2000" b="1" dirty="0" smtClean="0">
              <a:ea typeface="宋体" pitchFamily="2" charset="-122"/>
            </a:endParaRPr>
          </a:p>
          <a:p>
            <a:pPr>
              <a:lnSpc>
                <a:spcPct val="150000"/>
              </a:lnSpc>
              <a:buFont typeface="Wingdings" pitchFamily="2" charset="2"/>
              <a:buChar char="ü"/>
            </a:pPr>
            <a:r>
              <a:rPr lang="zh-CN" altLang="en-US" sz="1800" dirty="0" smtClean="0">
                <a:ea typeface="宋体" pitchFamily="2" charset="-122"/>
              </a:rPr>
              <a:t>范围：行业及其上下游分析、公司分析</a:t>
            </a:r>
            <a:endParaRPr lang="en-US" altLang="zh-CN" sz="1800" dirty="0" smtClean="0">
              <a:ea typeface="宋体" pitchFamily="2" charset="-122"/>
            </a:endParaRPr>
          </a:p>
          <a:p>
            <a:pPr>
              <a:lnSpc>
                <a:spcPct val="150000"/>
              </a:lnSpc>
              <a:buFont typeface="Wingdings" pitchFamily="2" charset="2"/>
              <a:buChar char="ü"/>
            </a:pPr>
            <a:r>
              <a:rPr lang="zh-CN" altLang="en-US" sz="1800" dirty="0" smtClean="0">
                <a:ea typeface="宋体" pitchFamily="2" charset="-122"/>
              </a:rPr>
              <a:t>用途：资本市场的投资决策</a:t>
            </a:r>
            <a:endParaRPr lang="en-US" altLang="zh-CN" sz="1800" dirty="0" smtClean="0">
              <a:ea typeface="宋体" pitchFamily="2" charset="-122"/>
            </a:endParaRPr>
          </a:p>
          <a:p>
            <a:pPr>
              <a:lnSpc>
                <a:spcPct val="150000"/>
              </a:lnSpc>
              <a:buFont typeface="Wingdings" pitchFamily="2" charset="2"/>
              <a:buChar char="ü"/>
            </a:pPr>
            <a:r>
              <a:rPr lang="zh-CN" altLang="en-US" sz="1800" dirty="0" smtClean="0">
                <a:ea typeface="宋体" pitchFamily="2" charset="-122"/>
              </a:rPr>
              <a:t>定位：中观分析、微观分析相结合，落脚于标的公司</a:t>
            </a:r>
            <a:endParaRPr lang="en-US" altLang="zh-CN" sz="1800" dirty="0" smtClean="0">
              <a:ea typeface="宋体" pitchFamily="2" charset="-122"/>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标题 1"/>
          <p:cNvSpPr>
            <a:spLocks noGrp="1"/>
          </p:cNvSpPr>
          <p:nvPr>
            <p:ph type="title"/>
          </p:nvPr>
        </p:nvSpPr>
        <p:spPr/>
        <p:txBody>
          <a:bodyPr/>
          <a:lstStyle/>
          <a:p>
            <a:r>
              <a:rPr lang="zh-CN" altLang="en-US" dirty="0" smtClean="0">
                <a:ea typeface="宋体" pitchFamily="2" charset="-122"/>
              </a:rPr>
              <a:t>研究报告过程</a:t>
            </a:r>
          </a:p>
        </p:txBody>
      </p:sp>
      <p:sp>
        <p:nvSpPr>
          <p:cNvPr id="31747" name="内容占位符 2"/>
          <p:cNvSpPr>
            <a:spLocks noGrp="1"/>
          </p:cNvSpPr>
          <p:nvPr>
            <p:ph idx="1"/>
          </p:nvPr>
        </p:nvSpPr>
        <p:spPr>
          <a:xfrm>
            <a:off x="467544" y="1253133"/>
            <a:ext cx="8218487" cy="5056187"/>
          </a:xfrm>
        </p:spPr>
        <p:txBody>
          <a:bodyPr/>
          <a:lstStyle/>
          <a:p>
            <a:pPr>
              <a:lnSpc>
                <a:spcPct val="150000"/>
              </a:lnSpc>
              <a:buNone/>
            </a:pPr>
            <a:r>
              <a:rPr lang="en-US" altLang="zh-CN" sz="2000" b="1" dirty="0" smtClean="0">
                <a:latin typeface="宋体" pitchFamily="2" charset="-122"/>
                <a:ea typeface="宋体" pitchFamily="2" charset="-122"/>
              </a:rPr>
              <a:t>Step5:</a:t>
            </a:r>
            <a:r>
              <a:rPr lang="zh-CN" altLang="en-US" sz="2000" b="1" dirty="0" smtClean="0">
                <a:latin typeface="宋体" pitchFamily="2" charset="-122"/>
                <a:ea typeface="宋体" pitchFamily="2" charset="-122"/>
              </a:rPr>
              <a:t>盈利预测</a:t>
            </a:r>
          </a:p>
          <a:p>
            <a:pPr>
              <a:lnSpc>
                <a:spcPct val="150000"/>
              </a:lnSpc>
              <a:buFont typeface="Wingdings" pitchFamily="2" charset="2"/>
              <a:buChar char="ü"/>
            </a:pPr>
            <a:r>
              <a:rPr lang="zh-CN" altLang="en-US" sz="1800" dirty="0" smtClean="0">
                <a:latin typeface="宋体" pitchFamily="2" charset="-122"/>
                <a:ea typeface="宋体" pitchFamily="2" charset="-122"/>
              </a:rPr>
              <a:t>简单盈利预测</a:t>
            </a:r>
          </a:p>
          <a:p>
            <a:pPr>
              <a:lnSpc>
                <a:spcPct val="150000"/>
              </a:lnSpc>
              <a:buFont typeface="Wingdings" pitchFamily="2" charset="2"/>
              <a:buChar char="ü"/>
            </a:pPr>
            <a:r>
              <a:rPr lang="zh-CN" altLang="en-US" sz="1800" dirty="0" smtClean="0">
                <a:latin typeface="宋体" pitchFamily="2" charset="-122"/>
                <a:ea typeface="宋体" pitchFamily="2" charset="-122"/>
              </a:rPr>
              <a:t>详细盈利预测</a:t>
            </a:r>
          </a:p>
          <a:p>
            <a:pPr>
              <a:lnSpc>
                <a:spcPct val="150000"/>
              </a:lnSpc>
              <a:buFont typeface="Wingdings" pitchFamily="2" charset="2"/>
              <a:buChar char="ü"/>
            </a:pPr>
            <a:endParaRPr lang="zh-CN" altLang="en-US" sz="1800" dirty="0" smtClean="0">
              <a:latin typeface="宋体" pitchFamily="2" charset="-122"/>
              <a:ea typeface="宋体" pitchFamily="2" charset="-122"/>
            </a:endParaRPr>
          </a:p>
          <a:p>
            <a:pPr>
              <a:lnSpc>
                <a:spcPct val="150000"/>
              </a:lnSpc>
              <a:buFont typeface="Wingdings" pitchFamily="2" charset="2"/>
              <a:buChar char="ü"/>
            </a:pPr>
            <a:endParaRPr lang="zh-CN" altLang="en-US" sz="1800" dirty="0" smtClean="0">
              <a:latin typeface="宋体" pitchFamily="2" charset="-122"/>
              <a:ea typeface="宋体" pitchFamily="2" charset="-122"/>
            </a:endParaRPr>
          </a:p>
          <a:p>
            <a:pPr>
              <a:lnSpc>
                <a:spcPct val="150000"/>
              </a:lnSpc>
              <a:buFont typeface="Wingdings" pitchFamily="2" charset="2"/>
              <a:buChar char="ü"/>
            </a:pPr>
            <a:endParaRPr lang="zh-CN" altLang="en-US" sz="2000" dirty="0" smtClean="0">
              <a:latin typeface="宋体" pitchFamily="2" charset="-122"/>
              <a:ea typeface="宋体" pitchFamily="2" charset="-122"/>
            </a:endParaRPr>
          </a:p>
          <a:p>
            <a:pPr>
              <a:lnSpc>
                <a:spcPct val="150000"/>
              </a:lnSpc>
              <a:buFont typeface="Wingdings" pitchFamily="2" charset="2"/>
              <a:buChar char="ü"/>
            </a:pPr>
            <a:endParaRPr lang="en-US" altLang="zh-CN" sz="2000" b="1" dirty="0" smtClean="0">
              <a:latin typeface="宋体" pitchFamily="2" charset="-122"/>
              <a:ea typeface="宋体" pitchFamily="2" charset="-122"/>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标题 1"/>
          <p:cNvSpPr>
            <a:spLocks noGrp="1"/>
          </p:cNvSpPr>
          <p:nvPr>
            <p:ph type="title"/>
          </p:nvPr>
        </p:nvSpPr>
        <p:spPr/>
        <p:txBody>
          <a:bodyPr/>
          <a:lstStyle/>
          <a:p>
            <a:r>
              <a:rPr lang="zh-CN" altLang="en-US" dirty="0" smtClean="0">
                <a:ea typeface="宋体" pitchFamily="2" charset="-122"/>
              </a:rPr>
              <a:t>研究报告过程</a:t>
            </a:r>
          </a:p>
        </p:txBody>
      </p:sp>
      <p:sp>
        <p:nvSpPr>
          <p:cNvPr id="31747" name="内容占位符 2"/>
          <p:cNvSpPr>
            <a:spLocks noGrp="1"/>
          </p:cNvSpPr>
          <p:nvPr>
            <p:ph idx="1"/>
          </p:nvPr>
        </p:nvSpPr>
        <p:spPr>
          <a:xfrm>
            <a:off x="467544" y="1253133"/>
            <a:ext cx="8218487" cy="5056187"/>
          </a:xfrm>
        </p:spPr>
        <p:txBody>
          <a:bodyPr/>
          <a:lstStyle/>
          <a:p>
            <a:pPr>
              <a:lnSpc>
                <a:spcPct val="150000"/>
              </a:lnSpc>
              <a:buNone/>
            </a:pPr>
            <a:r>
              <a:rPr lang="en-US" altLang="zh-CN" sz="2000" b="1" dirty="0" smtClean="0">
                <a:latin typeface="宋体" pitchFamily="2" charset="-122"/>
                <a:ea typeface="宋体" pitchFamily="2" charset="-122"/>
              </a:rPr>
              <a:t>Step6:</a:t>
            </a:r>
            <a:r>
              <a:rPr lang="zh-CN" altLang="en-US" sz="2000" b="1" dirty="0" smtClean="0">
                <a:latin typeface="宋体" pitchFamily="2" charset="-122"/>
                <a:ea typeface="宋体" pitchFamily="2" charset="-122"/>
              </a:rPr>
              <a:t>形成基本观点或结论</a:t>
            </a:r>
          </a:p>
          <a:p>
            <a:pPr>
              <a:lnSpc>
                <a:spcPct val="150000"/>
              </a:lnSpc>
              <a:buFont typeface="Wingdings" pitchFamily="2" charset="2"/>
              <a:buChar char="ü"/>
            </a:pPr>
            <a:r>
              <a:rPr lang="zh-CN" altLang="en-US" sz="1800" dirty="0" smtClean="0">
                <a:latin typeface="宋体" pitchFamily="2" charset="-122"/>
                <a:ea typeface="宋体" pitchFamily="2" charset="-122"/>
              </a:rPr>
              <a:t>公司处在什么样的行业中？</a:t>
            </a:r>
          </a:p>
          <a:p>
            <a:pPr>
              <a:lnSpc>
                <a:spcPct val="150000"/>
              </a:lnSpc>
              <a:buFont typeface="Wingdings" pitchFamily="2" charset="2"/>
              <a:buChar char="ü"/>
            </a:pPr>
            <a:r>
              <a:rPr lang="zh-CN" altLang="en-US" sz="1800" dirty="0" smtClean="0">
                <a:latin typeface="宋体" pitchFamily="2" charset="-122"/>
                <a:ea typeface="宋体" pitchFamily="2" charset="-122"/>
              </a:rPr>
              <a:t>公司在行业中的地位如何？</a:t>
            </a:r>
          </a:p>
          <a:p>
            <a:pPr>
              <a:lnSpc>
                <a:spcPct val="150000"/>
              </a:lnSpc>
              <a:buFont typeface="Wingdings" pitchFamily="2" charset="2"/>
              <a:buChar char="ü"/>
            </a:pPr>
            <a:r>
              <a:rPr lang="zh-CN" altLang="en-US" sz="1800" dirty="0" smtClean="0">
                <a:latin typeface="宋体" pitchFamily="2" charset="-122"/>
                <a:ea typeface="宋体" pitchFamily="2" charset="-122"/>
              </a:rPr>
              <a:t>行业如何发展？</a:t>
            </a:r>
          </a:p>
          <a:p>
            <a:pPr>
              <a:lnSpc>
                <a:spcPct val="150000"/>
              </a:lnSpc>
              <a:buFont typeface="Wingdings" pitchFamily="2" charset="2"/>
              <a:buChar char="ü"/>
            </a:pPr>
            <a:r>
              <a:rPr lang="zh-CN" altLang="en-US" sz="1800" dirty="0" smtClean="0">
                <a:latin typeface="宋体" pitchFamily="2" charset="-122"/>
                <a:ea typeface="宋体" pitchFamily="2" charset="-122"/>
              </a:rPr>
              <a:t>公司如何发展？</a:t>
            </a:r>
          </a:p>
          <a:p>
            <a:pPr>
              <a:lnSpc>
                <a:spcPct val="150000"/>
              </a:lnSpc>
              <a:buFont typeface="Wingdings" pitchFamily="2" charset="2"/>
              <a:buChar char="ü"/>
            </a:pPr>
            <a:r>
              <a:rPr lang="zh-CN" altLang="en-US" sz="1800" dirty="0" smtClean="0">
                <a:latin typeface="宋体" pitchFamily="2" charset="-122"/>
                <a:ea typeface="宋体" pitchFamily="2" charset="-122"/>
              </a:rPr>
              <a:t>公司未来的预期增长如何？</a:t>
            </a:r>
          </a:p>
          <a:p>
            <a:pPr>
              <a:lnSpc>
                <a:spcPct val="150000"/>
              </a:lnSpc>
              <a:buFont typeface="Wingdings" pitchFamily="2" charset="2"/>
              <a:buChar char="ü"/>
            </a:pPr>
            <a:r>
              <a:rPr lang="zh-CN" altLang="en-US" sz="1800" dirty="0" smtClean="0">
                <a:latin typeface="宋体" pitchFamily="2" charset="-122"/>
                <a:ea typeface="宋体" pitchFamily="2" charset="-122"/>
              </a:rPr>
              <a:t>目前股价是否高估或低估了公司的内在价值？</a:t>
            </a:r>
          </a:p>
          <a:p>
            <a:pPr>
              <a:lnSpc>
                <a:spcPct val="150000"/>
              </a:lnSpc>
              <a:buFont typeface="Wingdings" pitchFamily="2" charset="2"/>
              <a:buChar char="ü"/>
            </a:pPr>
            <a:r>
              <a:rPr lang="zh-CN" altLang="en-US" sz="1800" dirty="0" smtClean="0">
                <a:latin typeface="宋体" pitchFamily="2" charset="-122"/>
                <a:ea typeface="宋体" pitchFamily="2" charset="-122"/>
              </a:rPr>
              <a:t>投资建议如何？</a:t>
            </a:r>
          </a:p>
          <a:p>
            <a:pPr>
              <a:lnSpc>
                <a:spcPct val="150000"/>
              </a:lnSpc>
              <a:buFont typeface="Wingdings" pitchFamily="2" charset="2"/>
              <a:buChar char="ü"/>
            </a:pPr>
            <a:endParaRPr lang="zh-CN" altLang="en-US" sz="1800" dirty="0" smtClean="0">
              <a:latin typeface="宋体" pitchFamily="2" charset="-122"/>
              <a:ea typeface="宋体" pitchFamily="2" charset="-122"/>
            </a:endParaRPr>
          </a:p>
          <a:p>
            <a:pPr>
              <a:lnSpc>
                <a:spcPct val="150000"/>
              </a:lnSpc>
              <a:buFont typeface="Wingdings" pitchFamily="2" charset="2"/>
              <a:buChar char="ü"/>
            </a:pPr>
            <a:endParaRPr lang="zh-CN" altLang="en-US" sz="2000" dirty="0" smtClean="0">
              <a:latin typeface="宋体" pitchFamily="2" charset="-122"/>
              <a:ea typeface="宋体" pitchFamily="2" charset="-122"/>
            </a:endParaRPr>
          </a:p>
          <a:p>
            <a:pPr>
              <a:lnSpc>
                <a:spcPct val="150000"/>
              </a:lnSpc>
              <a:buFont typeface="Wingdings" pitchFamily="2" charset="2"/>
              <a:buChar char="ü"/>
            </a:pPr>
            <a:endParaRPr lang="en-US" altLang="zh-CN" sz="2000" b="1" dirty="0" smtClean="0">
              <a:latin typeface="宋体" pitchFamily="2" charset="-122"/>
              <a:ea typeface="宋体" pitchFamily="2" charset="-122"/>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标题 1"/>
          <p:cNvSpPr>
            <a:spLocks noGrp="1"/>
          </p:cNvSpPr>
          <p:nvPr>
            <p:ph type="title"/>
          </p:nvPr>
        </p:nvSpPr>
        <p:spPr/>
        <p:txBody>
          <a:bodyPr/>
          <a:lstStyle/>
          <a:p>
            <a:r>
              <a:rPr lang="zh-CN" altLang="en-US" dirty="0" smtClean="0">
                <a:ea typeface="宋体" pitchFamily="2" charset="-122"/>
              </a:rPr>
              <a:t>研究报告过程</a:t>
            </a:r>
          </a:p>
        </p:txBody>
      </p:sp>
      <p:sp>
        <p:nvSpPr>
          <p:cNvPr id="31747" name="内容占位符 2"/>
          <p:cNvSpPr>
            <a:spLocks noGrp="1"/>
          </p:cNvSpPr>
          <p:nvPr>
            <p:ph idx="1"/>
          </p:nvPr>
        </p:nvSpPr>
        <p:spPr>
          <a:xfrm>
            <a:off x="467544" y="1253133"/>
            <a:ext cx="8218487" cy="5056187"/>
          </a:xfrm>
        </p:spPr>
        <p:txBody>
          <a:bodyPr/>
          <a:lstStyle/>
          <a:p>
            <a:pPr>
              <a:lnSpc>
                <a:spcPct val="150000"/>
              </a:lnSpc>
              <a:buNone/>
            </a:pPr>
            <a:r>
              <a:rPr lang="en-US" altLang="zh-CN" sz="2000" b="1" dirty="0" smtClean="0">
                <a:latin typeface="宋体" pitchFamily="2" charset="-122"/>
                <a:ea typeface="宋体" pitchFamily="2" charset="-122"/>
              </a:rPr>
              <a:t>Step7:</a:t>
            </a:r>
            <a:r>
              <a:rPr lang="zh-CN" altLang="en-US" sz="2000" b="1" dirty="0" smtClean="0">
                <a:latin typeface="宋体" pitchFamily="2" charset="-122"/>
                <a:ea typeface="宋体" pitchFamily="2" charset="-122"/>
              </a:rPr>
              <a:t>对公司进行初步调研</a:t>
            </a:r>
          </a:p>
          <a:p>
            <a:pPr>
              <a:lnSpc>
                <a:spcPct val="150000"/>
              </a:lnSpc>
              <a:buFont typeface="Wingdings" pitchFamily="2" charset="2"/>
              <a:buChar char="ü"/>
            </a:pPr>
            <a:r>
              <a:rPr lang="zh-CN" altLang="en-US" sz="1800" dirty="0" smtClean="0">
                <a:latin typeface="宋体" pitchFamily="2" charset="-122"/>
                <a:ea typeface="宋体" pitchFamily="2" charset="-122"/>
              </a:rPr>
              <a:t>不一定到公司进行实地调研，电话或邮件、传真都可以</a:t>
            </a:r>
          </a:p>
          <a:p>
            <a:pPr>
              <a:lnSpc>
                <a:spcPct val="150000"/>
              </a:lnSpc>
              <a:buFont typeface="Wingdings" pitchFamily="2" charset="2"/>
              <a:buChar char="ü"/>
            </a:pPr>
            <a:r>
              <a:rPr lang="zh-CN" altLang="en-US" sz="1800" dirty="0" smtClean="0">
                <a:latin typeface="宋体" pitchFamily="2" charset="-122"/>
                <a:ea typeface="宋体" pitchFamily="2" charset="-122"/>
              </a:rPr>
              <a:t>从公司那里验证自己的判断</a:t>
            </a:r>
          </a:p>
          <a:p>
            <a:pPr>
              <a:lnSpc>
                <a:spcPct val="150000"/>
              </a:lnSpc>
              <a:buFont typeface="Wingdings" pitchFamily="2" charset="2"/>
              <a:buChar char="ü"/>
            </a:pPr>
            <a:r>
              <a:rPr lang="zh-CN" altLang="en-US" sz="1800" dirty="0" smtClean="0">
                <a:latin typeface="宋体" pitchFamily="2" charset="-122"/>
                <a:ea typeface="宋体" pitchFamily="2" charset="-122"/>
              </a:rPr>
              <a:t>对研究过程中产生的疑问向公司进行调查与核实</a:t>
            </a:r>
          </a:p>
          <a:p>
            <a:pPr>
              <a:lnSpc>
                <a:spcPct val="150000"/>
              </a:lnSpc>
              <a:buFont typeface="Wingdings" pitchFamily="2" charset="2"/>
              <a:buChar char="ü"/>
            </a:pPr>
            <a:r>
              <a:rPr lang="zh-CN" altLang="en-US" sz="1800" dirty="0" smtClean="0">
                <a:latin typeface="宋体" pitchFamily="2" charset="-122"/>
                <a:ea typeface="宋体" pitchFamily="2" charset="-122"/>
              </a:rPr>
              <a:t>了解公司对自身发展的预期或规划</a:t>
            </a:r>
          </a:p>
          <a:p>
            <a:pPr>
              <a:lnSpc>
                <a:spcPct val="150000"/>
              </a:lnSpc>
              <a:buFont typeface="Wingdings" pitchFamily="2" charset="2"/>
              <a:buChar char="ü"/>
            </a:pPr>
            <a:endParaRPr lang="zh-CN" altLang="en-US" sz="1800" dirty="0" smtClean="0">
              <a:latin typeface="宋体" pitchFamily="2" charset="-122"/>
              <a:ea typeface="宋体" pitchFamily="2" charset="-122"/>
            </a:endParaRPr>
          </a:p>
          <a:p>
            <a:pPr>
              <a:lnSpc>
                <a:spcPct val="150000"/>
              </a:lnSpc>
              <a:buFont typeface="Wingdings" pitchFamily="2" charset="2"/>
              <a:buChar char="ü"/>
            </a:pPr>
            <a:endParaRPr lang="zh-CN" altLang="en-US" sz="1800" dirty="0" smtClean="0">
              <a:latin typeface="宋体" pitchFamily="2" charset="-122"/>
              <a:ea typeface="宋体" pitchFamily="2" charset="-122"/>
            </a:endParaRPr>
          </a:p>
          <a:p>
            <a:pPr>
              <a:lnSpc>
                <a:spcPct val="150000"/>
              </a:lnSpc>
              <a:buFont typeface="Wingdings" pitchFamily="2" charset="2"/>
              <a:buChar char="ü"/>
            </a:pPr>
            <a:endParaRPr lang="zh-CN" altLang="en-US" sz="2000" dirty="0" smtClean="0">
              <a:latin typeface="宋体" pitchFamily="2" charset="-122"/>
              <a:ea typeface="宋体" pitchFamily="2" charset="-122"/>
            </a:endParaRPr>
          </a:p>
          <a:p>
            <a:pPr>
              <a:lnSpc>
                <a:spcPct val="150000"/>
              </a:lnSpc>
              <a:buFont typeface="Wingdings" pitchFamily="2" charset="2"/>
              <a:buChar char="ü"/>
            </a:pPr>
            <a:endParaRPr lang="en-US" altLang="zh-CN" sz="2000" b="1" dirty="0" smtClean="0">
              <a:latin typeface="宋体" pitchFamily="2" charset="-122"/>
              <a:ea typeface="宋体" pitchFamily="2" charset="-122"/>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标题 1"/>
          <p:cNvSpPr>
            <a:spLocks noGrp="1"/>
          </p:cNvSpPr>
          <p:nvPr>
            <p:ph type="title"/>
          </p:nvPr>
        </p:nvSpPr>
        <p:spPr/>
        <p:txBody>
          <a:bodyPr/>
          <a:lstStyle/>
          <a:p>
            <a:r>
              <a:rPr lang="zh-CN" altLang="en-US" dirty="0" smtClean="0">
                <a:ea typeface="宋体" pitchFamily="2" charset="-122"/>
              </a:rPr>
              <a:t>研究报告过程</a:t>
            </a:r>
          </a:p>
        </p:txBody>
      </p:sp>
      <p:sp>
        <p:nvSpPr>
          <p:cNvPr id="31747" name="内容占位符 2"/>
          <p:cNvSpPr>
            <a:spLocks noGrp="1"/>
          </p:cNvSpPr>
          <p:nvPr>
            <p:ph idx="1"/>
          </p:nvPr>
        </p:nvSpPr>
        <p:spPr>
          <a:xfrm>
            <a:off x="467544" y="1253133"/>
            <a:ext cx="8218487" cy="5056187"/>
          </a:xfrm>
        </p:spPr>
        <p:txBody>
          <a:bodyPr/>
          <a:lstStyle/>
          <a:p>
            <a:pPr>
              <a:lnSpc>
                <a:spcPct val="150000"/>
              </a:lnSpc>
              <a:buNone/>
            </a:pPr>
            <a:r>
              <a:rPr lang="en-US" altLang="zh-CN" sz="2000" b="1" dirty="0" smtClean="0">
                <a:latin typeface="宋体" pitchFamily="2" charset="-122"/>
                <a:ea typeface="宋体" pitchFamily="2" charset="-122"/>
              </a:rPr>
              <a:t>Step8:</a:t>
            </a:r>
            <a:r>
              <a:rPr lang="zh-CN" altLang="en-US" sz="2000" b="1" dirty="0" smtClean="0">
                <a:latin typeface="宋体" pitchFamily="2" charset="-122"/>
                <a:ea typeface="宋体" pitchFamily="2" charset="-122"/>
              </a:rPr>
              <a:t>构建报告框架</a:t>
            </a:r>
          </a:p>
          <a:p>
            <a:pPr>
              <a:lnSpc>
                <a:spcPct val="150000"/>
              </a:lnSpc>
              <a:buFont typeface="Wingdings" pitchFamily="2" charset="2"/>
              <a:buChar char="ü"/>
            </a:pPr>
            <a:r>
              <a:rPr lang="zh-CN" altLang="en-US" sz="1800" dirty="0" smtClean="0">
                <a:latin typeface="宋体" pitchFamily="2" charset="-122"/>
                <a:ea typeface="宋体" pitchFamily="2" charset="-122"/>
              </a:rPr>
              <a:t>要写哪些内容？</a:t>
            </a:r>
          </a:p>
          <a:p>
            <a:pPr>
              <a:lnSpc>
                <a:spcPct val="150000"/>
              </a:lnSpc>
              <a:buFont typeface="Wingdings" pitchFamily="2" charset="2"/>
              <a:buChar char="ü"/>
            </a:pPr>
            <a:r>
              <a:rPr lang="zh-CN" altLang="en-US" sz="1800" dirty="0" smtClean="0">
                <a:latin typeface="宋体" pitchFamily="2" charset="-122"/>
                <a:ea typeface="宋体" pitchFamily="2" charset="-122"/>
              </a:rPr>
              <a:t>怎样阐述自己的观点和判断？</a:t>
            </a:r>
          </a:p>
          <a:p>
            <a:pPr>
              <a:lnSpc>
                <a:spcPct val="150000"/>
              </a:lnSpc>
              <a:buFont typeface="Wingdings" pitchFamily="2" charset="2"/>
              <a:buChar char="ü"/>
            </a:pPr>
            <a:r>
              <a:rPr lang="zh-CN" altLang="en-US" sz="1800" dirty="0" smtClean="0">
                <a:latin typeface="宋体" pitchFamily="2" charset="-122"/>
                <a:ea typeface="宋体" pitchFamily="2" charset="-122"/>
              </a:rPr>
              <a:t>用什么支持这些观点和判断？</a:t>
            </a:r>
          </a:p>
          <a:p>
            <a:pPr>
              <a:lnSpc>
                <a:spcPct val="150000"/>
              </a:lnSpc>
              <a:buFont typeface="Wingdings" pitchFamily="2" charset="2"/>
              <a:buChar char="ü"/>
            </a:pPr>
            <a:r>
              <a:rPr lang="zh-CN" altLang="en-US" sz="1800" dirty="0" smtClean="0">
                <a:latin typeface="宋体" pitchFamily="2" charset="-122"/>
                <a:ea typeface="宋体" pitchFamily="2" charset="-122"/>
              </a:rPr>
              <a:t>逻辑过程是怎样的？</a:t>
            </a:r>
          </a:p>
          <a:p>
            <a:pPr>
              <a:lnSpc>
                <a:spcPct val="150000"/>
              </a:lnSpc>
              <a:buFont typeface="Wingdings" pitchFamily="2" charset="2"/>
              <a:buChar char="ü"/>
            </a:pPr>
            <a:endParaRPr lang="zh-CN" altLang="en-US" sz="1800" dirty="0" smtClean="0">
              <a:latin typeface="宋体" pitchFamily="2" charset="-122"/>
              <a:ea typeface="宋体" pitchFamily="2" charset="-122"/>
            </a:endParaRPr>
          </a:p>
          <a:p>
            <a:pPr>
              <a:lnSpc>
                <a:spcPct val="150000"/>
              </a:lnSpc>
              <a:buFont typeface="Wingdings" pitchFamily="2" charset="2"/>
              <a:buChar char="ü"/>
            </a:pPr>
            <a:endParaRPr lang="zh-CN" altLang="en-US" sz="1800" dirty="0" smtClean="0">
              <a:latin typeface="宋体" pitchFamily="2" charset="-122"/>
              <a:ea typeface="宋体" pitchFamily="2" charset="-122"/>
            </a:endParaRPr>
          </a:p>
          <a:p>
            <a:pPr>
              <a:lnSpc>
                <a:spcPct val="150000"/>
              </a:lnSpc>
              <a:buFont typeface="Wingdings" pitchFamily="2" charset="2"/>
              <a:buChar char="ü"/>
            </a:pPr>
            <a:endParaRPr lang="zh-CN" altLang="en-US" sz="1800" dirty="0" smtClean="0">
              <a:latin typeface="宋体" pitchFamily="2" charset="-122"/>
              <a:ea typeface="宋体" pitchFamily="2" charset="-122"/>
            </a:endParaRPr>
          </a:p>
          <a:p>
            <a:pPr>
              <a:lnSpc>
                <a:spcPct val="150000"/>
              </a:lnSpc>
              <a:buFont typeface="Wingdings" pitchFamily="2" charset="2"/>
              <a:buChar char="ü"/>
            </a:pPr>
            <a:endParaRPr lang="zh-CN" altLang="en-US" sz="2000" dirty="0" smtClean="0">
              <a:latin typeface="宋体" pitchFamily="2" charset="-122"/>
              <a:ea typeface="宋体" pitchFamily="2" charset="-122"/>
            </a:endParaRPr>
          </a:p>
          <a:p>
            <a:pPr>
              <a:lnSpc>
                <a:spcPct val="150000"/>
              </a:lnSpc>
              <a:buFont typeface="Wingdings" pitchFamily="2" charset="2"/>
              <a:buChar char="ü"/>
            </a:pPr>
            <a:endParaRPr lang="en-US" altLang="zh-CN" sz="2000" b="1" dirty="0" smtClean="0">
              <a:latin typeface="宋体" pitchFamily="2" charset="-122"/>
              <a:ea typeface="宋体" pitchFamily="2" charset="-122"/>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标题 1"/>
          <p:cNvSpPr>
            <a:spLocks noGrp="1"/>
          </p:cNvSpPr>
          <p:nvPr>
            <p:ph type="title"/>
          </p:nvPr>
        </p:nvSpPr>
        <p:spPr/>
        <p:txBody>
          <a:bodyPr/>
          <a:lstStyle/>
          <a:p>
            <a:r>
              <a:rPr lang="zh-CN" altLang="en-US" dirty="0" smtClean="0">
                <a:ea typeface="宋体" pitchFamily="2" charset="-122"/>
              </a:rPr>
              <a:t>研究报告过程</a:t>
            </a:r>
          </a:p>
        </p:txBody>
      </p:sp>
      <p:sp>
        <p:nvSpPr>
          <p:cNvPr id="31747" name="内容占位符 2"/>
          <p:cNvSpPr>
            <a:spLocks noGrp="1"/>
          </p:cNvSpPr>
          <p:nvPr>
            <p:ph idx="1"/>
          </p:nvPr>
        </p:nvSpPr>
        <p:spPr>
          <a:xfrm>
            <a:off x="467544" y="1253133"/>
            <a:ext cx="8218487" cy="5056187"/>
          </a:xfrm>
        </p:spPr>
        <p:txBody>
          <a:bodyPr/>
          <a:lstStyle/>
          <a:p>
            <a:pPr>
              <a:lnSpc>
                <a:spcPct val="150000"/>
              </a:lnSpc>
              <a:buNone/>
            </a:pPr>
            <a:r>
              <a:rPr lang="en-US" altLang="zh-CN" sz="2000" b="1" dirty="0" smtClean="0">
                <a:latin typeface="宋体" pitchFamily="2" charset="-122"/>
                <a:ea typeface="宋体" pitchFamily="2" charset="-122"/>
              </a:rPr>
              <a:t>Step9:</a:t>
            </a:r>
            <a:r>
              <a:rPr lang="zh-CN" altLang="en-US" sz="2000" b="1" dirty="0" smtClean="0">
                <a:latin typeface="宋体" pitchFamily="2" charset="-122"/>
                <a:ea typeface="宋体" pitchFamily="2" charset="-122"/>
              </a:rPr>
              <a:t>编写公司研究报告</a:t>
            </a:r>
            <a:endParaRPr lang="en-US" altLang="zh-CN" sz="2000" b="1" dirty="0" smtClean="0">
              <a:latin typeface="宋体" pitchFamily="2" charset="-122"/>
              <a:ea typeface="宋体" pitchFamily="2" charset="-122"/>
            </a:endParaRPr>
          </a:p>
          <a:p>
            <a:pPr>
              <a:lnSpc>
                <a:spcPct val="150000"/>
              </a:lnSpc>
              <a:buFont typeface="Wingdings" pitchFamily="2" charset="2"/>
              <a:buChar char="ü"/>
            </a:pPr>
            <a:r>
              <a:rPr lang="zh-CN" altLang="en-US" sz="1800" dirty="0" smtClean="0">
                <a:latin typeface="宋体" pitchFamily="2" charset="-122"/>
                <a:ea typeface="宋体" pitchFamily="2" charset="-122"/>
              </a:rPr>
              <a:t>研究报告的格式、内容因报告种类不同要求不同</a:t>
            </a:r>
            <a:endParaRPr lang="en-US" altLang="zh-CN" sz="1800" dirty="0" smtClean="0">
              <a:latin typeface="宋体" pitchFamily="2" charset="-122"/>
              <a:ea typeface="宋体" pitchFamily="2" charset="-122"/>
            </a:endParaRPr>
          </a:p>
          <a:p>
            <a:pPr>
              <a:lnSpc>
                <a:spcPct val="150000"/>
              </a:lnSpc>
              <a:buFont typeface="Wingdings" pitchFamily="2" charset="2"/>
              <a:buChar char="ü"/>
            </a:pPr>
            <a:r>
              <a:rPr lang="zh-CN" altLang="en-US" sz="1800" dirty="0" smtClean="0">
                <a:latin typeface="宋体" pitchFamily="2" charset="-122"/>
                <a:ea typeface="宋体" pitchFamily="2" charset="-122"/>
              </a:rPr>
              <a:t>必须要有的：一是观点；二是盈利预测；三是投资建议。</a:t>
            </a:r>
            <a:endParaRPr lang="en-US" altLang="zh-CN" sz="1800" dirty="0" smtClean="0">
              <a:latin typeface="宋体" pitchFamily="2" charset="-122"/>
              <a:ea typeface="宋体" pitchFamily="2" charset="-122"/>
            </a:endParaRPr>
          </a:p>
          <a:p>
            <a:pPr>
              <a:lnSpc>
                <a:spcPct val="150000"/>
              </a:lnSpc>
              <a:buNone/>
            </a:pPr>
            <a:endParaRPr lang="en-US" altLang="zh-CN" sz="1800" dirty="0" smtClean="0">
              <a:latin typeface="宋体" pitchFamily="2" charset="-122"/>
              <a:ea typeface="宋体" pitchFamily="2" charset="-122"/>
            </a:endParaRPr>
          </a:p>
          <a:p>
            <a:pPr>
              <a:lnSpc>
                <a:spcPct val="150000"/>
              </a:lnSpc>
              <a:buNone/>
            </a:pPr>
            <a:r>
              <a:rPr lang="en-US" altLang="zh-CN" sz="2000" b="1" dirty="0" smtClean="0">
                <a:latin typeface="宋体" pitchFamily="2" charset="-122"/>
                <a:ea typeface="宋体" pitchFamily="2" charset="-122"/>
              </a:rPr>
              <a:t>Step10:</a:t>
            </a:r>
            <a:r>
              <a:rPr lang="zh-CN" altLang="en-US" sz="2000" b="1" dirty="0" smtClean="0">
                <a:latin typeface="宋体" pitchFamily="2" charset="-122"/>
                <a:ea typeface="宋体" pitchFamily="2" charset="-122"/>
              </a:rPr>
              <a:t>报告发送后的持续跟踪</a:t>
            </a:r>
          </a:p>
          <a:p>
            <a:pPr>
              <a:lnSpc>
                <a:spcPct val="150000"/>
              </a:lnSpc>
              <a:buFont typeface="Wingdings" pitchFamily="2" charset="2"/>
              <a:buChar char="ü"/>
            </a:pPr>
            <a:r>
              <a:rPr lang="zh-CN" altLang="en-US" sz="1800" dirty="0" smtClean="0">
                <a:latin typeface="宋体" pitchFamily="2" charset="-122"/>
                <a:ea typeface="宋体" pitchFamily="2" charset="-122"/>
              </a:rPr>
              <a:t>与客户的交流</a:t>
            </a:r>
          </a:p>
          <a:p>
            <a:pPr>
              <a:lnSpc>
                <a:spcPct val="150000"/>
              </a:lnSpc>
              <a:buFont typeface="Wingdings" pitchFamily="2" charset="2"/>
              <a:buChar char="ü"/>
            </a:pPr>
            <a:r>
              <a:rPr lang="zh-CN" altLang="en-US" sz="1800" dirty="0" smtClean="0">
                <a:latin typeface="宋体" pitchFamily="2" charset="-122"/>
                <a:ea typeface="宋体" pitchFamily="2" charset="-122"/>
              </a:rPr>
              <a:t>对公司的持续跟踪</a:t>
            </a:r>
          </a:p>
          <a:p>
            <a:pPr>
              <a:lnSpc>
                <a:spcPct val="150000"/>
              </a:lnSpc>
              <a:buFont typeface="Wingdings" pitchFamily="2" charset="2"/>
              <a:buChar char="ü"/>
            </a:pPr>
            <a:r>
              <a:rPr lang="zh-CN" altLang="en-US" sz="1800" dirty="0" smtClean="0">
                <a:latin typeface="宋体" pitchFamily="2" charset="-122"/>
                <a:ea typeface="宋体" pitchFamily="2" charset="-122"/>
              </a:rPr>
              <a:t>对盈利预测和投资建议的及时调整</a:t>
            </a:r>
          </a:p>
          <a:p>
            <a:pPr>
              <a:lnSpc>
                <a:spcPct val="150000"/>
              </a:lnSpc>
              <a:buNone/>
            </a:pPr>
            <a:endParaRPr lang="zh-CN" altLang="en-US" sz="1800" dirty="0" smtClean="0">
              <a:latin typeface="宋体" pitchFamily="2" charset="-122"/>
              <a:ea typeface="宋体" pitchFamily="2" charset="-122"/>
            </a:endParaRPr>
          </a:p>
          <a:p>
            <a:pPr>
              <a:lnSpc>
                <a:spcPct val="150000"/>
              </a:lnSpc>
              <a:buFont typeface="Wingdings" pitchFamily="2" charset="2"/>
              <a:buChar char="ü"/>
            </a:pPr>
            <a:endParaRPr lang="zh-CN" altLang="en-US" sz="1800" dirty="0" smtClean="0">
              <a:latin typeface="宋体" pitchFamily="2" charset="-122"/>
              <a:ea typeface="宋体" pitchFamily="2" charset="-122"/>
            </a:endParaRPr>
          </a:p>
          <a:p>
            <a:pPr>
              <a:lnSpc>
                <a:spcPct val="150000"/>
              </a:lnSpc>
              <a:buFont typeface="Wingdings" pitchFamily="2" charset="2"/>
              <a:buChar char="ü"/>
            </a:pPr>
            <a:endParaRPr lang="zh-CN" altLang="en-US" sz="1800" dirty="0" smtClean="0">
              <a:latin typeface="宋体" pitchFamily="2" charset="-122"/>
              <a:ea typeface="宋体" pitchFamily="2" charset="-122"/>
            </a:endParaRPr>
          </a:p>
          <a:p>
            <a:pPr>
              <a:lnSpc>
                <a:spcPct val="150000"/>
              </a:lnSpc>
              <a:buFont typeface="Wingdings" pitchFamily="2" charset="2"/>
              <a:buChar char="ü"/>
            </a:pPr>
            <a:endParaRPr lang="zh-CN" altLang="en-US" sz="1800" dirty="0" smtClean="0">
              <a:latin typeface="宋体" pitchFamily="2" charset="-122"/>
              <a:ea typeface="宋体" pitchFamily="2" charset="-122"/>
            </a:endParaRPr>
          </a:p>
          <a:p>
            <a:pPr>
              <a:lnSpc>
                <a:spcPct val="150000"/>
              </a:lnSpc>
              <a:buFont typeface="Wingdings" pitchFamily="2" charset="2"/>
              <a:buChar char="ü"/>
            </a:pPr>
            <a:endParaRPr lang="zh-CN" altLang="en-US" sz="1800" dirty="0" smtClean="0">
              <a:latin typeface="宋体" pitchFamily="2" charset="-122"/>
              <a:ea typeface="宋体" pitchFamily="2" charset="-122"/>
            </a:endParaRPr>
          </a:p>
          <a:p>
            <a:pPr>
              <a:lnSpc>
                <a:spcPct val="150000"/>
              </a:lnSpc>
              <a:buFont typeface="Wingdings" pitchFamily="2" charset="2"/>
              <a:buChar char="ü"/>
            </a:pPr>
            <a:endParaRPr lang="zh-CN" altLang="en-US" sz="2000" dirty="0" smtClean="0">
              <a:latin typeface="宋体" pitchFamily="2" charset="-122"/>
              <a:ea typeface="宋体" pitchFamily="2" charset="-122"/>
            </a:endParaRPr>
          </a:p>
          <a:p>
            <a:pPr>
              <a:lnSpc>
                <a:spcPct val="150000"/>
              </a:lnSpc>
              <a:buFont typeface="Wingdings" pitchFamily="2" charset="2"/>
              <a:buChar char="ü"/>
            </a:pPr>
            <a:endParaRPr lang="en-US" altLang="zh-CN" sz="2000" b="1" dirty="0" smtClean="0">
              <a:latin typeface="宋体" pitchFamily="2" charset="-122"/>
              <a:ea typeface="宋体" pitchFamily="2" charset="-122"/>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标题 1"/>
          <p:cNvSpPr>
            <a:spLocks noGrp="1"/>
          </p:cNvSpPr>
          <p:nvPr>
            <p:ph type="title"/>
          </p:nvPr>
        </p:nvSpPr>
        <p:spPr/>
        <p:txBody>
          <a:bodyPr/>
          <a:lstStyle/>
          <a:p>
            <a:r>
              <a:rPr lang="zh-CN" altLang="en-US" dirty="0" smtClean="0">
                <a:ea typeface="宋体" pitchFamily="2" charset="-122"/>
              </a:rPr>
              <a:t>研究报告过程</a:t>
            </a:r>
          </a:p>
        </p:txBody>
      </p:sp>
      <p:sp>
        <p:nvSpPr>
          <p:cNvPr id="31747" name="内容占位符 2"/>
          <p:cNvSpPr>
            <a:spLocks noGrp="1"/>
          </p:cNvSpPr>
          <p:nvPr>
            <p:ph idx="1"/>
          </p:nvPr>
        </p:nvSpPr>
        <p:spPr>
          <a:xfrm>
            <a:off x="467544" y="1253133"/>
            <a:ext cx="8218487" cy="5056187"/>
          </a:xfrm>
        </p:spPr>
        <p:txBody>
          <a:bodyPr/>
          <a:lstStyle/>
          <a:p>
            <a:pPr>
              <a:lnSpc>
                <a:spcPct val="150000"/>
              </a:lnSpc>
              <a:buNone/>
            </a:pPr>
            <a:r>
              <a:rPr lang="zh-CN" altLang="en-US" sz="2000" b="1" dirty="0" smtClean="0">
                <a:latin typeface="宋体" pitchFamily="2" charset="-122"/>
                <a:ea typeface="宋体" pitchFamily="2" charset="-122"/>
              </a:rPr>
              <a:t>小结</a:t>
            </a:r>
            <a:endParaRPr lang="en-US" altLang="zh-CN" sz="2000" b="1" dirty="0" smtClean="0">
              <a:latin typeface="宋体" pitchFamily="2" charset="-122"/>
              <a:ea typeface="宋体" pitchFamily="2" charset="-122"/>
            </a:endParaRPr>
          </a:p>
          <a:p>
            <a:pPr>
              <a:lnSpc>
                <a:spcPct val="150000"/>
              </a:lnSpc>
            </a:pPr>
            <a:r>
              <a:rPr lang="zh-CN" altLang="en-US" sz="1800" b="1" dirty="0" smtClean="0">
                <a:latin typeface="宋体" pitchFamily="2" charset="-122"/>
                <a:ea typeface="宋体" pitchFamily="2" charset="-122"/>
              </a:rPr>
              <a:t>研究报告的格式、内容因报告种类不同要求不同</a:t>
            </a:r>
            <a:endParaRPr lang="en-US" altLang="zh-CN" sz="1800" b="1" dirty="0" smtClean="0">
              <a:latin typeface="宋体" pitchFamily="2" charset="-122"/>
              <a:ea typeface="宋体" pitchFamily="2" charset="-122"/>
            </a:endParaRPr>
          </a:p>
          <a:p>
            <a:pPr>
              <a:lnSpc>
                <a:spcPct val="150000"/>
              </a:lnSpc>
            </a:pPr>
            <a:r>
              <a:rPr lang="zh-CN" altLang="en-US" sz="1800" b="1" dirty="0" smtClean="0">
                <a:latin typeface="宋体" pitchFamily="2" charset="-122"/>
                <a:ea typeface="宋体" pitchFamily="2" charset="-122"/>
              </a:rPr>
              <a:t>必须要有的：一是观点；二是盈利预测；三是投资建</a:t>
            </a:r>
            <a:r>
              <a:rPr lang="zh-CN" altLang="en-US" sz="1800" b="1" dirty="0" smtClean="0">
                <a:latin typeface="宋体" pitchFamily="2" charset="-122"/>
                <a:ea typeface="宋体" pitchFamily="2" charset="-122"/>
              </a:rPr>
              <a:t>议</a:t>
            </a:r>
            <a:endParaRPr lang="en-US" altLang="zh-CN" sz="1800" b="1" dirty="0" smtClean="0">
              <a:latin typeface="宋体" pitchFamily="2" charset="-122"/>
              <a:ea typeface="宋体" pitchFamily="2" charset="-122"/>
            </a:endParaRPr>
          </a:p>
          <a:p>
            <a:pPr>
              <a:lnSpc>
                <a:spcPct val="150000"/>
              </a:lnSpc>
            </a:pPr>
            <a:r>
              <a:rPr lang="zh-CN" altLang="en-US" sz="1800" b="1" dirty="0" smtClean="0">
                <a:latin typeface="宋体" pitchFamily="2" charset="-122"/>
                <a:ea typeface="宋体" pitchFamily="2" charset="-122"/>
              </a:rPr>
              <a:t>公</a:t>
            </a:r>
            <a:r>
              <a:rPr lang="zh-CN" altLang="en-US" sz="1800" b="1" dirty="0" smtClean="0">
                <a:latin typeface="宋体" pitchFamily="2" charset="-122"/>
                <a:ea typeface="宋体" pitchFamily="2" charset="-122"/>
              </a:rPr>
              <a:t>司研究贯穿始末的两个必然要素</a:t>
            </a:r>
            <a:endParaRPr lang="en-US" altLang="zh-CN" sz="1800" b="1" dirty="0" smtClean="0">
              <a:latin typeface="宋体" pitchFamily="2" charset="-122"/>
              <a:ea typeface="宋体" pitchFamily="2" charset="-122"/>
            </a:endParaRPr>
          </a:p>
          <a:p>
            <a:pPr>
              <a:lnSpc>
                <a:spcPct val="150000"/>
              </a:lnSpc>
              <a:buFont typeface="Wingdings" pitchFamily="2" charset="2"/>
              <a:buChar char="ü"/>
            </a:pPr>
            <a:r>
              <a:rPr lang="zh-CN" altLang="en-US" sz="1800" b="1" dirty="0" smtClean="0">
                <a:latin typeface="宋体" pitchFamily="2" charset="-122"/>
                <a:ea typeface="宋体" pitchFamily="2" charset="-122"/>
              </a:rPr>
              <a:t>资源</a:t>
            </a:r>
          </a:p>
          <a:p>
            <a:pPr>
              <a:lnSpc>
                <a:spcPct val="150000"/>
              </a:lnSpc>
              <a:buFont typeface="Arial" pitchFamily="34" charset="0"/>
              <a:buChar char="•"/>
            </a:pPr>
            <a:r>
              <a:rPr lang="zh-CN" altLang="en-US" sz="1800" dirty="0" smtClean="0">
                <a:latin typeface="宋体" pitchFamily="2" charset="-122"/>
                <a:ea typeface="宋体" pitchFamily="2" charset="-122"/>
              </a:rPr>
              <a:t>有形资源：自然资源；设备资源；财务资源；</a:t>
            </a:r>
            <a:r>
              <a:rPr lang="en-US" altLang="zh-CN" sz="1800" dirty="0" smtClean="0">
                <a:latin typeface="宋体" pitchFamily="2" charset="-122"/>
                <a:ea typeface="宋体" pitchFamily="2" charset="-122"/>
              </a:rPr>
              <a:t>etc.</a:t>
            </a:r>
          </a:p>
          <a:p>
            <a:pPr>
              <a:lnSpc>
                <a:spcPct val="150000"/>
              </a:lnSpc>
              <a:buFont typeface="Arial" pitchFamily="34" charset="0"/>
              <a:buChar char="•"/>
            </a:pPr>
            <a:r>
              <a:rPr lang="zh-CN" altLang="en-US" sz="1800" dirty="0" smtClean="0">
                <a:latin typeface="宋体" pitchFamily="2" charset="-122"/>
                <a:ea typeface="宋体" pitchFamily="2" charset="-122"/>
              </a:rPr>
              <a:t>无形资源：品牌；特许权；政治；</a:t>
            </a:r>
            <a:r>
              <a:rPr lang="en-US" altLang="zh-CN" sz="1800" dirty="0" smtClean="0">
                <a:latin typeface="宋体" pitchFamily="2" charset="-122"/>
                <a:ea typeface="宋体" pitchFamily="2" charset="-122"/>
              </a:rPr>
              <a:t>etc.</a:t>
            </a:r>
          </a:p>
          <a:p>
            <a:pPr>
              <a:lnSpc>
                <a:spcPct val="150000"/>
              </a:lnSpc>
              <a:buFont typeface="Wingdings" pitchFamily="2" charset="2"/>
              <a:buChar char="ü"/>
            </a:pPr>
            <a:r>
              <a:rPr lang="zh-CN" altLang="en-US" sz="1800" b="1" dirty="0" smtClean="0">
                <a:latin typeface="宋体" pitchFamily="2" charset="-122"/>
                <a:ea typeface="宋体" pitchFamily="2" charset="-122"/>
              </a:rPr>
              <a:t>能力</a:t>
            </a:r>
          </a:p>
          <a:p>
            <a:pPr>
              <a:lnSpc>
                <a:spcPct val="150000"/>
              </a:lnSpc>
              <a:buFont typeface="Arial" pitchFamily="34" charset="0"/>
              <a:buChar char="•"/>
            </a:pPr>
            <a:r>
              <a:rPr lang="zh-CN" altLang="en-US" sz="1800" dirty="0" smtClean="0">
                <a:latin typeface="宋体" pitchFamily="2" charset="-122"/>
                <a:ea typeface="宋体" pitchFamily="2" charset="-122"/>
              </a:rPr>
              <a:t>战略制定与把握能力</a:t>
            </a:r>
          </a:p>
          <a:p>
            <a:pPr>
              <a:lnSpc>
                <a:spcPct val="150000"/>
              </a:lnSpc>
              <a:buFont typeface="Arial" pitchFamily="34" charset="0"/>
              <a:buChar char="•"/>
            </a:pPr>
            <a:r>
              <a:rPr lang="zh-CN" altLang="en-US" sz="1800" dirty="0" smtClean="0">
                <a:latin typeface="宋体" pitchFamily="2" charset="-122"/>
                <a:ea typeface="宋体" pitchFamily="2" charset="-122"/>
              </a:rPr>
              <a:t>市场反应能力</a:t>
            </a:r>
          </a:p>
          <a:p>
            <a:pPr>
              <a:lnSpc>
                <a:spcPct val="150000"/>
              </a:lnSpc>
              <a:buFont typeface="Arial" pitchFamily="34" charset="0"/>
              <a:buChar char="•"/>
            </a:pPr>
            <a:r>
              <a:rPr lang="zh-CN" altLang="en-US" sz="1800" dirty="0" smtClean="0">
                <a:latin typeface="宋体" pitchFamily="2" charset="-122"/>
                <a:ea typeface="宋体" pitchFamily="2" charset="-122"/>
              </a:rPr>
              <a:t>资源组织能力</a:t>
            </a:r>
            <a:endParaRPr lang="en-US" altLang="zh-CN" sz="1800" dirty="0" smtClean="0">
              <a:latin typeface="宋体" pitchFamily="2" charset="-122"/>
              <a:ea typeface="宋体" pitchFamily="2" charset="-122"/>
            </a:endParaRPr>
          </a:p>
          <a:p>
            <a:pPr>
              <a:lnSpc>
                <a:spcPct val="150000"/>
              </a:lnSpc>
              <a:buNone/>
            </a:pPr>
            <a:endParaRPr lang="zh-CN" altLang="en-US" sz="1800" dirty="0" smtClean="0">
              <a:latin typeface="宋体" pitchFamily="2" charset="-122"/>
              <a:ea typeface="宋体" pitchFamily="2" charset="-122"/>
            </a:endParaRPr>
          </a:p>
          <a:p>
            <a:pPr>
              <a:lnSpc>
                <a:spcPct val="150000"/>
              </a:lnSpc>
              <a:buFont typeface="Wingdings" pitchFamily="2" charset="2"/>
              <a:buChar char="ü"/>
            </a:pPr>
            <a:endParaRPr lang="zh-CN" altLang="en-US" sz="1800" dirty="0" smtClean="0">
              <a:latin typeface="宋体" pitchFamily="2" charset="-122"/>
              <a:ea typeface="宋体" pitchFamily="2" charset="-122"/>
            </a:endParaRPr>
          </a:p>
          <a:p>
            <a:pPr>
              <a:lnSpc>
                <a:spcPct val="150000"/>
              </a:lnSpc>
              <a:buFont typeface="Wingdings" pitchFamily="2" charset="2"/>
              <a:buChar char="ü"/>
            </a:pPr>
            <a:endParaRPr lang="zh-CN" altLang="en-US" sz="1800" dirty="0" smtClean="0">
              <a:latin typeface="宋体" pitchFamily="2" charset="-122"/>
              <a:ea typeface="宋体" pitchFamily="2" charset="-122"/>
            </a:endParaRPr>
          </a:p>
          <a:p>
            <a:pPr>
              <a:lnSpc>
                <a:spcPct val="150000"/>
              </a:lnSpc>
              <a:buFont typeface="Wingdings" pitchFamily="2" charset="2"/>
              <a:buChar char="ü"/>
            </a:pPr>
            <a:endParaRPr lang="zh-CN" altLang="en-US" sz="1800" dirty="0" smtClean="0">
              <a:latin typeface="宋体" pitchFamily="2" charset="-122"/>
              <a:ea typeface="宋体" pitchFamily="2" charset="-122"/>
            </a:endParaRPr>
          </a:p>
          <a:p>
            <a:pPr>
              <a:lnSpc>
                <a:spcPct val="150000"/>
              </a:lnSpc>
              <a:buFont typeface="Wingdings" pitchFamily="2" charset="2"/>
              <a:buChar char="ü"/>
            </a:pPr>
            <a:endParaRPr lang="zh-CN" altLang="en-US" sz="1800" dirty="0" smtClean="0">
              <a:latin typeface="宋体" pitchFamily="2" charset="-122"/>
              <a:ea typeface="宋体" pitchFamily="2" charset="-122"/>
            </a:endParaRPr>
          </a:p>
          <a:p>
            <a:pPr>
              <a:lnSpc>
                <a:spcPct val="150000"/>
              </a:lnSpc>
              <a:buFont typeface="Wingdings" pitchFamily="2" charset="2"/>
              <a:buChar char="ü"/>
            </a:pPr>
            <a:endParaRPr lang="zh-CN" altLang="en-US" sz="2000" dirty="0" smtClean="0">
              <a:latin typeface="宋体" pitchFamily="2" charset="-122"/>
              <a:ea typeface="宋体" pitchFamily="2" charset="-122"/>
            </a:endParaRPr>
          </a:p>
          <a:p>
            <a:pPr>
              <a:lnSpc>
                <a:spcPct val="150000"/>
              </a:lnSpc>
              <a:buFont typeface="Wingdings" pitchFamily="2" charset="2"/>
              <a:buChar char="ü"/>
            </a:pPr>
            <a:endParaRPr lang="en-US" altLang="zh-CN" sz="2000" b="1" dirty="0" smtClean="0">
              <a:latin typeface="宋体" pitchFamily="2" charset="-122"/>
              <a:ea typeface="宋体" pitchFamily="2" charset="-122"/>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标题 1"/>
          <p:cNvSpPr>
            <a:spLocks noGrp="1"/>
          </p:cNvSpPr>
          <p:nvPr>
            <p:ph type="title"/>
          </p:nvPr>
        </p:nvSpPr>
        <p:spPr/>
        <p:txBody>
          <a:bodyPr/>
          <a:lstStyle/>
          <a:p>
            <a:r>
              <a:rPr lang="zh-CN" altLang="en-US" dirty="0" smtClean="0">
                <a:ea typeface="宋体" pitchFamily="2" charset="-122"/>
              </a:rPr>
              <a:t>行业研究报告</a:t>
            </a:r>
          </a:p>
        </p:txBody>
      </p:sp>
      <p:sp>
        <p:nvSpPr>
          <p:cNvPr id="15363" name="内容占位符 2"/>
          <p:cNvSpPr>
            <a:spLocks noGrp="1"/>
          </p:cNvSpPr>
          <p:nvPr>
            <p:ph idx="1"/>
          </p:nvPr>
        </p:nvSpPr>
        <p:spPr/>
        <p:txBody>
          <a:bodyPr/>
          <a:lstStyle/>
          <a:p>
            <a:pPr>
              <a:lnSpc>
                <a:spcPct val="150000"/>
              </a:lnSpc>
              <a:spcBef>
                <a:spcPts val="1200"/>
              </a:spcBef>
            </a:pPr>
            <a:r>
              <a:rPr lang="zh-CN" altLang="en-US" b="1" dirty="0" smtClean="0">
                <a:ea typeface="宋体" pitchFamily="2" charset="-122"/>
              </a:rPr>
              <a:t>研究报告的形成流程</a:t>
            </a:r>
            <a:endParaRPr lang="en-US" altLang="zh-CN" b="1" dirty="0" smtClean="0">
              <a:ea typeface="宋体" pitchFamily="2" charset="-122"/>
            </a:endParaRPr>
          </a:p>
          <a:p>
            <a:pPr>
              <a:lnSpc>
                <a:spcPct val="150000"/>
              </a:lnSpc>
              <a:spcBef>
                <a:spcPts val="1200"/>
              </a:spcBef>
            </a:pPr>
            <a:r>
              <a:rPr lang="zh-CN" altLang="en-US" b="1" dirty="0" smtClean="0">
                <a:solidFill>
                  <a:srgbClr val="FF0000"/>
                </a:solidFill>
                <a:ea typeface="宋体" pitchFamily="2" charset="-122"/>
              </a:rPr>
              <a:t>研究报告的分类与框架</a:t>
            </a:r>
            <a:endParaRPr lang="en-US" altLang="zh-CN" b="1" dirty="0" smtClean="0">
              <a:solidFill>
                <a:srgbClr val="FF0000"/>
              </a:solidFill>
              <a:ea typeface="宋体" pitchFamily="2" charset="-122"/>
            </a:endParaRPr>
          </a:p>
          <a:p>
            <a:pPr>
              <a:lnSpc>
                <a:spcPct val="150000"/>
              </a:lnSpc>
              <a:spcBef>
                <a:spcPts val="1200"/>
              </a:spcBef>
            </a:pPr>
            <a:r>
              <a:rPr lang="zh-CN" altLang="en-US" b="1" dirty="0" smtClean="0">
                <a:ea typeface="宋体" pitchFamily="2" charset="-122"/>
              </a:rPr>
              <a:t>什么时候写研究报告</a:t>
            </a:r>
            <a:endParaRPr lang="en-US" altLang="zh-CN" b="1" dirty="0" smtClean="0">
              <a:ea typeface="宋体" pitchFamily="2" charset="-122"/>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标题 1"/>
          <p:cNvSpPr>
            <a:spLocks noGrp="1"/>
          </p:cNvSpPr>
          <p:nvPr>
            <p:ph type="title"/>
          </p:nvPr>
        </p:nvSpPr>
        <p:spPr/>
        <p:txBody>
          <a:bodyPr/>
          <a:lstStyle/>
          <a:p>
            <a:r>
              <a:rPr lang="zh-CN" altLang="en-US" dirty="0" smtClean="0">
                <a:ea typeface="宋体" pitchFamily="2" charset="-122"/>
              </a:rPr>
              <a:t>研究报告分类</a:t>
            </a:r>
          </a:p>
        </p:txBody>
      </p:sp>
      <p:sp>
        <p:nvSpPr>
          <p:cNvPr id="31747" name="内容占位符 2"/>
          <p:cNvSpPr>
            <a:spLocks noGrp="1"/>
          </p:cNvSpPr>
          <p:nvPr>
            <p:ph idx="1"/>
          </p:nvPr>
        </p:nvSpPr>
        <p:spPr>
          <a:xfrm>
            <a:off x="323528" y="1613173"/>
            <a:ext cx="8218487" cy="5056187"/>
          </a:xfrm>
        </p:spPr>
        <p:txBody>
          <a:bodyPr/>
          <a:lstStyle/>
          <a:p>
            <a:pPr>
              <a:lnSpc>
                <a:spcPct val="150000"/>
              </a:lnSpc>
            </a:pPr>
            <a:r>
              <a:rPr lang="zh-CN" altLang="en-US" sz="1800" b="1" dirty="0" smtClean="0">
                <a:latin typeface="宋体" pitchFamily="2" charset="-122"/>
                <a:ea typeface="宋体" pitchFamily="2" charset="-122"/>
              </a:rPr>
              <a:t>报告分类</a:t>
            </a:r>
            <a:endParaRPr lang="en-US" altLang="zh-CN" sz="1800" b="1" dirty="0" smtClean="0">
              <a:latin typeface="宋体" pitchFamily="2" charset="-122"/>
              <a:ea typeface="宋体" pitchFamily="2" charset="-122"/>
            </a:endParaRPr>
          </a:p>
          <a:p>
            <a:pPr>
              <a:lnSpc>
                <a:spcPct val="150000"/>
              </a:lnSpc>
              <a:buFont typeface="Wingdings" pitchFamily="2" charset="2"/>
              <a:buChar char="ü"/>
            </a:pPr>
            <a:r>
              <a:rPr lang="zh-CN" altLang="en-US" sz="1600" dirty="0" smtClean="0">
                <a:latin typeface="宋体" pitchFamily="2" charset="-122"/>
                <a:ea typeface="宋体" pitchFamily="2" charset="-122"/>
              </a:rPr>
              <a:t>宏观研究报告</a:t>
            </a:r>
          </a:p>
          <a:p>
            <a:pPr>
              <a:lnSpc>
                <a:spcPct val="150000"/>
              </a:lnSpc>
              <a:buFont typeface="Wingdings" pitchFamily="2" charset="2"/>
              <a:buChar char="ü"/>
            </a:pPr>
            <a:r>
              <a:rPr lang="zh-CN" altLang="en-US" sz="1600" dirty="0" smtClean="0">
                <a:latin typeface="宋体" pitchFamily="2" charset="-122"/>
                <a:ea typeface="宋体" pitchFamily="2" charset="-122"/>
              </a:rPr>
              <a:t>策略研究报告</a:t>
            </a:r>
          </a:p>
          <a:p>
            <a:pPr>
              <a:lnSpc>
                <a:spcPct val="150000"/>
              </a:lnSpc>
              <a:buFont typeface="Wingdings" pitchFamily="2" charset="2"/>
              <a:buChar char="ü"/>
            </a:pPr>
            <a:r>
              <a:rPr lang="zh-CN" altLang="en-US" sz="1600" dirty="0" smtClean="0">
                <a:solidFill>
                  <a:srgbClr val="FF0000"/>
                </a:solidFill>
                <a:latin typeface="宋体" pitchFamily="2" charset="-122"/>
                <a:ea typeface="宋体" pitchFamily="2" charset="-122"/>
              </a:rPr>
              <a:t>行业研究报告</a:t>
            </a:r>
          </a:p>
          <a:p>
            <a:pPr>
              <a:lnSpc>
                <a:spcPct val="150000"/>
              </a:lnSpc>
              <a:buFont typeface="Wingdings" pitchFamily="2" charset="2"/>
              <a:buChar char="ü"/>
            </a:pPr>
            <a:r>
              <a:rPr lang="zh-CN" altLang="en-US" sz="1600" dirty="0" smtClean="0">
                <a:solidFill>
                  <a:srgbClr val="FF0000"/>
                </a:solidFill>
                <a:latin typeface="宋体" pitchFamily="2" charset="-122"/>
                <a:ea typeface="宋体" pitchFamily="2" charset="-122"/>
              </a:rPr>
              <a:t>上市公司研究报告</a:t>
            </a:r>
          </a:p>
          <a:p>
            <a:pPr>
              <a:lnSpc>
                <a:spcPct val="150000"/>
              </a:lnSpc>
              <a:buFont typeface="Wingdings" pitchFamily="2" charset="2"/>
              <a:buChar char="ü"/>
            </a:pPr>
            <a:r>
              <a:rPr lang="zh-CN" altLang="en-US" sz="1600" dirty="0" smtClean="0">
                <a:solidFill>
                  <a:srgbClr val="FF0000"/>
                </a:solidFill>
                <a:latin typeface="宋体" pitchFamily="2" charset="-122"/>
                <a:ea typeface="宋体" pitchFamily="2" charset="-122"/>
              </a:rPr>
              <a:t>各类资讯报告</a:t>
            </a:r>
          </a:p>
          <a:p>
            <a:pPr>
              <a:lnSpc>
                <a:spcPct val="150000"/>
              </a:lnSpc>
              <a:buFont typeface="Wingdings" pitchFamily="2" charset="2"/>
              <a:buChar char="ü"/>
            </a:pPr>
            <a:r>
              <a:rPr lang="zh-CN" altLang="en-US" sz="1600" dirty="0" smtClean="0">
                <a:latin typeface="宋体" pitchFamily="2" charset="-122"/>
                <a:ea typeface="宋体" pitchFamily="2" charset="-122"/>
              </a:rPr>
              <a:t>债券研究报告</a:t>
            </a:r>
          </a:p>
          <a:p>
            <a:pPr>
              <a:lnSpc>
                <a:spcPct val="150000"/>
              </a:lnSpc>
              <a:buFont typeface="Wingdings" pitchFamily="2" charset="2"/>
              <a:buChar char="ü"/>
            </a:pPr>
            <a:r>
              <a:rPr lang="zh-CN" altLang="en-US" sz="1600" dirty="0" smtClean="0">
                <a:latin typeface="宋体" pitchFamily="2" charset="-122"/>
                <a:ea typeface="宋体" pitchFamily="2" charset="-122"/>
              </a:rPr>
              <a:t>基金研究报告</a:t>
            </a:r>
          </a:p>
          <a:p>
            <a:pPr>
              <a:lnSpc>
                <a:spcPct val="150000"/>
              </a:lnSpc>
            </a:pPr>
            <a:endParaRPr lang="en-US" altLang="zh-CN" sz="1800" b="1" dirty="0" smtClean="0">
              <a:latin typeface="宋体" pitchFamily="2" charset="-122"/>
              <a:ea typeface="宋体" pitchFamily="2" charset="-122"/>
            </a:endParaRPr>
          </a:p>
          <a:p>
            <a:pPr>
              <a:lnSpc>
                <a:spcPct val="150000"/>
              </a:lnSpc>
              <a:buNone/>
            </a:pPr>
            <a:endParaRPr lang="zh-CN" altLang="en-US" sz="1800" dirty="0" smtClean="0">
              <a:latin typeface="宋体" pitchFamily="2" charset="-122"/>
              <a:ea typeface="宋体" pitchFamily="2" charset="-122"/>
            </a:endParaRPr>
          </a:p>
          <a:p>
            <a:pPr>
              <a:lnSpc>
                <a:spcPct val="150000"/>
              </a:lnSpc>
              <a:buFont typeface="Wingdings" pitchFamily="2" charset="2"/>
              <a:buChar char="ü"/>
            </a:pPr>
            <a:endParaRPr lang="zh-CN" altLang="en-US" sz="1800" dirty="0" smtClean="0">
              <a:latin typeface="宋体" pitchFamily="2" charset="-122"/>
              <a:ea typeface="宋体" pitchFamily="2" charset="-122"/>
            </a:endParaRPr>
          </a:p>
          <a:p>
            <a:pPr>
              <a:lnSpc>
                <a:spcPct val="150000"/>
              </a:lnSpc>
              <a:buFont typeface="Wingdings" pitchFamily="2" charset="2"/>
              <a:buChar char="ü"/>
            </a:pPr>
            <a:endParaRPr lang="zh-CN" altLang="en-US" sz="1800" dirty="0" smtClean="0">
              <a:latin typeface="宋体" pitchFamily="2" charset="-122"/>
              <a:ea typeface="宋体" pitchFamily="2" charset="-122"/>
            </a:endParaRPr>
          </a:p>
          <a:p>
            <a:pPr>
              <a:lnSpc>
                <a:spcPct val="150000"/>
              </a:lnSpc>
              <a:buFont typeface="Wingdings" pitchFamily="2" charset="2"/>
              <a:buChar char="ü"/>
            </a:pPr>
            <a:endParaRPr lang="zh-CN" altLang="en-US" sz="1800" dirty="0" smtClean="0">
              <a:latin typeface="宋体" pitchFamily="2" charset="-122"/>
              <a:ea typeface="宋体" pitchFamily="2" charset="-122"/>
            </a:endParaRPr>
          </a:p>
          <a:p>
            <a:pPr>
              <a:lnSpc>
                <a:spcPct val="150000"/>
              </a:lnSpc>
              <a:buFont typeface="Wingdings" pitchFamily="2" charset="2"/>
              <a:buChar char="ü"/>
            </a:pPr>
            <a:endParaRPr lang="zh-CN" altLang="en-US" sz="1800" dirty="0" smtClean="0">
              <a:latin typeface="宋体" pitchFamily="2" charset="-122"/>
              <a:ea typeface="宋体" pitchFamily="2" charset="-122"/>
            </a:endParaRPr>
          </a:p>
          <a:p>
            <a:pPr>
              <a:lnSpc>
                <a:spcPct val="150000"/>
              </a:lnSpc>
              <a:buFont typeface="Wingdings" pitchFamily="2" charset="2"/>
              <a:buChar char="ü"/>
            </a:pPr>
            <a:endParaRPr lang="zh-CN" altLang="en-US" sz="2000" dirty="0" smtClean="0">
              <a:latin typeface="宋体" pitchFamily="2" charset="-122"/>
              <a:ea typeface="宋体" pitchFamily="2" charset="-122"/>
            </a:endParaRPr>
          </a:p>
          <a:p>
            <a:pPr>
              <a:lnSpc>
                <a:spcPct val="150000"/>
              </a:lnSpc>
              <a:buFont typeface="Wingdings" pitchFamily="2" charset="2"/>
              <a:buChar char="ü"/>
            </a:pPr>
            <a:endParaRPr lang="en-US" altLang="zh-CN" sz="2000" b="1" dirty="0" smtClean="0">
              <a:latin typeface="宋体" pitchFamily="2" charset="-122"/>
              <a:ea typeface="宋体" pitchFamily="2" charset="-122"/>
            </a:endParaRPr>
          </a:p>
        </p:txBody>
      </p:sp>
      <p:sp>
        <p:nvSpPr>
          <p:cNvPr id="4" name="内容占位符 2"/>
          <p:cNvSpPr txBox="1">
            <a:spLocks/>
          </p:cNvSpPr>
          <p:nvPr/>
        </p:nvSpPr>
        <p:spPr bwMode="auto">
          <a:xfrm>
            <a:off x="3419872" y="1052736"/>
            <a:ext cx="5724128" cy="505618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914400" rtl="0" eaLnBrk="0" fontAlgn="base" latinLnBrk="0" hangingPunct="0">
              <a:lnSpc>
                <a:spcPct val="150000"/>
              </a:lnSpc>
              <a:spcBef>
                <a:spcPct val="20000"/>
              </a:spcBef>
              <a:spcAft>
                <a:spcPct val="0"/>
              </a:spcAft>
              <a:buClr>
                <a:schemeClr val="accent1"/>
              </a:buClr>
              <a:buSzPct val="80000"/>
              <a:tabLst/>
              <a:defRPr/>
            </a:pPr>
            <a:r>
              <a:rPr kumimoji="0" lang="zh-CN" altLang="en-US" sz="1600" b="1" i="0" u="none" strike="noStrike" kern="0" cap="none" spc="0" normalizeH="0" baseline="0" noProof="0" dirty="0" smtClean="0">
                <a:ln>
                  <a:noFill/>
                </a:ln>
                <a:solidFill>
                  <a:schemeClr val="tx1"/>
                </a:solidFill>
                <a:effectLst/>
                <a:uLnTx/>
                <a:uFillTx/>
                <a:latin typeface="宋体" pitchFamily="2" charset="-122"/>
                <a:ea typeface="宋体" pitchFamily="2" charset="-122"/>
                <a:cs typeface="+mn-cs"/>
              </a:rPr>
              <a:t>行业报告</a:t>
            </a:r>
            <a:endParaRPr kumimoji="0" lang="en-US" altLang="zh-CN" sz="1600" b="1" i="0" u="none" strike="noStrike" kern="0" cap="none" spc="0" normalizeH="0" baseline="0" noProof="0" dirty="0" smtClean="0">
              <a:ln>
                <a:noFill/>
              </a:ln>
              <a:solidFill>
                <a:schemeClr val="tx1"/>
              </a:solidFill>
              <a:effectLst/>
              <a:uLnTx/>
              <a:uFillTx/>
              <a:latin typeface="宋体" pitchFamily="2" charset="-122"/>
              <a:ea typeface="宋体" pitchFamily="2" charset="-122"/>
              <a:cs typeface="+mn-cs"/>
            </a:endParaRPr>
          </a:p>
          <a:p>
            <a:pPr marL="342900" marR="0" lvl="0" indent="-342900" algn="l" defTabSz="914400" rtl="0" eaLnBrk="0" fontAlgn="base" latinLnBrk="0" hangingPunct="0">
              <a:lnSpc>
                <a:spcPct val="150000"/>
              </a:lnSpc>
              <a:spcBef>
                <a:spcPct val="20000"/>
              </a:spcBef>
              <a:spcAft>
                <a:spcPct val="0"/>
              </a:spcAft>
              <a:buClr>
                <a:schemeClr val="accent1"/>
              </a:buClr>
              <a:buSzPct val="80000"/>
              <a:buFont typeface="Arial" pitchFamily="34" charset="0"/>
              <a:buChar char="•"/>
              <a:tabLst/>
              <a:defRPr/>
            </a:pPr>
            <a:r>
              <a:rPr kumimoji="0" lang="zh-CN" altLang="en-US" sz="1600" b="0" i="0" u="none" strike="noStrike" kern="0" cap="none" spc="0" normalizeH="0" baseline="0" noProof="0" dirty="0" smtClean="0">
                <a:ln>
                  <a:noFill/>
                </a:ln>
                <a:solidFill>
                  <a:schemeClr val="tx1"/>
                </a:solidFill>
                <a:effectLst/>
                <a:uLnTx/>
                <a:uFillTx/>
                <a:latin typeface="宋体" pitchFamily="2" charset="-122"/>
                <a:ea typeface="宋体" pitchFamily="2" charset="-122"/>
                <a:cs typeface="+mn-cs"/>
              </a:rPr>
              <a:t>行业深度研究报告（包括投资策略报告、专题报告等）</a:t>
            </a:r>
            <a:endParaRPr kumimoji="0" lang="en-US" altLang="zh-CN" sz="1600" b="0" i="0" u="none" strike="noStrike" kern="0" cap="none" spc="0" normalizeH="0" baseline="0" noProof="0" dirty="0" smtClean="0">
              <a:ln>
                <a:noFill/>
              </a:ln>
              <a:solidFill>
                <a:schemeClr val="tx1"/>
              </a:solidFill>
              <a:effectLst/>
              <a:uLnTx/>
              <a:uFillTx/>
              <a:latin typeface="宋体" pitchFamily="2" charset="-122"/>
              <a:ea typeface="宋体" pitchFamily="2" charset="-122"/>
              <a:cs typeface="+mn-cs"/>
            </a:endParaRPr>
          </a:p>
          <a:p>
            <a:pPr marL="342900" marR="0" lvl="0" indent="-342900" algn="l" defTabSz="914400" rtl="0" eaLnBrk="0" fontAlgn="base" latinLnBrk="0" hangingPunct="0">
              <a:lnSpc>
                <a:spcPct val="150000"/>
              </a:lnSpc>
              <a:spcBef>
                <a:spcPct val="20000"/>
              </a:spcBef>
              <a:spcAft>
                <a:spcPct val="0"/>
              </a:spcAft>
              <a:buClr>
                <a:schemeClr val="accent1"/>
              </a:buClr>
              <a:buSzPct val="80000"/>
              <a:buFont typeface="Arial" pitchFamily="34" charset="0"/>
              <a:buChar char="•"/>
              <a:tabLst/>
              <a:defRPr/>
            </a:pPr>
            <a:r>
              <a:rPr kumimoji="0" lang="zh-CN" altLang="en-US" sz="1600" b="0" i="0" u="none" strike="noStrike" kern="0" cap="none" spc="0" normalizeH="0" baseline="0" noProof="0" dirty="0" smtClean="0">
                <a:ln>
                  <a:noFill/>
                </a:ln>
                <a:solidFill>
                  <a:schemeClr val="tx1"/>
                </a:solidFill>
                <a:effectLst/>
                <a:uLnTx/>
                <a:uFillTx/>
                <a:latin typeface="宋体" pitchFamily="2" charset="-122"/>
                <a:ea typeface="宋体" pitchFamily="2" charset="-122"/>
                <a:cs typeface="+mn-cs"/>
              </a:rPr>
              <a:t>行业月度报告</a:t>
            </a:r>
            <a:endParaRPr kumimoji="0" lang="en-US" altLang="zh-CN" sz="1600" b="0" i="0" u="none" strike="noStrike" kern="0" cap="none" spc="0" normalizeH="0" baseline="0" noProof="0" dirty="0" smtClean="0">
              <a:ln>
                <a:noFill/>
              </a:ln>
              <a:solidFill>
                <a:schemeClr val="tx1"/>
              </a:solidFill>
              <a:effectLst/>
              <a:uLnTx/>
              <a:uFillTx/>
              <a:latin typeface="宋体" pitchFamily="2" charset="-122"/>
              <a:ea typeface="宋体" pitchFamily="2" charset="-122"/>
              <a:cs typeface="+mn-cs"/>
            </a:endParaRPr>
          </a:p>
          <a:p>
            <a:pPr marL="342900" marR="0" lvl="0" indent="-342900" algn="l" defTabSz="914400" rtl="0" eaLnBrk="0" fontAlgn="base" latinLnBrk="0" hangingPunct="0">
              <a:lnSpc>
                <a:spcPct val="150000"/>
              </a:lnSpc>
              <a:spcBef>
                <a:spcPct val="20000"/>
              </a:spcBef>
              <a:spcAft>
                <a:spcPct val="0"/>
              </a:spcAft>
              <a:buClr>
                <a:schemeClr val="accent1"/>
              </a:buClr>
              <a:buSzPct val="80000"/>
              <a:buFont typeface="Arial" pitchFamily="34" charset="0"/>
              <a:buChar char="•"/>
              <a:tabLst/>
              <a:defRPr/>
            </a:pPr>
            <a:r>
              <a:rPr kumimoji="0" lang="zh-CN" altLang="en-US" sz="1600" b="0" i="0" u="none" strike="noStrike" kern="0" cap="none" spc="0" normalizeH="0" baseline="0" noProof="0" dirty="0" smtClean="0">
                <a:ln>
                  <a:noFill/>
                </a:ln>
                <a:solidFill>
                  <a:schemeClr val="tx1"/>
                </a:solidFill>
                <a:effectLst/>
                <a:uLnTx/>
                <a:uFillTx/>
                <a:latin typeface="宋体" pitchFamily="2" charset="-122"/>
                <a:ea typeface="宋体" pitchFamily="2" charset="-122"/>
                <a:cs typeface="+mn-cs"/>
              </a:rPr>
              <a:t>行业周报</a:t>
            </a:r>
            <a:endParaRPr kumimoji="0" lang="en-US" altLang="zh-CN" sz="1600" b="0" i="0" u="none" strike="noStrike" kern="0" cap="none" spc="0" normalizeH="0" baseline="0" noProof="0" dirty="0" smtClean="0">
              <a:ln>
                <a:noFill/>
              </a:ln>
              <a:solidFill>
                <a:schemeClr val="tx1"/>
              </a:solidFill>
              <a:effectLst/>
              <a:uLnTx/>
              <a:uFillTx/>
              <a:latin typeface="宋体" pitchFamily="2" charset="-122"/>
              <a:ea typeface="宋体" pitchFamily="2" charset="-122"/>
              <a:cs typeface="+mn-cs"/>
            </a:endParaRPr>
          </a:p>
          <a:p>
            <a:pPr marL="342900" marR="0" lvl="0" indent="-342900" algn="l" defTabSz="914400" rtl="0" eaLnBrk="0" fontAlgn="base" latinLnBrk="0" hangingPunct="0">
              <a:lnSpc>
                <a:spcPct val="150000"/>
              </a:lnSpc>
              <a:spcBef>
                <a:spcPct val="20000"/>
              </a:spcBef>
              <a:spcAft>
                <a:spcPct val="0"/>
              </a:spcAft>
              <a:buClr>
                <a:schemeClr val="accent1"/>
              </a:buClr>
              <a:buSzPct val="80000"/>
              <a:buFont typeface="Arial" pitchFamily="34" charset="0"/>
              <a:buChar char="•"/>
              <a:tabLst/>
              <a:defRPr/>
            </a:pPr>
            <a:r>
              <a:rPr kumimoji="0" lang="zh-CN" altLang="en-US" sz="1600" b="0" i="0" u="none" strike="noStrike" kern="0" cap="none" spc="0" normalizeH="0" baseline="0" noProof="0" dirty="0" smtClean="0">
                <a:ln>
                  <a:noFill/>
                </a:ln>
                <a:solidFill>
                  <a:schemeClr val="tx1"/>
                </a:solidFill>
                <a:effectLst/>
                <a:uLnTx/>
                <a:uFillTx/>
                <a:latin typeface="宋体" pitchFamily="2" charset="-122"/>
                <a:ea typeface="宋体" pitchFamily="2" charset="-122"/>
                <a:cs typeface="+mn-cs"/>
              </a:rPr>
              <a:t>行业动态分析</a:t>
            </a:r>
          </a:p>
          <a:p>
            <a:pPr marL="342900" marR="0" lvl="0" indent="-342900" algn="l" defTabSz="914400" rtl="0" eaLnBrk="0" fontAlgn="base" latinLnBrk="0" hangingPunct="0">
              <a:lnSpc>
                <a:spcPct val="150000"/>
              </a:lnSpc>
              <a:spcBef>
                <a:spcPct val="20000"/>
              </a:spcBef>
              <a:spcAft>
                <a:spcPct val="0"/>
              </a:spcAft>
              <a:buClr>
                <a:schemeClr val="accent1"/>
              </a:buClr>
              <a:buSzPct val="80000"/>
              <a:tabLst/>
              <a:defRPr/>
            </a:pPr>
            <a:r>
              <a:rPr kumimoji="0" lang="zh-CN" altLang="en-US" sz="1600" b="1" i="0" u="none" strike="noStrike" kern="0" cap="none" spc="0" normalizeH="0" baseline="0" noProof="0" dirty="0" smtClean="0">
                <a:ln>
                  <a:noFill/>
                </a:ln>
                <a:solidFill>
                  <a:schemeClr val="tx1"/>
                </a:solidFill>
                <a:effectLst/>
                <a:uLnTx/>
                <a:uFillTx/>
                <a:latin typeface="宋体" pitchFamily="2" charset="-122"/>
                <a:ea typeface="宋体" pitchFamily="2" charset="-122"/>
                <a:cs typeface="+mn-cs"/>
              </a:rPr>
              <a:t>公司报告</a:t>
            </a:r>
            <a:endParaRPr kumimoji="0" lang="en-US" altLang="zh-CN" sz="1600" b="1" i="0" u="none" strike="noStrike" kern="0" cap="none" spc="0" normalizeH="0" baseline="0" noProof="0" dirty="0" smtClean="0">
              <a:ln>
                <a:noFill/>
              </a:ln>
              <a:solidFill>
                <a:schemeClr val="tx1"/>
              </a:solidFill>
              <a:effectLst/>
              <a:uLnTx/>
              <a:uFillTx/>
              <a:latin typeface="宋体" pitchFamily="2" charset="-122"/>
              <a:ea typeface="宋体" pitchFamily="2" charset="-122"/>
              <a:cs typeface="+mn-cs"/>
            </a:endParaRPr>
          </a:p>
          <a:p>
            <a:pPr marL="342900" marR="0" lvl="0" indent="-342900" algn="l" defTabSz="914400" rtl="0" eaLnBrk="0" fontAlgn="base" latinLnBrk="0" hangingPunct="0">
              <a:lnSpc>
                <a:spcPct val="150000"/>
              </a:lnSpc>
              <a:spcBef>
                <a:spcPct val="20000"/>
              </a:spcBef>
              <a:spcAft>
                <a:spcPct val="0"/>
              </a:spcAft>
              <a:buClr>
                <a:schemeClr val="accent1"/>
              </a:buClr>
              <a:buSzPct val="80000"/>
              <a:buFont typeface="Arial" pitchFamily="34" charset="0"/>
              <a:buChar char="•"/>
              <a:tabLst/>
              <a:defRPr/>
            </a:pPr>
            <a:r>
              <a:rPr kumimoji="0" lang="zh-CN" altLang="en-US" sz="1600" b="0" i="0" u="none" strike="noStrike" kern="0" cap="none" spc="0" normalizeH="0" baseline="0" noProof="0" dirty="0" smtClean="0">
                <a:ln>
                  <a:noFill/>
                </a:ln>
                <a:solidFill>
                  <a:schemeClr val="tx1"/>
                </a:solidFill>
                <a:effectLst/>
                <a:uLnTx/>
                <a:uFillTx/>
                <a:latin typeface="宋体" pitchFamily="2" charset="-122"/>
                <a:ea typeface="宋体" pitchFamily="2" charset="-122"/>
                <a:cs typeface="+mn-cs"/>
              </a:rPr>
              <a:t>公司深度研究报告</a:t>
            </a:r>
            <a:endParaRPr kumimoji="0" lang="en-US" altLang="zh-CN" sz="1600" b="0" i="0" u="none" strike="noStrike" kern="0" cap="none" spc="0" normalizeH="0" baseline="0" noProof="0" dirty="0" smtClean="0">
              <a:ln>
                <a:noFill/>
              </a:ln>
              <a:solidFill>
                <a:schemeClr val="tx1"/>
              </a:solidFill>
              <a:effectLst/>
              <a:uLnTx/>
              <a:uFillTx/>
              <a:latin typeface="宋体" pitchFamily="2" charset="-122"/>
              <a:ea typeface="宋体" pitchFamily="2" charset="-122"/>
              <a:cs typeface="+mn-cs"/>
            </a:endParaRPr>
          </a:p>
          <a:p>
            <a:pPr marL="342900" marR="0" lvl="0" indent="-342900" algn="l" defTabSz="914400" rtl="0" eaLnBrk="0" fontAlgn="base" latinLnBrk="0" hangingPunct="0">
              <a:lnSpc>
                <a:spcPct val="150000"/>
              </a:lnSpc>
              <a:spcBef>
                <a:spcPct val="20000"/>
              </a:spcBef>
              <a:spcAft>
                <a:spcPct val="0"/>
              </a:spcAft>
              <a:buClr>
                <a:schemeClr val="accent1"/>
              </a:buClr>
              <a:buSzPct val="80000"/>
              <a:buFont typeface="Arial" pitchFamily="34" charset="0"/>
              <a:buChar char="•"/>
              <a:tabLst/>
              <a:defRPr/>
            </a:pPr>
            <a:r>
              <a:rPr kumimoji="0" lang="zh-CN" altLang="en-US" sz="1600" b="0" i="0" u="none" strike="noStrike" kern="0" cap="none" spc="0" normalizeH="0" baseline="0" noProof="0" dirty="0" smtClean="0">
                <a:ln>
                  <a:noFill/>
                </a:ln>
                <a:solidFill>
                  <a:schemeClr val="tx1"/>
                </a:solidFill>
                <a:effectLst/>
                <a:uLnTx/>
                <a:uFillTx/>
                <a:latin typeface="宋体" pitchFamily="2" charset="-122"/>
                <a:ea typeface="宋体" pitchFamily="2" charset="-122"/>
                <a:cs typeface="+mn-cs"/>
              </a:rPr>
              <a:t>调研报告</a:t>
            </a:r>
            <a:endParaRPr kumimoji="0" lang="en-US" altLang="zh-CN" sz="1600" b="0" i="0" u="none" strike="noStrike" kern="0" cap="none" spc="0" normalizeH="0" baseline="0" noProof="0" dirty="0" smtClean="0">
              <a:ln>
                <a:noFill/>
              </a:ln>
              <a:solidFill>
                <a:schemeClr val="tx1"/>
              </a:solidFill>
              <a:effectLst/>
              <a:uLnTx/>
              <a:uFillTx/>
              <a:latin typeface="宋体" pitchFamily="2" charset="-122"/>
              <a:ea typeface="宋体" pitchFamily="2" charset="-122"/>
              <a:cs typeface="+mn-cs"/>
            </a:endParaRPr>
          </a:p>
          <a:p>
            <a:pPr marL="342900" marR="0" lvl="0" indent="-342900" algn="l" defTabSz="914400" rtl="0" eaLnBrk="0" fontAlgn="base" latinLnBrk="0" hangingPunct="0">
              <a:lnSpc>
                <a:spcPct val="150000"/>
              </a:lnSpc>
              <a:spcBef>
                <a:spcPct val="20000"/>
              </a:spcBef>
              <a:spcAft>
                <a:spcPct val="0"/>
              </a:spcAft>
              <a:buClr>
                <a:schemeClr val="accent1"/>
              </a:buClr>
              <a:buSzPct val="80000"/>
              <a:buFont typeface="Arial" pitchFamily="34" charset="0"/>
              <a:buChar char="•"/>
              <a:tabLst/>
              <a:defRPr/>
            </a:pPr>
            <a:r>
              <a:rPr kumimoji="0" lang="zh-CN" altLang="en-US" sz="1600" b="0" i="0" u="none" strike="noStrike" kern="0" cap="none" spc="0" normalizeH="0" baseline="0" noProof="0" dirty="0" smtClean="0">
                <a:ln>
                  <a:noFill/>
                </a:ln>
                <a:solidFill>
                  <a:schemeClr val="tx1"/>
                </a:solidFill>
                <a:effectLst/>
                <a:uLnTx/>
                <a:uFillTx/>
                <a:latin typeface="宋体" pitchFamily="2" charset="-122"/>
                <a:ea typeface="宋体" pitchFamily="2" charset="-122"/>
                <a:cs typeface="+mn-cs"/>
              </a:rPr>
              <a:t>点评报告</a:t>
            </a:r>
            <a:endParaRPr kumimoji="0" lang="en-US" altLang="zh-CN" sz="1600" b="0" i="0" u="none" strike="noStrike" kern="0" cap="none" spc="0" normalizeH="0" baseline="0" noProof="0" dirty="0" smtClean="0">
              <a:ln>
                <a:noFill/>
              </a:ln>
              <a:solidFill>
                <a:schemeClr val="tx1"/>
              </a:solidFill>
              <a:effectLst/>
              <a:uLnTx/>
              <a:uFillTx/>
              <a:latin typeface="宋体" pitchFamily="2" charset="-122"/>
              <a:ea typeface="宋体" pitchFamily="2" charset="-122"/>
              <a:cs typeface="+mn-cs"/>
            </a:endParaRPr>
          </a:p>
          <a:p>
            <a:pPr marL="342900" marR="0" lvl="0" indent="-342900" algn="l" defTabSz="914400" rtl="0" eaLnBrk="0" fontAlgn="base" latinLnBrk="0" hangingPunct="0">
              <a:lnSpc>
                <a:spcPct val="150000"/>
              </a:lnSpc>
              <a:spcBef>
                <a:spcPct val="20000"/>
              </a:spcBef>
              <a:spcAft>
                <a:spcPct val="0"/>
              </a:spcAft>
              <a:buClr>
                <a:schemeClr val="accent1"/>
              </a:buClr>
              <a:buSzPct val="80000"/>
              <a:buFont typeface="Arial" pitchFamily="34" charset="0"/>
              <a:buChar char="•"/>
              <a:tabLst/>
              <a:defRPr/>
            </a:pPr>
            <a:r>
              <a:rPr kumimoji="0" lang="zh-CN" altLang="en-US" sz="1600" b="0" i="0" u="none" strike="noStrike" kern="0" cap="none" spc="0" normalizeH="0" baseline="0" noProof="0" dirty="0" smtClean="0">
                <a:ln>
                  <a:noFill/>
                </a:ln>
                <a:solidFill>
                  <a:schemeClr val="tx1"/>
                </a:solidFill>
                <a:effectLst/>
                <a:uLnTx/>
                <a:uFillTx/>
                <a:latin typeface="宋体" pitchFamily="2" charset="-122"/>
                <a:ea typeface="宋体" pitchFamily="2" charset="-122"/>
                <a:cs typeface="+mn-cs"/>
              </a:rPr>
              <a:t>公司动态分析</a:t>
            </a:r>
            <a:endParaRPr kumimoji="0" lang="en-US" altLang="zh-CN" sz="1600" b="0" i="0" u="none" strike="noStrike" kern="0" cap="none" spc="0" normalizeH="0" baseline="0" noProof="0" dirty="0" smtClean="0">
              <a:ln>
                <a:noFill/>
              </a:ln>
              <a:solidFill>
                <a:schemeClr val="tx1"/>
              </a:solidFill>
              <a:effectLst/>
              <a:uLnTx/>
              <a:uFillTx/>
              <a:latin typeface="宋体" pitchFamily="2" charset="-122"/>
              <a:ea typeface="宋体" pitchFamily="2" charset="-122"/>
              <a:cs typeface="+mn-cs"/>
            </a:endParaRPr>
          </a:p>
          <a:p>
            <a:pPr marL="342900" marR="0" lvl="0" indent="-342900" algn="l" defTabSz="914400" rtl="0" eaLnBrk="0" fontAlgn="base" latinLnBrk="0" hangingPunct="0">
              <a:lnSpc>
                <a:spcPct val="150000"/>
              </a:lnSpc>
              <a:spcBef>
                <a:spcPct val="20000"/>
              </a:spcBef>
              <a:spcAft>
                <a:spcPct val="0"/>
              </a:spcAft>
              <a:buClr>
                <a:schemeClr val="accent1"/>
              </a:buClr>
              <a:buSzPct val="80000"/>
              <a:buFont typeface="Arial" pitchFamily="34" charset="0"/>
              <a:buChar char="•"/>
              <a:tabLst/>
              <a:defRPr/>
            </a:pPr>
            <a:r>
              <a:rPr kumimoji="0" lang="zh-CN" altLang="en-US" sz="1600" b="0" i="0" u="none" strike="noStrike" kern="0" cap="none" spc="0" normalizeH="0" baseline="0" noProof="0" dirty="0" smtClean="0">
                <a:ln>
                  <a:noFill/>
                </a:ln>
                <a:solidFill>
                  <a:schemeClr val="tx1"/>
                </a:solidFill>
                <a:effectLst/>
                <a:uLnTx/>
                <a:uFillTx/>
                <a:latin typeface="宋体" pitchFamily="2" charset="-122"/>
                <a:ea typeface="宋体" pitchFamily="2" charset="-122"/>
                <a:cs typeface="+mn-cs"/>
              </a:rPr>
              <a:t>新股分析报告</a:t>
            </a:r>
          </a:p>
          <a:p>
            <a:pPr marL="342900" marR="0" lvl="0" indent="-342900" algn="l" defTabSz="914400" rtl="0" eaLnBrk="0" fontAlgn="base" latinLnBrk="0" hangingPunct="0">
              <a:lnSpc>
                <a:spcPct val="150000"/>
              </a:lnSpc>
              <a:spcBef>
                <a:spcPct val="20000"/>
              </a:spcBef>
              <a:spcAft>
                <a:spcPct val="0"/>
              </a:spcAft>
              <a:buClr>
                <a:schemeClr val="accent1"/>
              </a:buClr>
              <a:buSzPct val="80000"/>
              <a:tabLst/>
              <a:defRPr/>
            </a:pPr>
            <a:r>
              <a:rPr kumimoji="0" lang="zh-CN" altLang="en-US" sz="1600" b="1" i="0" u="none" strike="noStrike" kern="0" cap="none" spc="0" normalizeH="0" baseline="0" noProof="0" dirty="0" smtClean="0">
                <a:ln>
                  <a:noFill/>
                </a:ln>
                <a:solidFill>
                  <a:schemeClr val="tx1"/>
                </a:solidFill>
                <a:effectLst/>
                <a:uLnTx/>
                <a:uFillTx/>
                <a:latin typeface="宋体" pitchFamily="2" charset="-122"/>
                <a:ea typeface="宋体" pitchFamily="2" charset="-122"/>
                <a:cs typeface="+mn-cs"/>
              </a:rPr>
              <a:t>资讯类报告：</a:t>
            </a:r>
            <a:r>
              <a:rPr kumimoji="0" lang="zh-CN" altLang="en-US" sz="1600" b="0" i="0" u="none" strike="noStrike" kern="0" cap="none" spc="0" normalizeH="0" baseline="0" noProof="0" dirty="0" smtClean="0">
                <a:ln>
                  <a:noFill/>
                </a:ln>
                <a:solidFill>
                  <a:schemeClr val="tx1"/>
                </a:solidFill>
                <a:effectLst/>
                <a:uLnTx/>
                <a:uFillTx/>
                <a:latin typeface="宋体" pitchFamily="2" charset="-122"/>
                <a:ea typeface="宋体" pitchFamily="2" charset="-122"/>
                <a:cs typeface="+mn-cs"/>
              </a:rPr>
              <a:t>每日投资快报、每日行业资讯、即时点评、调研计划等</a:t>
            </a:r>
            <a:endParaRPr kumimoji="0" lang="en-US" altLang="zh-CN" sz="1600" b="0" i="0" u="none" strike="noStrike" kern="0" cap="none" spc="0" normalizeH="0" baseline="0" noProof="0" dirty="0" smtClean="0">
              <a:ln>
                <a:noFill/>
              </a:ln>
              <a:solidFill>
                <a:schemeClr val="tx1"/>
              </a:solidFill>
              <a:effectLst/>
              <a:uLnTx/>
              <a:uFillTx/>
              <a:latin typeface="宋体" pitchFamily="2" charset="-122"/>
              <a:ea typeface="宋体" pitchFamily="2" charset="-122"/>
              <a:cs typeface="+mn-cs"/>
            </a:endParaRPr>
          </a:p>
          <a:p>
            <a:pPr marL="342900" marR="0" lvl="0" indent="-342900" algn="l" defTabSz="914400" rtl="0" eaLnBrk="0" fontAlgn="base" latinLnBrk="0" hangingPunct="0">
              <a:lnSpc>
                <a:spcPct val="150000"/>
              </a:lnSpc>
              <a:spcBef>
                <a:spcPct val="20000"/>
              </a:spcBef>
              <a:spcAft>
                <a:spcPct val="0"/>
              </a:spcAft>
              <a:buClr>
                <a:schemeClr val="accent1"/>
              </a:buClr>
              <a:buSzPct val="80000"/>
              <a:buFont typeface="Wingdings" pitchFamily="2" charset="2"/>
              <a:buNone/>
              <a:tabLst/>
              <a:defRPr/>
            </a:pPr>
            <a:endParaRPr kumimoji="0" lang="zh-CN" altLang="en-US" sz="1800" b="0" i="0" u="none" strike="noStrike" kern="0" cap="none" spc="0" normalizeH="0" baseline="0" noProof="0" dirty="0" smtClean="0">
              <a:ln>
                <a:noFill/>
              </a:ln>
              <a:solidFill>
                <a:schemeClr val="tx1"/>
              </a:solidFill>
              <a:effectLst/>
              <a:uLnTx/>
              <a:uFillTx/>
              <a:latin typeface="宋体" pitchFamily="2" charset="-122"/>
              <a:ea typeface="宋体" pitchFamily="2" charset="-122"/>
              <a:cs typeface="+mn-cs"/>
            </a:endParaRPr>
          </a:p>
          <a:p>
            <a:pPr marL="342900" marR="0" lvl="0" indent="-342900" algn="l" defTabSz="914400" rtl="0" eaLnBrk="0" fontAlgn="base" latinLnBrk="0" hangingPunct="0">
              <a:lnSpc>
                <a:spcPct val="150000"/>
              </a:lnSpc>
              <a:spcBef>
                <a:spcPct val="20000"/>
              </a:spcBef>
              <a:spcAft>
                <a:spcPct val="0"/>
              </a:spcAft>
              <a:buClr>
                <a:schemeClr val="accent1"/>
              </a:buClr>
              <a:buSzPct val="80000"/>
              <a:buFont typeface="Wingdings" pitchFamily="2" charset="2"/>
              <a:buChar char="ü"/>
              <a:tabLst/>
              <a:defRPr/>
            </a:pPr>
            <a:endParaRPr kumimoji="0" lang="zh-CN" altLang="en-US" sz="1800" b="0" i="0" u="none" strike="noStrike" kern="0" cap="none" spc="0" normalizeH="0" baseline="0" noProof="0" dirty="0" smtClean="0">
              <a:ln>
                <a:noFill/>
              </a:ln>
              <a:solidFill>
                <a:schemeClr val="tx1"/>
              </a:solidFill>
              <a:effectLst/>
              <a:uLnTx/>
              <a:uFillTx/>
              <a:latin typeface="宋体" pitchFamily="2" charset="-122"/>
              <a:ea typeface="宋体" pitchFamily="2" charset="-122"/>
              <a:cs typeface="+mn-cs"/>
            </a:endParaRPr>
          </a:p>
          <a:p>
            <a:pPr marL="342900" marR="0" lvl="0" indent="-342900" algn="l" defTabSz="914400" rtl="0" eaLnBrk="0" fontAlgn="base" latinLnBrk="0" hangingPunct="0">
              <a:lnSpc>
                <a:spcPct val="150000"/>
              </a:lnSpc>
              <a:spcBef>
                <a:spcPct val="20000"/>
              </a:spcBef>
              <a:spcAft>
                <a:spcPct val="0"/>
              </a:spcAft>
              <a:buClr>
                <a:schemeClr val="accent1"/>
              </a:buClr>
              <a:buSzPct val="80000"/>
              <a:buFont typeface="Wingdings" pitchFamily="2" charset="2"/>
              <a:buChar char="ü"/>
              <a:tabLst/>
              <a:defRPr/>
            </a:pPr>
            <a:endParaRPr kumimoji="0" lang="zh-CN" altLang="en-US" sz="1800" b="0" i="0" u="none" strike="noStrike" kern="0" cap="none" spc="0" normalizeH="0" baseline="0" noProof="0" dirty="0" smtClean="0">
              <a:ln>
                <a:noFill/>
              </a:ln>
              <a:solidFill>
                <a:schemeClr val="tx1"/>
              </a:solidFill>
              <a:effectLst/>
              <a:uLnTx/>
              <a:uFillTx/>
              <a:latin typeface="宋体" pitchFamily="2" charset="-122"/>
              <a:ea typeface="宋体" pitchFamily="2" charset="-122"/>
              <a:cs typeface="+mn-cs"/>
            </a:endParaRPr>
          </a:p>
          <a:p>
            <a:pPr marL="342900" marR="0" lvl="0" indent="-342900" algn="l" defTabSz="914400" rtl="0" eaLnBrk="0" fontAlgn="base" latinLnBrk="0" hangingPunct="0">
              <a:lnSpc>
                <a:spcPct val="150000"/>
              </a:lnSpc>
              <a:spcBef>
                <a:spcPct val="20000"/>
              </a:spcBef>
              <a:spcAft>
                <a:spcPct val="0"/>
              </a:spcAft>
              <a:buClr>
                <a:schemeClr val="accent1"/>
              </a:buClr>
              <a:buSzPct val="80000"/>
              <a:buFont typeface="Wingdings" pitchFamily="2" charset="2"/>
              <a:buChar char="ü"/>
              <a:tabLst/>
              <a:defRPr/>
            </a:pPr>
            <a:endParaRPr kumimoji="0" lang="zh-CN" altLang="en-US" sz="1800" b="0" i="0" u="none" strike="noStrike" kern="0" cap="none" spc="0" normalizeH="0" baseline="0" noProof="0" dirty="0" smtClean="0">
              <a:ln>
                <a:noFill/>
              </a:ln>
              <a:solidFill>
                <a:schemeClr val="tx1"/>
              </a:solidFill>
              <a:effectLst/>
              <a:uLnTx/>
              <a:uFillTx/>
              <a:latin typeface="宋体" pitchFamily="2" charset="-122"/>
              <a:ea typeface="宋体" pitchFamily="2" charset="-122"/>
              <a:cs typeface="+mn-cs"/>
            </a:endParaRPr>
          </a:p>
          <a:p>
            <a:pPr marL="342900" marR="0" lvl="0" indent="-342900" algn="l" defTabSz="914400" rtl="0" eaLnBrk="0" fontAlgn="base" latinLnBrk="0" hangingPunct="0">
              <a:lnSpc>
                <a:spcPct val="150000"/>
              </a:lnSpc>
              <a:spcBef>
                <a:spcPct val="20000"/>
              </a:spcBef>
              <a:spcAft>
                <a:spcPct val="0"/>
              </a:spcAft>
              <a:buClr>
                <a:schemeClr val="accent1"/>
              </a:buClr>
              <a:buSzPct val="80000"/>
              <a:buFont typeface="Wingdings" pitchFamily="2" charset="2"/>
              <a:buChar char="ü"/>
              <a:tabLst/>
              <a:defRPr/>
            </a:pPr>
            <a:endParaRPr kumimoji="0" lang="zh-CN" altLang="en-US" sz="1800" b="0" i="0" u="none" strike="noStrike" kern="0" cap="none" spc="0" normalizeH="0" baseline="0" noProof="0" dirty="0" smtClean="0">
              <a:ln>
                <a:noFill/>
              </a:ln>
              <a:solidFill>
                <a:schemeClr val="tx1"/>
              </a:solidFill>
              <a:effectLst/>
              <a:uLnTx/>
              <a:uFillTx/>
              <a:latin typeface="宋体" pitchFamily="2" charset="-122"/>
              <a:ea typeface="宋体" pitchFamily="2" charset="-122"/>
              <a:cs typeface="+mn-cs"/>
            </a:endParaRPr>
          </a:p>
          <a:p>
            <a:pPr marL="342900" marR="0" lvl="0" indent="-342900" algn="l" defTabSz="914400" rtl="0" eaLnBrk="0" fontAlgn="base" latinLnBrk="0" hangingPunct="0">
              <a:lnSpc>
                <a:spcPct val="150000"/>
              </a:lnSpc>
              <a:spcBef>
                <a:spcPct val="20000"/>
              </a:spcBef>
              <a:spcAft>
                <a:spcPct val="0"/>
              </a:spcAft>
              <a:buClr>
                <a:schemeClr val="accent1"/>
              </a:buClr>
              <a:buSzPct val="80000"/>
              <a:buFont typeface="Wingdings" pitchFamily="2" charset="2"/>
              <a:buChar char="ü"/>
              <a:tabLst/>
              <a:defRPr/>
            </a:pPr>
            <a:endParaRPr kumimoji="0" lang="zh-CN" altLang="en-US" sz="2000" b="0" i="0" u="none" strike="noStrike" kern="0" cap="none" spc="0" normalizeH="0" baseline="0" noProof="0" dirty="0" smtClean="0">
              <a:ln>
                <a:noFill/>
              </a:ln>
              <a:solidFill>
                <a:schemeClr val="tx1"/>
              </a:solidFill>
              <a:effectLst/>
              <a:uLnTx/>
              <a:uFillTx/>
              <a:latin typeface="宋体" pitchFamily="2" charset="-122"/>
              <a:ea typeface="宋体" pitchFamily="2" charset="-122"/>
              <a:cs typeface="+mn-cs"/>
            </a:endParaRPr>
          </a:p>
          <a:p>
            <a:pPr marL="342900" marR="0" lvl="0" indent="-342900" algn="l" defTabSz="914400" rtl="0" eaLnBrk="0" fontAlgn="base" latinLnBrk="0" hangingPunct="0">
              <a:lnSpc>
                <a:spcPct val="150000"/>
              </a:lnSpc>
              <a:spcBef>
                <a:spcPct val="20000"/>
              </a:spcBef>
              <a:spcAft>
                <a:spcPct val="0"/>
              </a:spcAft>
              <a:buClr>
                <a:schemeClr val="accent1"/>
              </a:buClr>
              <a:buSzPct val="80000"/>
              <a:buFont typeface="Wingdings" pitchFamily="2" charset="2"/>
              <a:buChar char="ü"/>
              <a:tabLst/>
              <a:defRPr/>
            </a:pPr>
            <a:endParaRPr kumimoji="0" lang="en-US" altLang="zh-CN" sz="2000" b="1" i="0" u="none" strike="noStrike" kern="0" cap="none" spc="0" normalizeH="0" baseline="0" noProof="0" dirty="0" smtClean="0">
              <a:ln>
                <a:noFill/>
              </a:ln>
              <a:solidFill>
                <a:schemeClr val="tx1"/>
              </a:solidFill>
              <a:effectLst/>
              <a:uLnTx/>
              <a:uFillTx/>
              <a:latin typeface="宋体" pitchFamily="2" charset="-122"/>
              <a:ea typeface="宋体" pitchFamily="2" charset="-122"/>
              <a:cs typeface="+mn-cs"/>
            </a:endParaRPr>
          </a:p>
        </p:txBody>
      </p:sp>
      <p:sp>
        <p:nvSpPr>
          <p:cNvPr id="5" name="左大括号 4"/>
          <p:cNvSpPr/>
          <p:nvPr/>
        </p:nvSpPr>
        <p:spPr bwMode="auto">
          <a:xfrm>
            <a:off x="2483768" y="1196752"/>
            <a:ext cx="864096" cy="4680520"/>
          </a:xfrm>
          <a:prstGeom prst="leftBrace">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Times New Roman" pitchFamily="18" charset="0"/>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标题 1"/>
          <p:cNvSpPr>
            <a:spLocks noGrp="1"/>
          </p:cNvSpPr>
          <p:nvPr>
            <p:ph type="title"/>
          </p:nvPr>
        </p:nvSpPr>
        <p:spPr/>
        <p:txBody>
          <a:bodyPr/>
          <a:lstStyle/>
          <a:p>
            <a:r>
              <a:rPr lang="zh-CN" altLang="en-US" dirty="0" smtClean="0">
                <a:ea typeface="宋体" pitchFamily="2" charset="-122"/>
              </a:rPr>
              <a:t>行业报告</a:t>
            </a:r>
          </a:p>
        </p:txBody>
      </p:sp>
      <p:pic>
        <p:nvPicPr>
          <p:cNvPr id="57347" name="Picture 3"/>
          <p:cNvPicPr>
            <a:picLocks noGrp="1" noChangeAspect="1" noChangeArrowheads="1"/>
          </p:cNvPicPr>
          <p:nvPr>
            <p:ph idx="1"/>
          </p:nvPr>
        </p:nvPicPr>
        <p:blipFill>
          <a:blip r:embed="rId2" cstate="print"/>
          <a:srcRect/>
          <a:stretch>
            <a:fillRect/>
          </a:stretch>
        </p:blipFill>
        <p:spPr bwMode="auto">
          <a:xfrm>
            <a:off x="179511" y="1484784"/>
            <a:ext cx="8588105" cy="3816424"/>
          </a:xfrm>
          <a:prstGeom prst="rect">
            <a:avLst/>
          </a:prstGeom>
          <a:noFill/>
          <a:ln w="9525">
            <a:noFill/>
            <a:miter lim="800000"/>
            <a:headEnd/>
            <a:tailEnd/>
          </a:ln>
          <a:effectLst/>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标题 1"/>
          <p:cNvSpPr>
            <a:spLocks noGrp="1"/>
          </p:cNvSpPr>
          <p:nvPr>
            <p:ph type="title"/>
          </p:nvPr>
        </p:nvSpPr>
        <p:spPr/>
        <p:txBody>
          <a:bodyPr/>
          <a:lstStyle/>
          <a:p>
            <a:r>
              <a:rPr lang="zh-CN" altLang="en-US" dirty="0" smtClean="0">
                <a:ea typeface="宋体" pitchFamily="2" charset="-122"/>
              </a:rPr>
              <a:t>公司报告</a:t>
            </a:r>
          </a:p>
        </p:txBody>
      </p:sp>
      <p:sp>
        <p:nvSpPr>
          <p:cNvPr id="31747" name="内容占位符 2"/>
          <p:cNvSpPr>
            <a:spLocks noGrp="1"/>
          </p:cNvSpPr>
          <p:nvPr>
            <p:ph idx="1"/>
          </p:nvPr>
        </p:nvSpPr>
        <p:spPr>
          <a:xfrm>
            <a:off x="323528" y="1052736"/>
            <a:ext cx="8218487" cy="5056187"/>
          </a:xfrm>
        </p:spPr>
        <p:txBody>
          <a:bodyPr/>
          <a:lstStyle/>
          <a:p>
            <a:pPr>
              <a:lnSpc>
                <a:spcPct val="150000"/>
              </a:lnSpc>
              <a:buNone/>
            </a:pPr>
            <a:endParaRPr lang="zh-CN" altLang="en-US" sz="1800" dirty="0" smtClean="0">
              <a:latin typeface="宋体" pitchFamily="2" charset="-122"/>
              <a:ea typeface="宋体" pitchFamily="2" charset="-122"/>
            </a:endParaRPr>
          </a:p>
          <a:p>
            <a:pPr>
              <a:lnSpc>
                <a:spcPct val="150000"/>
              </a:lnSpc>
              <a:buFont typeface="Wingdings" pitchFamily="2" charset="2"/>
              <a:buChar char="ü"/>
            </a:pPr>
            <a:endParaRPr lang="zh-CN" altLang="en-US" sz="1800" dirty="0" smtClean="0">
              <a:latin typeface="宋体" pitchFamily="2" charset="-122"/>
              <a:ea typeface="宋体" pitchFamily="2" charset="-122"/>
            </a:endParaRPr>
          </a:p>
          <a:p>
            <a:pPr>
              <a:lnSpc>
                <a:spcPct val="150000"/>
              </a:lnSpc>
              <a:buFont typeface="Wingdings" pitchFamily="2" charset="2"/>
              <a:buChar char="ü"/>
            </a:pPr>
            <a:endParaRPr lang="zh-CN" altLang="en-US" sz="1800" dirty="0" smtClean="0">
              <a:latin typeface="宋体" pitchFamily="2" charset="-122"/>
              <a:ea typeface="宋体" pitchFamily="2" charset="-122"/>
            </a:endParaRPr>
          </a:p>
          <a:p>
            <a:pPr>
              <a:lnSpc>
                <a:spcPct val="150000"/>
              </a:lnSpc>
              <a:buFont typeface="Wingdings" pitchFamily="2" charset="2"/>
              <a:buChar char="ü"/>
            </a:pPr>
            <a:endParaRPr lang="zh-CN" altLang="en-US" sz="1800" dirty="0" smtClean="0">
              <a:latin typeface="宋体" pitchFamily="2" charset="-122"/>
              <a:ea typeface="宋体" pitchFamily="2" charset="-122"/>
            </a:endParaRPr>
          </a:p>
          <a:p>
            <a:pPr>
              <a:lnSpc>
                <a:spcPct val="150000"/>
              </a:lnSpc>
              <a:buFont typeface="Wingdings" pitchFamily="2" charset="2"/>
              <a:buChar char="ü"/>
            </a:pPr>
            <a:endParaRPr lang="zh-CN" altLang="en-US" sz="1800" dirty="0" smtClean="0">
              <a:latin typeface="宋体" pitchFamily="2" charset="-122"/>
              <a:ea typeface="宋体" pitchFamily="2" charset="-122"/>
            </a:endParaRPr>
          </a:p>
          <a:p>
            <a:pPr>
              <a:lnSpc>
                <a:spcPct val="150000"/>
              </a:lnSpc>
              <a:buFont typeface="Wingdings" pitchFamily="2" charset="2"/>
              <a:buChar char="ü"/>
            </a:pPr>
            <a:endParaRPr lang="zh-CN" altLang="en-US" sz="2000" dirty="0" smtClean="0">
              <a:latin typeface="宋体" pitchFamily="2" charset="-122"/>
              <a:ea typeface="宋体" pitchFamily="2" charset="-122"/>
            </a:endParaRPr>
          </a:p>
          <a:p>
            <a:pPr>
              <a:lnSpc>
                <a:spcPct val="150000"/>
              </a:lnSpc>
              <a:buFont typeface="Wingdings" pitchFamily="2" charset="2"/>
              <a:buChar char="ü"/>
            </a:pPr>
            <a:endParaRPr lang="en-US" altLang="zh-CN" sz="2000" b="1" dirty="0" smtClean="0">
              <a:latin typeface="宋体" pitchFamily="2" charset="-122"/>
              <a:ea typeface="宋体" pitchFamily="2" charset="-122"/>
            </a:endParaRPr>
          </a:p>
        </p:txBody>
      </p:sp>
      <p:pic>
        <p:nvPicPr>
          <p:cNvPr id="5" name="Picture 1027"/>
          <p:cNvPicPr>
            <a:picLocks noChangeAspect="1" noChangeArrowheads="1"/>
          </p:cNvPicPr>
          <p:nvPr/>
        </p:nvPicPr>
        <p:blipFill>
          <a:blip r:embed="rId2" cstate="print"/>
          <a:srcRect/>
          <a:stretch>
            <a:fillRect/>
          </a:stretch>
        </p:blipFill>
        <p:spPr bwMode="auto">
          <a:xfrm>
            <a:off x="323528" y="1470203"/>
            <a:ext cx="8568952" cy="4191045"/>
          </a:xfrm>
          <a:prstGeom prst="rect">
            <a:avLst/>
          </a:prstGeom>
          <a:noFill/>
          <a:ln w="9525">
            <a:noFill/>
            <a:miter lim="800000"/>
            <a:headEnd/>
            <a:tailEnd/>
          </a:ln>
          <a:effec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标题 1"/>
          <p:cNvSpPr>
            <a:spLocks noGrp="1"/>
          </p:cNvSpPr>
          <p:nvPr>
            <p:ph type="title"/>
          </p:nvPr>
        </p:nvSpPr>
        <p:spPr/>
        <p:txBody>
          <a:bodyPr/>
          <a:lstStyle/>
          <a:p>
            <a:r>
              <a:rPr lang="zh-CN" altLang="en-US" dirty="0" smtClean="0">
                <a:ea typeface="宋体" pitchFamily="2" charset="-122"/>
              </a:rPr>
              <a:t>行业研究地位</a:t>
            </a:r>
          </a:p>
        </p:txBody>
      </p:sp>
      <p:sp>
        <p:nvSpPr>
          <p:cNvPr id="15363" name="内容占位符 2"/>
          <p:cNvSpPr>
            <a:spLocks noGrp="1"/>
          </p:cNvSpPr>
          <p:nvPr>
            <p:ph idx="1"/>
          </p:nvPr>
        </p:nvSpPr>
        <p:spPr/>
        <p:txBody>
          <a:bodyPr/>
          <a:lstStyle/>
          <a:p>
            <a:pPr>
              <a:buNone/>
            </a:pPr>
            <a:endParaRPr lang="en-US" altLang="zh-CN" sz="1800" dirty="0" smtClean="0">
              <a:ea typeface="宋体" pitchFamily="2" charset="-122"/>
            </a:endParaRPr>
          </a:p>
          <a:p>
            <a:pPr>
              <a:lnSpc>
                <a:spcPct val="150000"/>
              </a:lnSpc>
            </a:pPr>
            <a:r>
              <a:rPr lang="zh-CN" altLang="en-US" sz="1800" b="1" dirty="0" smtClean="0">
                <a:ea typeface="宋体" pitchFamily="2" charset="-122"/>
              </a:rPr>
              <a:t>自上而下方法的第二步，宏观与微观的纽带</a:t>
            </a:r>
          </a:p>
          <a:p>
            <a:pPr>
              <a:lnSpc>
                <a:spcPct val="150000"/>
              </a:lnSpc>
              <a:buFont typeface="Wingdings" pitchFamily="2" charset="2"/>
              <a:buChar char="ü"/>
            </a:pPr>
            <a:r>
              <a:rPr lang="zh-CN" altLang="en-US" sz="1800" dirty="0" smtClean="0">
                <a:ea typeface="宋体" pitchFamily="2" charset="-122"/>
              </a:rPr>
              <a:t>第一步：股票市场的宏观分析和微观分析</a:t>
            </a:r>
          </a:p>
          <a:p>
            <a:pPr>
              <a:lnSpc>
                <a:spcPct val="150000"/>
              </a:lnSpc>
              <a:buNone/>
            </a:pPr>
            <a:r>
              <a:rPr lang="zh-CN" altLang="en-US" sz="1800" dirty="0" smtClean="0">
                <a:ea typeface="宋体" pitchFamily="2" charset="-122"/>
              </a:rPr>
              <a:t>                ——以期做出是否投资的决策（仓位控制</a:t>
            </a:r>
            <a:r>
              <a:rPr lang="zh-CN" altLang="en-US" sz="1800" dirty="0" smtClean="0">
                <a:ea typeface="宋体" pitchFamily="2" charset="-122"/>
              </a:rPr>
              <a:t>）</a:t>
            </a:r>
            <a:endParaRPr lang="zh-CN" altLang="en-US" sz="1800" dirty="0" smtClean="0">
              <a:ea typeface="宋体" pitchFamily="2" charset="-122"/>
            </a:endParaRPr>
          </a:p>
          <a:p>
            <a:pPr>
              <a:lnSpc>
                <a:spcPct val="150000"/>
              </a:lnSpc>
              <a:buFont typeface="Wingdings" pitchFamily="2" charset="2"/>
              <a:buChar char="ü"/>
            </a:pPr>
            <a:r>
              <a:rPr lang="zh-CN" altLang="en-US" sz="1800" dirty="0" smtClean="0">
                <a:ea typeface="宋体" pitchFamily="2" charset="-122"/>
              </a:rPr>
              <a:t>第二步：分析不同行业在特定阶段的预期收益</a:t>
            </a:r>
          </a:p>
          <a:p>
            <a:pPr>
              <a:lnSpc>
                <a:spcPct val="150000"/>
              </a:lnSpc>
              <a:buNone/>
            </a:pPr>
            <a:r>
              <a:rPr lang="en-US" altLang="zh-CN" sz="1800" dirty="0" smtClean="0">
                <a:ea typeface="宋体" pitchFamily="2" charset="-122"/>
              </a:rPr>
              <a:t>                ——</a:t>
            </a:r>
            <a:r>
              <a:rPr lang="zh-CN" altLang="en-US" sz="1800" dirty="0" smtClean="0">
                <a:ea typeface="宋体" pitchFamily="2" charset="-122"/>
              </a:rPr>
              <a:t>做出如何进行行业配置的决策</a:t>
            </a:r>
          </a:p>
          <a:p>
            <a:pPr>
              <a:lnSpc>
                <a:spcPct val="150000"/>
              </a:lnSpc>
              <a:buFont typeface="Wingdings" pitchFamily="2" charset="2"/>
              <a:buChar char="ü"/>
            </a:pPr>
            <a:r>
              <a:rPr lang="zh-CN" altLang="en-US" sz="1800" dirty="0" smtClean="0">
                <a:ea typeface="宋体" pitchFamily="2" charset="-122"/>
              </a:rPr>
              <a:t>最后一步：在不同行业中分析个体公司和股票</a:t>
            </a:r>
          </a:p>
          <a:p>
            <a:pPr>
              <a:lnSpc>
                <a:spcPct val="150000"/>
              </a:lnSpc>
              <a:buNone/>
            </a:pPr>
            <a:r>
              <a:rPr lang="en-US" altLang="zh-CN" sz="1800" dirty="0" smtClean="0">
                <a:ea typeface="宋体" pitchFamily="2" charset="-122"/>
              </a:rPr>
              <a:t>                ——</a:t>
            </a:r>
            <a:r>
              <a:rPr lang="zh-CN" altLang="en-US" sz="1800" dirty="0" smtClean="0">
                <a:ea typeface="宋体" pitchFamily="2" charset="-122"/>
              </a:rPr>
              <a:t>具体股票选择</a:t>
            </a:r>
            <a:endParaRPr lang="en-US" altLang="zh-CN" sz="1800" dirty="0" smtClean="0">
              <a:ea typeface="宋体" pitchFamily="2" charset="-122"/>
            </a:endParaRPr>
          </a:p>
          <a:p>
            <a:pPr>
              <a:lnSpc>
                <a:spcPct val="150000"/>
              </a:lnSpc>
              <a:buFont typeface="Wingdings" pitchFamily="2" charset="2"/>
              <a:buChar char="ü"/>
            </a:pPr>
            <a:endParaRPr lang="en-US" altLang="zh-CN" sz="1800" dirty="0" smtClean="0">
              <a:ea typeface="宋体" pitchFamily="2" charset="-122"/>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标题 1"/>
          <p:cNvSpPr>
            <a:spLocks noGrp="1"/>
          </p:cNvSpPr>
          <p:nvPr>
            <p:ph type="title"/>
          </p:nvPr>
        </p:nvSpPr>
        <p:spPr/>
        <p:txBody>
          <a:bodyPr/>
          <a:lstStyle/>
          <a:p>
            <a:r>
              <a:rPr lang="zh-CN" altLang="en-US" dirty="0" smtClean="0">
                <a:ea typeface="宋体" pitchFamily="2" charset="-122"/>
              </a:rPr>
              <a:t>资讯报告</a:t>
            </a:r>
          </a:p>
        </p:txBody>
      </p:sp>
      <p:sp>
        <p:nvSpPr>
          <p:cNvPr id="31747" name="内容占位符 2"/>
          <p:cNvSpPr>
            <a:spLocks noGrp="1"/>
          </p:cNvSpPr>
          <p:nvPr>
            <p:ph idx="1"/>
          </p:nvPr>
        </p:nvSpPr>
        <p:spPr>
          <a:xfrm>
            <a:off x="323528" y="1052736"/>
            <a:ext cx="8218487" cy="5056187"/>
          </a:xfrm>
        </p:spPr>
        <p:txBody>
          <a:bodyPr/>
          <a:lstStyle/>
          <a:p>
            <a:pPr>
              <a:lnSpc>
                <a:spcPct val="150000"/>
              </a:lnSpc>
              <a:buNone/>
            </a:pPr>
            <a:endParaRPr lang="zh-CN" altLang="en-US" sz="1800" dirty="0" smtClean="0">
              <a:latin typeface="宋体" pitchFamily="2" charset="-122"/>
              <a:ea typeface="宋体" pitchFamily="2" charset="-122"/>
            </a:endParaRPr>
          </a:p>
          <a:p>
            <a:pPr>
              <a:lnSpc>
                <a:spcPct val="150000"/>
              </a:lnSpc>
              <a:buFont typeface="Wingdings" pitchFamily="2" charset="2"/>
              <a:buChar char="ü"/>
            </a:pPr>
            <a:endParaRPr lang="zh-CN" altLang="en-US" sz="1800" dirty="0" smtClean="0">
              <a:latin typeface="宋体" pitchFamily="2" charset="-122"/>
              <a:ea typeface="宋体" pitchFamily="2" charset="-122"/>
            </a:endParaRPr>
          </a:p>
          <a:p>
            <a:pPr>
              <a:lnSpc>
                <a:spcPct val="150000"/>
              </a:lnSpc>
              <a:buFont typeface="Wingdings" pitchFamily="2" charset="2"/>
              <a:buChar char="ü"/>
            </a:pPr>
            <a:endParaRPr lang="zh-CN" altLang="en-US" sz="1800" dirty="0" smtClean="0">
              <a:latin typeface="宋体" pitchFamily="2" charset="-122"/>
              <a:ea typeface="宋体" pitchFamily="2" charset="-122"/>
            </a:endParaRPr>
          </a:p>
          <a:p>
            <a:pPr>
              <a:lnSpc>
                <a:spcPct val="150000"/>
              </a:lnSpc>
              <a:buFont typeface="Wingdings" pitchFamily="2" charset="2"/>
              <a:buChar char="ü"/>
            </a:pPr>
            <a:endParaRPr lang="zh-CN" altLang="en-US" sz="1800" dirty="0" smtClean="0">
              <a:latin typeface="宋体" pitchFamily="2" charset="-122"/>
              <a:ea typeface="宋体" pitchFamily="2" charset="-122"/>
            </a:endParaRPr>
          </a:p>
          <a:p>
            <a:pPr>
              <a:lnSpc>
                <a:spcPct val="150000"/>
              </a:lnSpc>
              <a:buFont typeface="Wingdings" pitchFamily="2" charset="2"/>
              <a:buChar char="ü"/>
            </a:pPr>
            <a:endParaRPr lang="zh-CN" altLang="en-US" sz="1800" dirty="0" smtClean="0">
              <a:latin typeface="宋体" pitchFamily="2" charset="-122"/>
              <a:ea typeface="宋体" pitchFamily="2" charset="-122"/>
            </a:endParaRPr>
          </a:p>
          <a:p>
            <a:pPr>
              <a:lnSpc>
                <a:spcPct val="150000"/>
              </a:lnSpc>
              <a:buFont typeface="Wingdings" pitchFamily="2" charset="2"/>
              <a:buChar char="ü"/>
            </a:pPr>
            <a:endParaRPr lang="zh-CN" altLang="en-US" sz="2000" dirty="0" smtClean="0">
              <a:latin typeface="宋体" pitchFamily="2" charset="-122"/>
              <a:ea typeface="宋体" pitchFamily="2" charset="-122"/>
            </a:endParaRPr>
          </a:p>
          <a:p>
            <a:pPr>
              <a:lnSpc>
                <a:spcPct val="150000"/>
              </a:lnSpc>
              <a:buFont typeface="Wingdings" pitchFamily="2" charset="2"/>
              <a:buChar char="ü"/>
            </a:pPr>
            <a:endParaRPr lang="en-US" altLang="zh-CN" sz="2000" b="1" dirty="0" smtClean="0">
              <a:latin typeface="宋体" pitchFamily="2" charset="-122"/>
              <a:ea typeface="宋体" pitchFamily="2" charset="-122"/>
            </a:endParaRPr>
          </a:p>
        </p:txBody>
      </p:sp>
      <p:grpSp>
        <p:nvGrpSpPr>
          <p:cNvPr id="8" name="组合 7"/>
          <p:cNvGrpSpPr/>
          <p:nvPr/>
        </p:nvGrpSpPr>
        <p:grpSpPr>
          <a:xfrm>
            <a:off x="323528" y="1412776"/>
            <a:ext cx="8208912" cy="4092720"/>
            <a:chOff x="323528" y="1412776"/>
            <a:chExt cx="8208912" cy="4092720"/>
          </a:xfrm>
        </p:grpSpPr>
        <p:pic>
          <p:nvPicPr>
            <p:cNvPr id="6" name="Picture 4"/>
            <p:cNvPicPr>
              <a:picLocks noChangeAspect="1" noChangeArrowheads="1"/>
            </p:cNvPicPr>
            <p:nvPr/>
          </p:nvPicPr>
          <p:blipFill>
            <a:blip r:embed="rId2" cstate="print"/>
            <a:srcRect/>
            <a:stretch>
              <a:fillRect/>
            </a:stretch>
          </p:blipFill>
          <p:spPr bwMode="auto">
            <a:xfrm>
              <a:off x="323528" y="1412776"/>
              <a:ext cx="8208912" cy="4092720"/>
            </a:xfrm>
            <a:prstGeom prst="rect">
              <a:avLst/>
            </a:prstGeom>
            <a:noFill/>
            <a:ln w="9525">
              <a:noFill/>
              <a:miter lim="800000"/>
              <a:headEnd/>
              <a:tailEnd/>
            </a:ln>
            <a:effectLst/>
          </p:spPr>
        </p:pic>
        <p:sp>
          <p:nvSpPr>
            <p:cNvPr id="7" name="矩形 6"/>
            <p:cNvSpPr/>
            <p:nvPr/>
          </p:nvSpPr>
          <p:spPr bwMode="auto">
            <a:xfrm>
              <a:off x="1763688" y="3356992"/>
              <a:ext cx="648072" cy="216024"/>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Times New Roman" pitchFamily="18" charset="0"/>
              </a:endParaRPr>
            </a:p>
          </p:txBody>
        </p:sp>
      </p:gr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标题 1"/>
          <p:cNvSpPr>
            <a:spLocks noGrp="1"/>
          </p:cNvSpPr>
          <p:nvPr>
            <p:ph type="title"/>
          </p:nvPr>
        </p:nvSpPr>
        <p:spPr/>
        <p:txBody>
          <a:bodyPr/>
          <a:lstStyle/>
          <a:p>
            <a:r>
              <a:rPr lang="zh-CN" altLang="en-US" dirty="0" smtClean="0">
                <a:ea typeface="宋体" pitchFamily="2" charset="-122"/>
              </a:rPr>
              <a:t>研究报告框架</a:t>
            </a:r>
          </a:p>
        </p:txBody>
      </p:sp>
      <p:sp>
        <p:nvSpPr>
          <p:cNvPr id="31747" name="内容占位符 2"/>
          <p:cNvSpPr>
            <a:spLocks noGrp="1"/>
          </p:cNvSpPr>
          <p:nvPr>
            <p:ph idx="1"/>
          </p:nvPr>
        </p:nvSpPr>
        <p:spPr>
          <a:xfrm>
            <a:off x="395536" y="1253133"/>
            <a:ext cx="8218487" cy="5056187"/>
          </a:xfrm>
        </p:spPr>
        <p:txBody>
          <a:bodyPr/>
          <a:lstStyle/>
          <a:p>
            <a:pPr>
              <a:lnSpc>
                <a:spcPct val="150000"/>
              </a:lnSpc>
              <a:buNone/>
            </a:pPr>
            <a:r>
              <a:rPr lang="zh-CN" altLang="en-US" sz="2000" b="1" dirty="0" smtClean="0">
                <a:latin typeface="宋体" pitchFamily="2" charset="-122"/>
                <a:ea typeface="宋体" pitchFamily="2" charset="-122"/>
              </a:rPr>
              <a:t>行业深度报告</a:t>
            </a:r>
            <a:endParaRPr lang="en-US" altLang="zh-CN" sz="2000" b="1" dirty="0" smtClean="0">
              <a:latin typeface="宋体" pitchFamily="2" charset="-122"/>
              <a:ea typeface="宋体" pitchFamily="2" charset="-122"/>
            </a:endParaRPr>
          </a:p>
          <a:p>
            <a:pPr>
              <a:lnSpc>
                <a:spcPct val="150000"/>
              </a:lnSpc>
              <a:buFont typeface="Wingdings" pitchFamily="2" charset="2"/>
              <a:buChar char="ü"/>
            </a:pPr>
            <a:r>
              <a:rPr lang="zh-CN" altLang="en-US" sz="1800" dirty="0" smtClean="0">
                <a:latin typeface="宋体" pitchFamily="2" charset="-122"/>
                <a:ea typeface="宋体" pitchFamily="2" charset="-122"/>
              </a:rPr>
              <a:t>行业现状：集中度、竞争格局、主要行业数据、行业供给和需求、价格、细分行业分析</a:t>
            </a:r>
          </a:p>
          <a:p>
            <a:pPr>
              <a:lnSpc>
                <a:spcPct val="150000"/>
              </a:lnSpc>
              <a:buFont typeface="Wingdings" pitchFamily="2" charset="2"/>
              <a:buChar char="ü"/>
            </a:pPr>
            <a:r>
              <a:rPr lang="zh-CN" altLang="en-US" sz="1800" dirty="0" smtClean="0">
                <a:latin typeface="宋体" pitchFamily="2" charset="-122"/>
                <a:ea typeface="宋体" pitchFamily="2" charset="-122"/>
              </a:rPr>
              <a:t>行业驱动因素分析</a:t>
            </a:r>
          </a:p>
          <a:p>
            <a:pPr>
              <a:lnSpc>
                <a:spcPct val="150000"/>
              </a:lnSpc>
              <a:buFont typeface="Wingdings" pitchFamily="2" charset="2"/>
              <a:buChar char="ü"/>
            </a:pPr>
            <a:r>
              <a:rPr lang="zh-CN" altLang="en-US" sz="1800" dirty="0" smtClean="0">
                <a:latin typeface="宋体" pitchFamily="2" charset="-122"/>
                <a:ea typeface="宋体" pitchFamily="2" charset="-122"/>
              </a:rPr>
              <a:t>行业未来发展前景分析</a:t>
            </a:r>
          </a:p>
          <a:p>
            <a:pPr>
              <a:lnSpc>
                <a:spcPct val="150000"/>
              </a:lnSpc>
              <a:buFont typeface="Wingdings" pitchFamily="2" charset="2"/>
              <a:buChar char="ü"/>
            </a:pPr>
            <a:r>
              <a:rPr lang="zh-CN" altLang="en-US" sz="1800" dirty="0" smtClean="0">
                <a:latin typeface="宋体" pitchFamily="2" charset="-122"/>
                <a:ea typeface="宋体" pitchFamily="2" charset="-122"/>
              </a:rPr>
              <a:t>行业内上市公司经</a:t>
            </a:r>
            <a:r>
              <a:rPr lang="zh-CN" altLang="en-US" sz="1800" dirty="0" smtClean="0">
                <a:latin typeface="宋体" pitchFamily="2" charset="-122"/>
                <a:ea typeface="宋体" pitchFamily="2" charset="-122"/>
              </a:rPr>
              <a:t>营情况分析</a:t>
            </a:r>
            <a:endParaRPr lang="en-US" altLang="zh-CN" sz="1800" dirty="0" smtClean="0">
              <a:latin typeface="宋体" pitchFamily="2" charset="-122"/>
              <a:ea typeface="宋体" pitchFamily="2" charset="-122"/>
            </a:endParaRPr>
          </a:p>
          <a:p>
            <a:pPr>
              <a:lnSpc>
                <a:spcPct val="150000"/>
              </a:lnSpc>
              <a:buFont typeface="Wingdings" pitchFamily="2" charset="2"/>
              <a:buChar char="ü"/>
            </a:pPr>
            <a:r>
              <a:rPr lang="zh-CN" altLang="en-US" sz="1800" dirty="0" smtClean="0">
                <a:latin typeface="宋体" pitchFamily="2" charset="-122"/>
                <a:ea typeface="宋体" pitchFamily="2" charset="-122"/>
              </a:rPr>
              <a:t>行</a:t>
            </a:r>
            <a:r>
              <a:rPr lang="zh-CN" altLang="en-US" sz="1800" dirty="0" smtClean="0">
                <a:latin typeface="宋体" pitchFamily="2" charset="-122"/>
                <a:ea typeface="宋体" pitchFamily="2" charset="-122"/>
              </a:rPr>
              <a:t>业投资风险揭示</a:t>
            </a:r>
          </a:p>
          <a:p>
            <a:pPr>
              <a:lnSpc>
                <a:spcPct val="150000"/>
              </a:lnSpc>
              <a:buFont typeface="Wingdings" pitchFamily="2" charset="2"/>
              <a:buChar char="ü"/>
            </a:pPr>
            <a:r>
              <a:rPr lang="zh-CN" altLang="en-US" sz="1800" dirty="0" smtClean="0">
                <a:latin typeface="宋体" pitchFamily="2" charset="-122"/>
                <a:ea typeface="宋体" pitchFamily="2" charset="-122"/>
              </a:rPr>
              <a:t>投资策略及重点公司分析：包括重点公司最近两年业绩分析，重要事项分析，盈利预测（</a:t>
            </a:r>
            <a:r>
              <a:rPr lang="en-US" altLang="zh-CN" sz="1800" dirty="0" smtClean="0">
                <a:latin typeface="宋体" pitchFamily="2" charset="-122"/>
                <a:ea typeface="宋体" pitchFamily="2" charset="-122"/>
              </a:rPr>
              <a:t>2</a:t>
            </a:r>
            <a:r>
              <a:rPr lang="zh-CN" altLang="en-US" sz="1800" dirty="0" smtClean="0">
                <a:latin typeface="宋体" pitchFamily="2" charset="-122"/>
                <a:ea typeface="宋体" pitchFamily="2" charset="-122"/>
              </a:rPr>
              <a:t>年以上），估值比</a:t>
            </a:r>
            <a:r>
              <a:rPr lang="zh-CN" altLang="en-US" sz="1800" dirty="0" smtClean="0">
                <a:latin typeface="宋体" pitchFamily="2" charset="-122"/>
                <a:ea typeface="宋体" pitchFamily="2" charset="-122"/>
              </a:rPr>
              <a:t>较</a:t>
            </a:r>
            <a:endParaRPr lang="zh-CN" altLang="en-US" sz="1800" dirty="0" smtClean="0">
              <a:latin typeface="宋体" pitchFamily="2" charset="-122"/>
              <a:ea typeface="宋体" pitchFamily="2" charset="-122"/>
            </a:endParaRPr>
          </a:p>
          <a:p>
            <a:pPr>
              <a:lnSpc>
                <a:spcPct val="150000"/>
              </a:lnSpc>
              <a:buFont typeface="Wingdings" pitchFamily="2" charset="2"/>
              <a:buChar char="ü"/>
            </a:pPr>
            <a:endParaRPr lang="zh-CN" altLang="en-US" sz="2000" dirty="0" smtClean="0">
              <a:latin typeface="宋体" pitchFamily="2" charset="-122"/>
              <a:ea typeface="宋体" pitchFamily="2" charset="-122"/>
            </a:endParaRPr>
          </a:p>
          <a:p>
            <a:pPr>
              <a:lnSpc>
                <a:spcPct val="150000"/>
              </a:lnSpc>
              <a:buFont typeface="Wingdings" pitchFamily="2" charset="2"/>
              <a:buChar char="ü"/>
            </a:pPr>
            <a:endParaRPr lang="en-US" altLang="zh-CN" sz="2000" b="1" dirty="0" smtClean="0">
              <a:latin typeface="宋体" pitchFamily="2" charset="-122"/>
              <a:ea typeface="宋体" pitchFamily="2" charset="-122"/>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标题 1"/>
          <p:cNvSpPr>
            <a:spLocks noGrp="1"/>
          </p:cNvSpPr>
          <p:nvPr>
            <p:ph type="title"/>
          </p:nvPr>
        </p:nvSpPr>
        <p:spPr/>
        <p:txBody>
          <a:bodyPr/>
          <a:lstStyle/>
          <a:p>
            <a:r>
              <a:rPr lang="zh-CN" altLang="en-US" dirty="0" smtClean="0">
                <a:ea typeface="宋体" pitchFamily="2" charset="-122"/>
              </a:rPr>
              <a:t>研究报告框架</a:t>
            </a:r>
          </a:p>
        </p:txBody>
      </p:sp>
      <p:sp>
        <p:nvSpPr>
          <p:cNvPr id="31747" name="内容占位符 2"/>
          <p:cNvSpPr>
            <a:spLocks noGrp="1"/>
          </p:cNvSpPr>
          <p:nvPr>
            <p:ph idx="1"/>
          </p:nvPr>
        </p:nvSpPr>
        <p:spPr>
          <a:xfrm>
            <a:off x="395536" y="1253133"/>
            <a:ext cx="8218487" cy="5056187"/>
          </a:xfrm>
        </p:spPr>
        <p:txBody>
          <a:bodyPr/>
          <a:lstStyle/>
          <a:p>
            <a:pPr>
              <a:lnSpc>
                <a:spcPct val="150000"/>
              </a:lnSpc>
              <a:buNone/>
            </a:pPr>
            <a:r>
              <a:rPr lang="zh-CN" altLang="en-US" sz="2000" b="1" dirty="0" smtClean="0">
                <a:latin typeface="宋体" pitchFamily="2" charset="-122"/>
                <a:ea typeface="宋体" pitchFamily="2" charset="-122"/>
              </a:rPr>
              <a:t>行业动态分析报告</a:t>
            </a:r>
            <a:endParaRPr lang="en-US" altLang="zh-CN" sz="2000" b="1" dirty="0" smtClean="0">
              <a:latin typeface="宋体" pitchFamily="2" charset="-122"/>
              <a:ea typeface="宋体" pitchFamily="2" charset="-122"/>
            </a:endParaRPr>
          </a:p>
          <a:p>
            <a:pPr>
              <a:lnSpc>
                <a:spcPct val="150000"/>
              </a:lnSpc>
              <a:buFont typeface="Wingdings" pitchFamily="2" charset="2"/>
              <a:buChar char="ü"/>
            </a:pPr>
            <a:r>
              <a:rPr lang="zh-CN" altLang="en-US" sz="1800" dirty="0" smtClean="0">
                <a:latin typeface="宋体" pitchFamily="2" charset="-122"/>
                <a:ea typeface="宋体" pitchFamily="2" charset="-122"/>
              </a:rPr>
              <a:t>在行业发生重大事件时需要推出动态分析报告。重大事件包括：国家重大宏观经济政策、产业政策、宏观经济运行数据的发布、行业重要数据的发布、重大产品价格调整等</a:t>
            </a:r>
          </a:p>
          <a:p>
            <a:pPr>
              <a:lnSpc>
                <a:spcPct val="150000"/>
              </a:lnSpc>
              <a:buFont typeface="Wingdings" pitchFamily="2" charset="2"/>
              <a:buChar char="ü"/>
            </a:pPr>
            <a:r>
              <a:rPr lang="zh-CN" altLang="en-US" sz="1800" dirty="0" smtClean="0">
                <a:latin typeface="宋体" pitchFamily="2" charset="-122"/>
                <a:ea typeface="宋体" pitchFamily="2" charset="-122"/>
              </a:rPr>
              <a:t>对行业内重要事件作提炼、简要描述</a:t>
            </a:r>
          </a:p>
          <a:p>
            <a:pPr>
              <a:lnSpc>
                <a:spcPct val="150000"/>
              </a:lnSpc>
              <a:buFont typeface="Wingdings" pitchFamily="2" charset="2"/>
              <a:buChar char="ü"/>
            </a:pPr>
            <a:r>
              <a:rPr lang="zh-CN" altLang="en-US" sz="1800" dirty="0" smtClean="0">
                <a:latin typeface="宋体" pitchFamily="2" charset="-122"/>
                <a:ea typeface="宋体" pitchFamily="2" charset="-122"/>
              </a:rPr>
              <a:t>分析事件对行业的影响：尽量数据说话</a:t>
            </a:r>
          </a:p>
          <a:p>
            <a:pPr>
              <a:lnSpc>
                <a:spcPct val="150000"/>
              </a:lnSpc>
              <a:buFont typeface="Wingdings" pitchFamily="2" charset="2"/>
              <a:buChar char="ü"/>
            </a:pPr>
            <a:r>
              <a:rPr lang="zh-CN" altLang="en-US" sz="1800" dirty="0" smtClean="0">
                <a:latin typeface="宋体" pitchFamily="2" charset="-122"/>
                <a:ea typeface="宋体" pitchFamily="2" charset="-122"/>
              </a:rPr>
              <a:t>分析事件对行业内上市公司的影响：尽量数据说话</a:t>
            </a:r>
          </a:p>
          <a:p>
            <a:pPr>
              <a:lnSpc>
                <a:spcPct val="150000"/>
              </a:lnSpc>
              <a:buFont typeface="Wingdings" pitchFamily="2" charset="2"/>
              <a:buChar char="ü"/>
            </a:pPr>
            <a:r>
              <a:rPr lang="zh-CN" altLang="en-US" sz="1800" dirty="0" smtClean="0">
                <a:latin typeface="宋体" pitchFamily="2" charset="-122"/>
                <a:ea typeface="宋体" pitchFamily="2" charset="-122"/>
              </a:rPr>
              <a:t>投资建议：行业、重点上市公司</a:t>
            </a:r>
          </a:p>
          <a:p>
            <a:pPr>
              <a:lnSpc>
                <a:spcPct val="150000"/>
              </a:lnSpc>
              <a:buFont typeface="Wingdings" pitchFamily="2" charset="2"/>
              <a:buChar char="ü"/>
            </a:pPr>
            <a:r>
              <a:rPr lang="zh-CN" altLang="en-US" sz="1800" dirty="0" smtClean="0">
                <a:latin typeface="宋体" pitchFamily="2" charset="-122"/>
                <a:ea typeface="宋体" pitchFamily="2" charset="-122"/>
              </a:rPr>
              <a:t>注意报告时效性，一般要求</a:t>
            </a:r>
            <a:r>
              <a:rPr lang="en-US" altLang="zh-CN" sz="1800" dirty="0" smtClean="0">
                <a:latin typeface="宋体" pitchFamily="2" charset="-122"/>
                <a:ea typeface="宋体" pitchFamily="2" charset="-122"/>
              </a:rPr>
              <a:t>1-2</a:t>
            </a:r>
            <a:r>
              <a:rPr lang="zh-CN" altLang="en-US" sz="1800" dirty="0" smtClean="0">
                <a:latin typeface="宋体" pitchFamily="2" charset="-122"/>
                <a:ea typeface="宋体" pitchFamily="2" charset="-122"/>
              </a:rPr>
              <a:t>天内完</a:t>
            </a:r>
            <a:r>
              <a:rPr lang="zh-CN" altLang="en-US" sz="1800" dirty="0" smtClean="0">
                <a:latin typeface="宋体" pitchFamily="2" charset="-122"/>
                <a:ea typeface="宋体" pitchFamily="2" charset="-122"/>
              </a:rPr>
              <a:t>成</a:t>
            </a:r>
            <a:endParaRPr lang="zh-CN" altLang="en-US" sz="1800" dirty="0" smtClean="0">
              <a:latin typeface="宋体" pitchFamily="2" charset="-122"/>
              <a:ea typeface="宋体" pitchFamily="2" charset="-122"/>
            </a:endParaRPr>
          </a:p>
          <a:p>
            <a:pPr>
              <a:lnSpc>
                <a:spcPct val="150000"/>
              </a:lnSpc>
              <a:buFont typeface="Wingdings" pitchFamily="2" charset="2"/>
              <a:buChar char="ü"/>
            </a:pPr>
            <a:endParaRPr lang="zh-CN" altLang="en-US" sz="2000" dirty="0" smtClean="0">
              <a:latin typeface="宋体" pitchFamily="2" charset="-122"/>
              <a:ea typeface="宋体" pitchFamily="2" charset="-122"/>
            </a:endParaRPr>
          </a:p>
          <a:p>
            <a:pPr>
              <a:lnSpc>
                <a:spcPct val="150000"/>
              </a:lnSpc>
              <a:buFont typeface="Wingdings" pitchFamily="2" charset="2"/>
              <a:buChar char="ü"/>
            </a:pPr>
            <a:endParaRPr lang="en-US" altLang="zh-CN" sz="2000" b="1" dirty="0" smtClean="0">
              <a:latin typeface="宋体" pitchFamily="2" charset="-122"/>
              <a:ea typeface="宋体" pitchFamily="2" charset="-122"/>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标题 1"/>
          <p:cNvSpPr>
            <a:spLocks noGrp="1"/>
          </p:cNvSpPr>
          <p:nvPr>
            <p:ph type="title"/>
          </p:nvPr>
        </p:nvSpPr>
        <p:spPr/>
        <p:txBody>
          <a:bodyPr/>
          <a:lstStyle/>
          <a:p>
            <a:r>
              <a:rPr lang="zh-CN" altLang="en-US" dirty="0" smtClean="0">
                <a:ea typeface="宋体" pitchFamily="2" charset="-122"/>
              </a:rPr>
              <a:t>研究报告框架</a:t>
            </a:r>
          </a:p>
        </p:txBody>
      </p:sp>
      <p:sp>
        <p:nvSpPr>
          <p:cNvPr id="31747" name="内容占位符 2"/>
          <p:cNvSpPr>
            <a:spLocks noGrp="1"/>
          </p:cNvSpPr>
          <p:nvPr>
            <p:ph idx="1"/>
          </p:nvPr>
        </p:nvSpPr>
        <p:spPr>
          <a:xfrm>
            <a:off x="395536" y="1196752"/>
            <a:ext cx="8218487" cy="5056187"/>
          </a:xfrm>
        </p:spPr>
        <p:txBody>
          <a:bodyPr/>
          <a:lstStyle/>
          <a:p>
            <a:pPr>
              <a:lnSpc>
                <a:spcPct val="150000"/>
              </a:lnSpc>
              <a:buNone/>
            </a:pPr>
            <a:r>
              <a:rPr lang="zh-CN" altLang="en-US" sz="2000" b="1" dirty="0" smtClean="0">
                <a:latin typeface="宋体" pitchFamily="2" charset="-122"/>
                <a:ea typeface="宋体" pitchFamily="2" charset="-122"/>
              </a:rPr>
              <a:t>公司深度报告</a:t>
            </a:r>
            <a:endParaRPr lang="en-US" altLang="zh-CN" sz="2000" b="1" dirty="0" smtClean="0">
              <a:latin typeface="宋体" pitchFamily="2" charset="-122"/>
              <a:ea typeface="宋体" pitchFamily="2" charset="-122"/>
            </a:endParaRPr>
          </a:p>
          <a:p>
            <a:pPr>
              <a:lnSpc>
                <a:spcPct val="150000"/>
              </a:lnSpc>
              <a:buFont typeface="Wingdings" pitchFamily="2" charset="2"/>
              <a:buChar char="ü"/>
            </a:pPr>
            <a:r>
              <a:rPr lang="zh-CN" altLang="en-US" sz="1800" b="1" dirty="0" smtClean="0">
                <a:latin typeface="宋体" pitchFamily="2" charset="-122"/>
                <a:ea typeface="宋体" pitchFamily="2" charset="-122"/>
              </a:rPr>
              <a:t>研究员观点：</a:t>
            </a:r>
            <a:r>
              <a:rPr lang="zh-CN" altLang="en-US" sz="1800" dirty="0" smtClean="0">
                <a:latin typeface="宋体" pitchFamily="2" charset="-122"/>
                <a:ea typeface="宋体" pitchFamily="2" charset="-122"/>
              </a:rPr>
              <a:t>独到见解、关键假设、结论</a:t>
            </a:r>
          </a:p>
          <a:p>
            <a:pPr>
              <a:lnSpc>
                <a:spcPct val="150000"/>
              </a:lnSpc>
              <a:buFont typeface="Wingdings" pitchFamily="2" charset="2"/>
              <a:buChar char="ü"/>
            </a:pPr>
            <a:r>
              <a:rPr lang="zh-CN" altLang="en-US" sz="1800" b="1" dirty="0" smtClean="0">
                <a:latin typeface="宋体" pitchFamily="2" charset="-122"/>
                <a:ea typeface="宋体" pitchFamily="2" charset="-122"/>
              </a:rPr>
              <a:t>公司概况：</a:t>
            </a:r>
            <a:r>
              <a:rPr lang="zh-CN" altLang="en-US" sz="1800" dirty="0" smtClean="0">
                <a:latin typeface="宋体" pitchFamily="2" charset="-122"/>
                <a:ea typeface="宋体" pitchFamily="2" charset="-122"/>
              </a:rPr>
              <a:t>简要提炼历史沿革、业务概况，主要资产情况，股权结构及控股股东情况、盈利模式</a:t>
            </a:r>
          </a:p>
          <a:p>
            <a:pPr>
              <a:lnSpc>
                <a:spcPct val="150000"/>
              </a:lnSpc>
              <a:buFont typeface="Wingdings" pitchFamily="2" charset="2"/>
              <a:buChar char="ü"/>
            </a:pPr>
            <a:r>
              <a:rPr lang="zh-CN" altLang="en-US" sz="1800" b="1" dirty="0" smtClean="0">
                <a:latin typeface="宋体" pitchFamily="2" charset="-122"/>
                <a:ea typeface="宋体" pitchFamily="2" charset="-122"/>
              </a:rPr>
              <a:t>公司所处行业分析：</a:t>
            </a:r>
            <a:r>
              <a:rPr lang="zh-CN" altLang="en-US" sz="1800" dirty="0" smtClean="0">
                <a:latin typeface="宋体" pitchFamily="2" charset="-122"/>
                <a:ea typeface="宋体" pitchFamily="2" charset="-122"/>
              </a:rPr>
              <a:t>行业结构、所处周期位置、发展前景、公司地位</a:t>
            </a:r>
          </a:p>
          <a:p>
            <a:pPr>
              <a:lnSpc>
                <a:spcPct val="150000"/>
              </a:lnSpc>
              <a:buFont typeface="Wingdings" pitchFamily="2" charset="2"/>
              <a:buChar char="ü"/>
            </a:pPr>
            <a:r>
              <a:rPr lang="zh-CN" altLang="en-US" sz="1800" b="1" dirty="0" smtClean="0">
                <a:latin typeface="宋体" pitchFamily="2" charset="-122"/>
                <a:ea typeface="宋体" pitchFamily="2" charset="-122"/>
              </a:rPr>
              <a:t>公司基本业务分析：</a:t>
            </a:r>
            <a:r>
              <a:rPr lang="en-US" altLang="zh-CN" sz="1800" dirty="0" smtClean="0">
                <a:latin typeface="宋体" pitchFamily="2" charset="-122"/>
                <a:ea typeface="宋体" pitchFamily="2" charset="-122"/>
              </a:rPr>
              <a:t>1</a:t>
            </a:r>
            <a:r>
              <a:rPr lang="zh-CN" altLang="en-US" sz="1800" dirty="0" smtClean="0">
                <a:latin typeface="宋体" pitchFamily="2" charset="-122"/>
                <a:ea typeface="宋体" pitchFamily="2" charset="-122"/>
              </a:rPr>
              <a:t>）分业务、分产品；过往业绩，未来预期；数量、价格、成本、费用等因素作具体分析 ；</a:t>
            </a:r>
            <a:r>
              <a:rPr lang="en-US" altLang="zh-CN" sz="1800" dirty="0" smtClean="0">
                <a:latin typeface="宋体" pitchFamily="2" charset="-122"/>
                <a:ea typeface="宋体" pitchFamily="2" charset="-122"/>
              </a:rPr>
              <a:t>2</a:t>
            </a:r>
            <a:r>
              <a:rPr lang="zh-CN" altLang="en-US" sz="1800" dirty="0" smtClean="0">
                <a:latin typeface="宋体" pitchFamily="2" charset="-122"/>
                <a:ea typeface="宋体" pitchFamily="2" charset="-122"/>
              </a:rPr>
              <a:t>）方法：波特模型、</a:t>
            </a:r>
            <a:r>
              <a:rPr lang="en-US" altLang="zh-CN" sz="1800" dirty="0" smtClean="0">
                <a:latin typeface="宋体" pitchFamily="2" charset="-122"/>
                <a:ea typeface="宋体" pitchFamily="2" charset="-122"/>
              </a:rPr>
              <a:t>SWOT</a:t>
            </a:r>
            <a:r>
              <a:rPr lang="zh-CN" altLang="en-US" sz="1800" dirty="0" smtClean="0">
                <a:latin typeface="宋体" pitchFamily="2" charset="-122"/>
                <a:ea typeface="宋体" pitchFamily="2" charset="-122"/>
              </a:rPr>
              <a:t>模型</a:t>
            </a:r>
          </a:p>
          <a:p>
            <a:pPr>
              <a:lnSpc>
                <a:spcPct val="150000"/>
              </a:lnSpc>
              <a:buFont typeface="Wingdings" pitchFamily="2" charset="2"/>
              <a:buChar char="ü"/>
            </a:pPr>
            <a:r>
              <a:rPr lang="zh-CN" altLang="en-US" sz="1800" b="1" dirty="0" smtClean="0">
                <a:latin typeface="宋体" pitchFamily="2" charset="-122"/>
                <a:ea typeface="宋体" pitchFamily="2" charset="-122"/>
              </a:rPr>
              <a:t>财务状况分析：</a:t>
            </a:r>
            <a:r>
              <a:rPr lang="zh-CN" altLang="en-US" sz="1800" dirty="0" smtClean="0">
                <a:latin typeface="宋体" pitchFamily="2" charset="-122"/>
                <a:ea typeface="宋体" pitchFamily="2" charset="-122"/>
              </a:rPr>
              <a:t>不能脱离行业</a:t>
            </a:r>
            <a:r>
              <a:rPr lang="en-US" altLang="zh-CN" sz="1800" dirty="0" smtClean="0">
                <a:latin typeface="宋体" pitchFamily="2" charset="-122"/>
                <a:ea typeface="宋体" pitchFamily="2" charset="-122"/>
              </a:rPr>
              <a:t>/</a:t>
            </a:r>
            <a:r>
              <a:rPr lang="zh-CN" altLang="en-US" sz="1800" dirty="0" smtClean="0">
                <a:latin typeface="宋体" pitchFamily="2" charset="-122"/>
                <a:ea typeface="宋体" pitchFamily="2" charset="-122"/>
              </a:rPr>
              <a:t>不能脱离业务，不能简单地计算指标</a:t>
            </a:r>
          </a:p>
          <a:p>
            <a:pPr>
              <a:lnSpc>
                <a:spcPct val="150000"/>
              </a:lnSpc>
              <a:buFont typeface="Wingdings" pitchFamily="2" charset="2"/>
              <a:buChar char="ü"/>
            </a:pPr>
            <a:r>
              <a:rPr lang="zh-CN" altLang="en-US" sz="1800" b="1" dirty="0" smtClean="0">
                <a:latin typeface="宋体" pitchFamily="2" charset="-122"/>
                <a:ea typeface="宋体" pitchFamily="2" charset="-122"/>
              </a:rPr>
              <a:t>盈利预测、估值、投资建议：</a:t>
            </a:r>
            <a:r>
              <a:rPr lang="zh-CN" altLang="en-US" sz="1800" dirty="0" smtClean="0">
                <a:latin typeface="宋体" pitchFamily="2" charset="-122"/>
                <a:ea typeface="宋体" pitchFamily="2" charset="-122"/>
              </a:rPr>
              <a:t>盈利预测至少</a:t>
            </a:r>
            <a:r>
              <a:rPr lang="en-US" altLang="zh-CN" sz="1800" dirty="0" smtClean="0">
                <a:latin typeface="宋体" pitchFamily="2" charset="-122"/>
                <a:ea typeface="宋体" pitchFamily="2" charset="-122"/>
              </a:rPr>
              <a:t>3</a:t>
            </a:r>
            <a:r>
              <a:rPr lang="zh-CN" altLang="en-US" sz="1800" dirty="0" smtClean="0">
                <a:latin typeface="宋体" pitchFamily="2" charset="-122"/>
                <a:ea typeface="宋体" pitchFamily="2" charset="-122"/>
              </a:rPr>
              <a:t>年；估值要有绝对和相对估值；投资建议要有目标价</a:t>
            </a:r>
            <a:endParaRPr lang="en-US" altLang="zh-CN" sz="1800" dirty="0" smtClean="0">
              <a:latin typeface="宋体" pitchFamily="2" charset="-122"/>
              <a:ea typeface="宋体" pitchFamily="2" charset="-122"/>
            </a:endParaRPr>
          </a:p>
          <a:p>
            <a:pPr>
              <a:lnSpc>
                <a:spcPct val="150000"/>
              </a:lnSpc>
              <a:buFont typeface="Wingdings" pitchFamily="2" charset="2"/>
              <a:buChar char="ü"/>
            </a:pPr>
            <a:r>
              <a:rPr lang="zh-CN" altLang="en-US" sz="1800" b="1" dirty="0" smtClean="0">
                <a:latin typeface="宋体" pitchFamily="2" charset="-122"/>
                <a:ea typeface="宋体" pitchFamily="2" charset="-122"/>
              </a:rPr>
              <a:t>风险提示：</a:t>
            </a:r>
            <a:r>
              <a:rPr lang="zh-CN" altLang="en-US" sz="1800" dirty="0" smtClean="0">
                <a:latin typeface="宋体" pitchFamily="2" charset="-122"/>
                <a:ea typeface="宋体" pitchFamily="2" charset="-122"/>
              </a:rPr>
              <a:t>一定要有</a:t>
            </a:r>
          </a:p>
          <a:p>
            <a:pPr>
              <a:lnSpc>
                <a:spcPct val="150000"/>
              </a:lnSpc>
              <a:buFont typeface="Wingdings" pitchFamily="2" charset="2"/>
              <a:buChar char="ü"/>
            </a:pPr>
            <a:endParaRPr lang="zh-CN" altLang="en-US" sz="1800" dirty="0" smtClean="0">
              <a:latin typeface="宋体" pitchFamily="2" charset="-122"/>
              <a:ea typeface="宋体" pitchFamily="2" charset="-122"/>
            </a:endParaRPr>
          </a:p>
          <a:p>
            <a:pPr>
              <a:lnSpc>
                <a:spcPct val="150000"/>
              </a:lnSpc>
              <a:buFont typeface="Wingdings" pitchFamily="2" charset="2"/>
              <a:buChar char="ü"/>
            </a:pPr>
            <a:endParaRPr lang="zh-CN" altLang="en-US" sz="1800" dirty="0" smtClean="0">
              <a:latin typeface="宋体" pitchFamily="2" charset="-122"/>
              <a:ea typeface="宋体" pitchFamily="2" charset="-122"/>
            </a:endParaRPr>
          </a:p>
          <a:p>
            <a:pPr>
              <a:lnSpc>
                <a:spcPct val="150000"/>
              </a:lnSpc>
              <a:buFont typeface="Wingdings" pitchFamily="2" charset="2"/>
              <a:buChar char="ü"/>
            </a:pPr>
            <a:endParaRPr lang="zh-CN" altLang="en-US" sz="1800" dirty="0" smtClean="0">
              <a:latin typeface="宋体" pitchFamily="2" charset="-122"/>
              <a:ea typeface="宋体" pitchFamily="2" charset="-122"/>
            </a:endParaRPr>
          </a:p>
          <a:p>
            <a:pPr>
              <a:lnSpc>
                <a:spcPct val="150000"/>
              </a:lnSpc>
              <a:buFont typeface="Wingdings" pitchFamily="2" charset="2"/>
              <a:buChar char="ü"/>
            </a:pPr>
            <a:endParaRPr lang="zh-CN" altLang="en-US" sz="2000" dirty="0" smtClean="0">
              <a:latin typeface="宋体" pitchFamily="2" charset="-122"/>
              <a:ea typeface="宋体" pitchFamily="2" charset="-122"/>
            </a:endParaRPr>
          </a:p>
          <a:p>
            <a:pPr>
              <a:lnSpc>
                <a:spcPct val="150000"/>
              </a:lnSpc>
              <a:buFont typeface="Wingdings" pitchFamily="2" charset="2"/>
              <a:buChar char="ü"/>
            </a:pPr>
            <a:endParaRPr lang="en-US" altLang="zh-CN" sz="2000" b="1" dirty="0" smtClean="0">
              <a:latin typeface="宋体" pitchFamily="2" charset="-122"/>
              <a:ea typeface="宋体" pitchFamily="2" charset="-122"/>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标题 1"/>
          <p:cNvSpPr>
            <a:spLocks noGrp="1"/>
          </p:cNvSpPr>
          <p:nvPr>
            <p:ph type="title"/>
          </p:nvPr>
        </p:nvSpPr>
        <p:spPr/>
        <p:txBody>
          <a:bodyPr/>
          <a:lstStyle/>
          <a:p>
            <a:r>
              <a:rPr lang="zh-CN" altLang="en-US" dirty="0" smtClean="0">
                <a:ea typeface="宋体" pitchFamily="2" charset="-122"/>
              </a:rPr>
              <a:t>研究报告框架</a:t>
            </a:r>
          </a:p>
        </p:txBody>
      </p:sp>
      <p:sp>
        <p:nvSpPr>
          <p:cNvPr id="31747" name="内容占位符 2"/>
          <p:cNvSpPr>
            <a:spLocks noGrp="1"/>
          </p:cNvSpPr>
          <p:nvPr>
            <p:ph idx="1"/>
          </p:nvPr>
        </p:nvSpPr>
        <p:spPr>
          <a:xfrm>
            <a:off x="395536" y="1196752"/>
            <a:ext cx="8218487" cy="5056187"/>
          </a:xfrm>
        </p:spPr>
        <p:txBody>
          <a:bodyPr/>
          <a:lstStyle/>
          <a:p>
            <a:pPr>
              <a:lnSpc>
                <a:spcPct val="150000"/>
              </a:lnSpc>
              <a:buNone/>
            </a:pPr>
            <a:r>
              <a:rPr lang="zh-CN" altLang="en-US" sz="2000" b="1" dirty="0" smtClean="0">
                <a:latin typeface="宋体" pitchFamily="2" charset="-122"/>
                <a:ea typeface="宋体" pitchFamily="2" charset="-122"/>
              </a:rPr>
              <a:t>公司调研报告</a:t>
            </a:r>
            <a:endParaRPr lang="en-US" altLang="zh-CN" sz="2000" b="1" dirty="0" smtClean="0">
              <a:latin typeface="宋体" pitchFamily="2" charset="-122"/>
              <a:ea typeface="宋体" pitchFamily="2" charset="-122"/>
            </a:endParaRPr>
          </a:p>
          <a:p>
            <a:pPr>
              <a:lnSpc>
                <a:spcPct val="150000"/>
              </a:lnSpc>
              <a:buNone/>
            </a:pPr>
            <a:r>
              <a:rPr lang="zh-CN" altLang="en-US" sz="1800" b="1" dirty="0" smtClean="0">
                <a:latin typeface="宋体" pitchFamily="2" charset="-122"/>
                <a:ea typeface="宋体" pitchFamily="2" charset="-122"/>
              </a:rPr>
              <a:t>   深度调研报告按公司深度报告</a:t>
            </a:r>
            <a:r>
              <a:rPr lang="zh-CN" altLang="en-US" sz="1800" b="1" dirty="0" smtClean="0">
                <a:latin typeface="宋体" pitchFamily="2" charset="-122"/>
                <a:ea typeface="宋体" pitchFamily="2" charset="-122"/>
              </a:rPr>
              <a:t>写</a:t>
            </a:r>
            <a:endParaRPr lang="en-US" altLang="zh-CN" sz="1800" b="1" dirty="0" smtClean="0">
              <a:latin typeface="宋体" pitchFamily="2" charset="-122"/>
              <a:ea typeface="宋体" pitchFamily="2" charset="-122"/>
            </a:endParaRPr>
          </a:p>
          <a:p>
            <a:pPr>
              <a:lnSpc>
                <a:spcPct val="150000"/>
              </a:lnSpc>
              <a:buNone/>
            </a:pPr>
            <a:r>
              <a:rPr lang="zh-CN" altLang="en-US" sz="1800" b="1" dirty="0" smtClean="0">
                <a:latin typeface="宋体" pitchFamily="2" charset="-122"/>
                <a:ea typeface="宋体" pitchFamily="2" charset="-122"/>
              </a:rPr>
              <a:t>   调研简报：经常看到</a:t>
            </a:r>
            <a:endParaRPr lang="zh-CN" altLang="en-US" sz="1800" b="1" dirty="0" smtClean="0">
              <a:latin typeface="宋体" pitchFamily="2" charset="-122"/>
              <a:ea typeface="宋体" pitchFamily="2" charset="-122"/>
            </a:endParaRPr>
          </a:p>
          <a:p>
            <a:pPr marL="609600" indent="-609600">
              <a:spcBef>
                <a:spcPct val="45000"/>
              </a:spcBef>
              <a:buClr>
                <a:srgbClr val="000066"/>
              </a:buClr>
              <a:buNone/>
            </a:pPr>
            <a:r>
              <a:rPr lang="zh-CN" altLang="en-US" sz="1800" b="1" dirty="0" smtClean="0">
                <a:latin typeface="宋体" pitchFamily="2" charset="-122"/>
                <a:ea typeface="宋体" pitchFamily="2" charset="-122"/>
              </a:rPr>
              <a:t>   调研要点突出：调研最大收获、最新信息</a:t>
            </a:r>
          </a:p>
          <a:p>
            <a:pPr marL="609600" indent="-609600">
              <a:spcBef>
                <a:spcPct val="45000"/>
              </a:spcBef>
              <a:buClr>
                <a:srgbClr val="000066"/>
              </a:buClr>
              <a:buNone/>
            </a:pPr>
            <a:r>
              <a:rPr lang="zh-CN" altLang="en-US" sz="1800" b="1" dirty="0" smtClean="0">
                <a:latin typeface="宋体" pitchFamily="2" charset="-122"/>
                <a:ea typeface="宋体" pitchFamily="2" charset="-122"/>
              </a:rPr>
              <a:t>   公司亮点突出：买点在什么地方？          </a:t>
            </a:r>
          </a:p>
          <a:p>
            <a:pPr marL="363538" indent="-363538">
              <a:lnSpc>
                <a:spcPct val="115000"/>
              </a:lnSpc>
              <a:spcBef>
                <a:spcPct val="45000"/>
              </a:spcBef>
              <a:buClr>
                <a:srgbClr val="000066"/>
              </a:buClr>
              <a:buFont typeface="Wingdings" pitchFamily="2" charset="2"/>
              <a:buChar char="ü"/>
            </a:pPr>
            <a:r>
              <a:rPr lang="zh-CN" altLang="en-US" sz="1800" dirty="0" smtClean="0">
                <a:latin typeface="宋体" pitchFamily="2" charset="-122"/>
                <a:ea typeface="宋体" pitchFamily="2" charset="-122"/>
              </a:rPr>
              <a:t>公司做什么，产品结构，行业地位</a:t>
            </a:r>
          </a:p>
          <a:p>
            <a:pPr marL="363538" indent="-363538">
              <a:lnSpc>
                <a:spcPct val="115000"/>
              </a:lnSpc>
              <a:spcBef>
                <a:spcPct val="45000"/>
              </a:spcBef>
              <a:buClr>
                <a:srgbClr val="000066"/>
              </a:buClr>
              <a:buFont typeface="Wingdings" pitchFamily="2" charset="2"/>
              <a:buChar char="ü"/>
            </a:pPr>
            <a:r>
              <a:rPr lang="zh-CN" altLang="en-US" sz="1800" dirty="0" smtClean="0">
                <a:latin typeface="宋体" pitchFamily="2" charset="-122"/>
                <a:ea typeface="宋体" pitchFamily="2" charset="-122"/>
              </a:rPr>
              <a:t>每块业务过往业绩、经营现状及未来预测（结合行业</a:t>
            </a:r>
            <a:r>
              <a:rPr lang="zh-CN" altLang="en-US" sz="1800" dirty="0" smtClean="0">
                <a:latin typeface="宋体" pitchFamily="2" charset="-122"/>
                <a:ea typeface="宋体" pitchFamily="2" charset="-122"/>
              </a:rPr>
              <a:t>）、</a:t>
            </a:r>
            <a:endParaRPr lang="en-US" altLang="zh-CN" sz="1800" dirty="0" smtClean="0">
              <a:latin typeface="宋体" pitchFamily="2" charset="-122"/>
              <a:ea typeface="宋体" pitchFamily="2" charset="-122"/>
            </a:endParaRPr>
          </a:p>
          <a:p>
            <a:pPr marL="363538" indent="-363538">
              <a:lnSpc>
                <a:spcPct val="115000"/>
              </a:lnSpc>
              <a:spcBef>
                <a:spcPct val="45000"/>
              </a:spcBef>
              <a:buClr>
                <a:srgbClr val="000066"/>
              </a:buClr>
              <a:buFont typeface="Wingdings" pitchFamily="2" charset="2"/>
              <a:buChar char="ü"/>
            </a:pPr>
            <a:r>
              <a:rPr lang="zh-CN" altLang="en-US" sz="1800" dirty="0" smtClean="0">
                <a:latin typeface="宋体" pitchFamily="2" charset="-122"/>
                <a:ea typeface="宋体" pitchFamily="2" charset="-122"/>
              </a:rPr>
              <a:t>公</a:t>
            </a:r>
            <a:r>
              <a:rPr lang="zh-CN" altLang="en-US" sz="1800" dirty="0" smtClean="0">
                <a:latin typeface="宋体" pitchFamily="2" charset="-122"/>
                <a:ea typeface="宋体" pitchFamily="2" charset="-122"/>
              </a:rPr>
              <a:t>司有什么样的变化</a:t>
            </a:r>
            <a:endParaRPr lang="zh-CN" altLang="en-US" sz="1800" dirty="0" smtClean="0">
              <a:latin typeface="宋体" pitchFamily="2" charset="-122"/>
              <a:ea typeface="宋体" pitchFamily="2" charset="-122"/>
            </a:endParaRPr>
          </a:p>
          <a:p>
            <a:pPr marL="363538" indent="-363538">
              <a:lnSpc>
                <a:spcPct val="115000"/>
              </a:lnSpc>
              <a:spcBef>
                <a:spcPct val="45000"/>
              </a:spcBef>
              <a:buClr>
                <a:srgbClr val="000066"/>
              </a:buClr>
              <a:buFont typeface="Wingdings" pitchFamily="2" charset="2"/>
              <a:buChar char="ü"/>
            </a:pPr>
            <a:r>
              <a:rPr lang="zh-CN" altLang="en-US" sz="1800" dirty="0" smtClean="0">
                <a:latin typeface="宋体" pitchFamily="2" charset="-122"/>
                <a:ea typeface="宋体" pitchFamily="2" charset="-122"/>
              </a:rPr>
              <a:t>财务状况分析，是否需要再融资；有融资需求则做项目分析</a:t>
            </a:r>
          </a:p>
          <a:p>
            <a:pPr marL="363538" indent="-363538">
              <a:lnSpc>
                <a:spcPct val="115000"/>
              </a:lnSpc>
              <a:spcBef>
                <a:spcPct val="45000"/>
              </a:spcBef>
              <a:buClr>
                <a:srgbClr val="000066"/>
              </a:buClr>
              <a:buFont typeface="Wingdings" pitchFamily="2" charset="2"/>
              <a:buChar char="ü"/>
            </a:pPr>
            <a:r>
              <a:rPr lang="zh-CN" altLang="en-US" sz="1800" dirty="0" smtClean="0">
                <a:latin typeface="宋体" pitchFamily="2" charset="-122"/>
                <a:ea typeface="宋体" pitchFamily="2" charset="-122"/>
              </a:rPr>
              <a:t>投资风险揭示</a:t>
            </a:r>
          </a:p>
          <a:p>
            <a:pPr marL="363538" indent="-363538">
              <a:lnSpc>
                <a:spcPct val="115000"/>
              </a:lnSpc>
              <a:spcBef>
                <a:spcPct val="45000"/>
              </a:spcBef>
              <a:buClr>
                <a:srgbClr val="000066"/>
              </a:buClr>
              <a:buFont typeface="Wingdings" pitchFamily="2" charset="2"/>
              <a:buChar char="ü"/>
            </a:pPr>
            <a:r>
              <a:rPr lang="zh-CN" altLang="en-US" sz="1800" dirty="0" smtClean="0">
                <a:latin typeface="宋体" pitchFamily="2" charset="-122"/>
                <a:ea typeface="宋体" pitchFamily="2" charset="-122"/>
              </a:rPr>
              <a:t>盈利预测：至少</a:t>
            </a:r>
            <a:r>
              <a:rPr lang="en-US" altLang="zh-CN" sz="1800" dirty="0" smtClean="0">
                <a:latin typeface="宋体" pitchFamily="2" charset="-122"/>
                <a:ea typeface="宋体" pitchFamily="2" charset="-122"/>
              </a:rPr>
              <a:t>2</a:t>
            </a:r>
            <a:r>
              <a:rPr lang="zh-CN" altLang="en-US" sz="1800" dirty="0" smtClean="0">
                <a:latin typeface="宋体" pitchFamily="2" charset="-122"/>
                <a:ea typeface="宋体" pitchFamily="2" charset="-122"/>
              </a:rPr>
              <a:t>年，最好</a:t>
            </a:r>
            <a:r>
              <a:rPr lang="en-US" altLang="zh-CN" sz="1800" dirty="0" smtClean="0">
                <a:latin typeface="宋体" pitchFamily="2" charset="-122"/>
                <a:ea typeface="宋体" pitchFamily="2" charset="-122"/>
              </a:rPr>
              <a:t>3</a:t>
            </a:r>
            <a:r>
              <a:rPr lang="zh-CN" altLang="en-US" sz="1800" dirty="0" smtClean="0">
                <a:latin typeface="宋体" pitchFamily="2" charset="-122"/>
                <a:ea typeface="宋体" pitchFamily="2" charset="-122"/>
              </a:rPr>
              <a:t>年以上</a:t>
            </a:r>
          </a:p>
          <a:p>
            <a:pPr marL="363538" indent="-363538">
              <a:lnSpc>
                <a:spcPct val="115000"/>
              </a:lnSpc>
              <a:spcBef>
                <a:spcPct val="45000"/>
              </a:spcBef>
              <a:buClr>
                <a:srgbClr val="000066"/>
              </a:buClr>
              <a:buFont typeface="Wingdings" pitchFamily="2" charset="2"/>
              <a:buChar char="ü"/>
            </a:pPr>
            <a:r>
              <a:rPr lang="zh-CN" altLang="en-US" sz="1800" dirty="0" smtClean="0">
                <a:latin typeface="宋体" pitchFamily="2" charset="-122"/>
                <a:ea typeface="宋体" pitchFamily="2" charset="-122"/>
              </a:rPr>
              <a:t>估值、投资建议</a:t>
            </a:r>
          </a:p>
          <a:p>
            <a:pPr>
              <a:lnSpc>
                <a:spcPct val="150000"/>
              </a:lnSpc>
              <a:buFont typeface="Wingdings" pitchFamily="2" charset="2"/>
              <a:buChar char="ü"/>
            </a:pPr>
            <a:endParaRPr lang="zh-CN" altLang="en-US" sz="1800" dirty="0" smtClean="0">
              <a:latin typeface="宋体" pitchFamily="2" charset="-122"/>
              <a:ea typeface="宋体" pitchFamily="2" charset="-122"/>
            </a:endParaRPr>
          </a:p>
          <a:p>
            <a:pPr>
              <a:lnSpc>
                <a:spcPct val="150000"/>
              </a:lnSpc>
              <a:buFont typeface="Wingdings" pitchFamily="2" charset="2"/>
              <a:buChar char="ü"/>
            </a:pPr>
            <a:endParaRPr lang="zh-CN" altLang="en-US" sz="1800" dirty="0" smtClean="0">
              <a:latin typeface="宋体" pitchFamily="2" charset="-122"/>
              <a:ea typeface="宋体" pitchFamily="2" charset="-122"/>
            </a:endParaRPr>
          </a:p>
          <a:p>
            <a:pPr>
              <a:lnSpc>
                <a:spcPct val="150000"/>
              </a:lnSpc>
              <a:buFont typeface="Wingdings" pitchFamily="2" charset="2"/>
              <a:buChar char="ü"/>
            </a:pPr>
            <a:endParaRPr lang="zh-CN" altLang="en-US" sz="2000" dirty="0" smtClean="0">
              <a:latin typeface="宋体" pitchFamily="2" charset="-122"/>
              <a:ea typeface="宋体" pitchFamily="2" charset="-122"/>
            </a:endParaRPr>
          </a:p>
          <a:p>
            <a:pPr>
              <a:lnSpc>
                <a:spcPct val="150000"/>
              </a:lnSpc>
              <a:buFont typeface="Wingdings" pitchFamily="2" charset="2"/>
              <a:buChar char="ü"/>
            </a:pPr>
            <a:endParaRPr lang="en-US" altLang="zh-CN" sz="2000" b="1" dirty="0" smtClean="0">
              <a:latin typeface="宋体" pitchFamily="2" charset="-122"/>
              <a:ea typeface="宋体" pitchFamily="2" charset="-122"/>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标题 1"/>
          <p:cNvSpPr>
            <a:spLocks noGrp="1"/>
          </p:cNvSpPr>
          <p:nvPr>
            <p:ph type="title"/>
          </p:nvPr>
        </p:nvSpPr>
        <p:spPr/>
        <p:txBody>
          <a:bodyPr/>
          <a:lstStyle/>
          <a:p>
            <a:r>
              <a:rPr lang="zh-CN" altLang="en-US" dirty="0" smtClean="0">
                <a:ea typeface="宋体" pitchFamily="2" charset="-122"/>
              </a:rPr>
              <a:t>研究报告框架</a:t>
            </a:r>
          </a:p>
        </p:txBody>
      </p:sp>
      <p:sp>
        <p:nvSpPr>
          <p:cNvPr id="31747" name="内容占位符 2"/>
          <p:cNvSpPr>
            <a:spLocks noGrp="1"/>
          </p:cNvSpPr>
          <p:nvPr>
            <p:ph idx="1"/>
          </p:nvPr>
        </p:nvSpPr>
        <p:spPr>
          <a:xfrm>
            <a:off x="395536" y="1196752"/>
            <a:ext cx="8352928" cy="5056187"/>
          </a:xfrm>
        </p:spPr>
        <p:txBody>
          <a:bodyPr/>
          <a:lstStyle/>
          <a:p>
            <a:pPr>
              <a:lnSpc>
                <a:spcPct val="150000"/>
              </a:lnSpc>
              <a:buNone/>
            </a:pPr>
            <a:r>
              <a:rPr lang="zh-CN" altLang="en-US" sz="2000" b="1" dirty="0" smtClean="0">
                <a:latin typeface="宋体" pitchFamily="2" charset="-122"/>
                <a:ea typeface="宋体" pitchFamily="2" charset="-122"/>
              </a:rPr>
              <a:t>公司报表点评（年报、中报、季报）</a:t>
            </a:r>
            <a:endParaRPr lang="en-US" altLang="zh-CN" sz="2000" b="1" dirty="0" smtClean="0">
              <a:latin typeface="宋体" pitchFamily="2" charset="-122"/>
              <a:ea typeface="宋体" pitchFamily="2" charset="-122"/>
            </a:endParaRPr>
          </a:p>
          <a:p>
            <a:pPr>
              <a:lnSpc>
                <a:spcPct val="150000"/>
              </a:lnSpc>
              <a:buFont typeface="Wingdings" pitchFamily="2" charset="2"/>
              <a:buChar char="ü"/>
            </a:pPr>
            <a:r>
              <a:rPr lang="zh-CN" altLang="en-US" sz="1800" dirty="0" smtClean="0">
                <a:latin typeface="宋体" pitchFamily="2" charset="-122"/>
                <a:ea typeface="宋体" pitchFamily="2" charset="-122"/>
              </a:rPr>
              <a:t>首段阐述公司报告期收入、主营业务利润、净利润、每股收益、分红情况</a:t>
            </a:r>
          </a:p>
          <a:p>
            <a:pPr>
              <a:lnSpc>
                <a:spcPct val="150000"/>
              </a:lnSpc>
              <a:buFont typeface="Wingdings" pitchFamily="2" charset="2"/>
              <a:buChar char="ü"/>
            </a:pPr>
            <a:r>
              <a:rPr lang="zh-CN" altLang="en-US" sz="1800" dirty="0" smtClean="0">
                <a:latin typeface="宋体" pitchFamily="2" charset="-122"/>
                <a:ea typeface="宋体" pitchFamily="2" charset="-122"/>
              </a:rPr>
              <a:t>着重异动指标分析，分析其背后实质性的东西</a:t>
            </a:r>
          </a:p>
          <a:p>
            <a:pPr>
              <a:lnSpc>
                <a:spcPct val="150000"/>
              </a:lnSpc>
              <a:buFont typeface="Wingdings" pitchFamily="2" charset="2"/>
              <a:buChar char="ü"/>
            </a:pPr>
            <a:r>
              <a:rPr lang="zh-CN" altLang="en-US" sz="1800" dirty="0" smtClean="0">
                <a:latin typeface="宋体" pitchFamily="2" charset="-122"/>
                <a:ea typeface="宋体" pitchFamily="2" charset="-122"/>
              </a:rPr>
              <a:t>报告期中重要事项分析：再融资、募集项目投资情况、收购、管理层变动等</a:t>
            </a:r>
          </a:p>
          <a:p>
            <a:pPr>
              <a:lnSpc>
                <a:spcPct val="150000"/>
              </a:lnSpc>
              <a:buFont typeface="Wingdings" pitchFamily="2" charset="2"/>
              <a:buChar char="ü"/>
            </a:pPr>
            <a:r>
              <a:rPr lang="zh-CN" altLang="en-US" sz="1800" dirty="0" smtClean="0">
                <a:latin typeface="宋体" pitchFamily="2" charset="-122"/>
                <a:ea typeface="宋体" pitchFamily="2" charset="-122"/>
              </a:rPr>
              <a:t>对未来发展前景、盈利预测判断</a:t>
            </a:r>
          </a:p>
          <a:p>
            <a:pPr>
              <a:lnSpc>
                <a:spcPct val="150000"/>
              </a:lnSpc>
              <a:buFont typeface="Wingdings" pitchFamily="2" charset="2"/>
              <a:buChar char="ü"/>
            </a:pPr>
            <a:r>
              <a:rPr lang="zh-CN" altLang="en-US" sz="1800" dirty="0" smtClean="0">
                <a:latin typeface="宋体" pitchFamily="2" charset="-122"/>
                <a:ea typeface="宋体" pitchFamily="2" charset="-122"/>
              </a:rPr>
              <a:t>估值及投资建议</a:t>
            </a:r>
            <a:endParaRPr lang="zh-CN" altLang="en-US" sz="2000" dirty="0" smtClean="0">
              <a:latin typeface="宋体" pitchFamily="2" charset="-122"/>
              <a:ea typeface="宋体" pitchFamily="2" charset="-122"/>
            </a:endParaRPr>
          </a:p>
          <a:p>
            <a:pPr>
              <a:lnSpc>
                <a:spcPct val="150000"/>
              </a:lnSpc>
              <a:buFont typeface="Wingdings" pitchFamily="2" charset="2"/>
              <a:buChar char="ü"/>
            </a:pPr>
            <a:endParaRPr lang="en-US" altLang="zh-CN" sz="2000" b="1" dirty="0" smtClean="0">
              <a:latin typeface="宋体" pitchFamily="2" charset="-122"/>
              <a:ea typeface="宋体" pitchFamily="2" charset="-122"/>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标题 1"/>
          <p:cNvSpPr>
            <a:spLocks noGrp="1"/>
          </p:cNvSpPr>
          <p:nvPr>
            <p:ph type="title"/>
          </p:nvPr>
        </p:nvSpPr>
        <p:spPr/>
        <p:txBody>
          <a:bodyPr/>
          <a:lstStyle/>
          <a:p>
            <a:r>
              <a:rPr lang="zh-CN" altLang="en-US" dirty="0" smtClean="0">
                <a:ea typeface="宋体" pitchFamily="2" charset="-122"/>
              </a:rPr>
              <a:t>研究报告框架</a:t>
            </a:r>
          </a:p>
        </p:txBody>
      </p:sp>
      <p:sp>
        <p:nvSpPr>
          <p:cNvPr id="31747" name="内容占位符 2"/>
          <p:cNvSpPr>
            <a:spLocks noGrp="1"/>
          </p:cNvSpPr>
          <p:nvPr>
            <p:ph idx="1"/>
          </p:nvPr>
        </p:nvSpPr>
        <p:spPr>
          <a:xfrm>
            <a:off x="395536" y="1196752"/>
            <a:ext cx="8352928" cy="5056187"/>
          </a:xfrm>
        </p:spPr>
        <p:txBody>
          <a:bodyPr/>
          <a:lstStyle/>
          <a:p>
            <a:pPr>
              <a:lnSpc>
                <a:spcPct val="150000"/>
              </a:lnSpc>
              <a:buNone/>
            </a:pPr>
            <a:r>
              <a:rPr lang="zh-CN" altLang="en-US" sz="2000" b="1" dirty="0" smtClean="0">
                <a:latin typeface="宋体" pitchFamily="2" charset="-122"/>
                <a:ea typeface="宋体" pitchFamily="2" charset="-122"/>
              </a:rPr>
              <a:t>公司动态分析报告（短评报告、即时简评）</a:t>
            </a:r>
            <a:endParaRPr lang="en-US" altLang="zh-CN" sz="2000" b="1" dirty="0" smtClean="0">
              <a:latin typeface="宋体" pitchFamily="2" charset="-122"/>
              <a:ea typeface="宋体" pitchFamily="2" charset="-122"/>
            </a:endParaRPr>
          </a:p>
          <a:p>
            <a:pPr>
              <a:lnSpc>
                <a:spcPct val="150000"/>
              </a:lnSpc>
              <a:buFont typeface="Wingdings" pitchFamily="2" charset="2"/>
              <a:buChar char="ü"/>
            </a:pPr>
            <a:r>
              <a:rPr lang="zh-CN" altLang="en-US" sz="1800" dirty="0" smtClean="0">
                <a:latin typeface="宋体" pitchFamily="2" charset="-122"/>
                <a:ea typeface="宋体" pitchFamily="2" charset="-122"/>
              </a:rPr>
              <a:t>简要描述事件</a:t>
            </a:r>
            <a:endParaRPr lang="en-US" altLang="zh-CN" sz="1800" dirty="0" smtClean="0">
              <a:latin typeface="宋体" pitchFamily="2" charset="-122"/>
              <a:ea typeface="宋体" pitchFamily="2" charset="-122"/>
            </a:endParaRPr>
          </a:p>
          <a:p>
            <a:pPr>
              <a:lnSpc>
                <a:spcPct val="150000"/>
              </a:lnSpc>
              <a:buFont typeface="Wingdings" pitchFamily="2" charset="2"/>
              <a:buChar char="ü"/>
            </a:pPr>
            <a:r>
              <a:rPr lang="zh-CN" altLang="en-US" sz="1800" dirty="0" smtClean="0">
                <a:latin typeface="宋体" pitchFamily="2" charset="-122"/>
                <a:ea typeface="宋体" pitchFamily="2" charset="-122"/>
              </a:rPr>
              <a:t>着重分析事件对公司的影响：尽量数据说话</a:t>
            </a:r>
            <a:endParaRPr lang="en-US" altLang="zh-CN" sz="1800" dirty="0" smtClean="0">
              <a:latin typeface="宋体" pitchFamily="2" charset="-122"/>
              <a:ea typeface="宋体" pitchFamily="2" charset="-122"/>
            </a:endParaRPr>
          </a:p>
          <a:p>
            <a:pPr>
              <a:lnSpc>
                <a:spcPct val="150000"/>
              </a:lnSpc>
              <a:buFont typeface="Wingdings" pitchFamily="2" charset="2"/>
              <a:buChar char="ü"/>
            </a:pPr>
            <a:r>
              <a:rPr lang="zh-CN" altLang="en-US" sz="1800" dirty="0" smtClean="0">
                <a:latin typeface="宋体" pitchFamily="2" charset="-122"/>
                <a:ea typeface="宋体" pitchFamily="2" charset="-122"/>
              </a:rPr>
              <a:t>对公司未来发展前景、盈利预测有判断</a:t>
            </a:r>
            <a:endParaRPr lang="en-US" altLang="zh-CN" sz="1800" dirty="0" smtClean="0">
              <a:latin typeface="宋体" pitchFamily="2" charset="-122"/>
              <a:ea typeface="宋体" pitchFamily="2" charset="-122"/>
            </a:endParaRPr>
          </a:p>
          <a:p>
            <a:pPr>
              <a:lnSpc>
                <a:spcPct val="150000"/>
              </a:lnSpc>
              <a:buFont typeface="Wingdings" pitchFamily="2" charset="2"/>
              <a:buChar char="ü"/>
            </a:pPr>
            <a:r>
              <a:rPr lang="zh-CN" altLang="en-US" sz="1800" dirty="0" smtClean="0">
                <a:latin typeface="宋体" pitchFamily="2" charset="-122"/>
                <a:ea typeface="宋体" pitchFamily="2" charset="-122"/>
              </a:rPr>
              <a:t>投资建议</a:t>
            </a:r>
            <a:endParaRPr lang="en-US" altLang="zh-CN" sz="1800" dirty="0" smtClean="0">
              <a:latin typeface="宋体" pitchFamily="2" charset="-122"/>
              <a:ea typeface="宋体" pitchFamily="2" charset="-122"/>
            </a:endParaRPr>
          </a:p>
          <a:p>
            <a:pPr>
              <a:lnSpc>
                <a:spcPct val="150000"/>
              </a:lnSpc>
              <a:buFont typeface="Wingdings" pitchFamily="2" charset="2"/>
              <a:buChar char="ü"/>
            </a:pPr>
            <a:r>
              <a:rPr lang="zh-CN" altLang="en-US" sz="1800" dirty="0" smtClean="0">
                <a:latin typeface="宋体" pitchFamily="2" charset="-122"/>
                <a:ea typeface="宋体" pitchFamily="2" charset="-122"/>
              </a:rPr>
              <a:t>注重报告的时效性，第一时间发到客户手中：</a:t>
            </a:r>
            <a:r>
              <a:rPr lang="en-US" altLang="zh-CN" sz="1800" dirty="0" smtClean="0">
                <a:latin typeface="宋体" pitchFamily="2" charset="-122"/>
                <a:ea typeface="宋体" pitchFamily="2" charset="-122"/>
              </a:rPr>
              <a:t>1</a:t>
            </a:r>
            <a:r>
              <a:rPr lang="zh-CN" altLang="en-US" sz="1800" dirty="0" smtClean="0">
                <a:latin typeface="宋体" pitchFamily="2" charset="-122"/>
                <a:ea typeface="宋体" pitchFamily="2" charset="-122"/>
              </a:rPr>
              <a:t>天内完成</a:t>
            </a:r>
          </a:p>
          <a:p>
            <a:pPr>
              <a:lnSpc>
                <a:spcPct val="150000"/>
              </a:lnSpc>
              <a:buFont typeface="Wingdings" pitchFamily="2" charset="2"/>
              <a:buChar char="ü"/>
            </a:pPr>
            <a:endParaRPr lang="en-US" altLang="zh-CN" sz="2000" b="1" dirty="0" smtClean="0">
              <a:latin typeface="宋体" pitchFamily="2" charset="-122"/>
              <a:ea typeface="宋体" pitchFamily="2" charset="-122"/>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标题 1"/>
          <p:cNvSpPr>
            <a:spLocks noGrp="1"/>
          </p:cNvSpPr>
          <p:nvPr>
            <p:ph type="title"/>
          </p:nvPr>
        </p:nvSpPr>
        <p:spPr/>
        <p:txBody>
          <a:bodyPr/>
          <a:lstStyle/>
          <a:p>
            <a:r>
              <a:rPr lang="zh-CN" altLang="en-US" dirty="0" smtClean="0">
                <a:ea typeface="宋体" pitchFamily="2" charset="-122"/>
              </a:rPr>
              <a:t>行业研究报告</a:t>
            </a:r>
          </a:p>
        </p:txBody>
      </p:sp>
      <p:sp>
        <p:nvSpPr>
          <p:cNvPr id="15363" name="内容占位符 2"/>
          <p:cNvSpPr>
            <a:spLocks noGrp="1"/>
          </p:cNvSpPr>
          <p:nvPr>
            <p:ph idx="1"/>
          </p:nvPr>
        </p:nvSpPr>
        <p:spPr/>
        <p:txBody>
          <a:bodyPr/>
          <a:lstStyle/>
          <a:p>
            <a:pPr>
              <a:lnSpc>
                <a:spcPct val="150000"/>
              </a:lnSpc>
              <a:spcBef>
                <a:spcPts val="1200"/>
              </a:spcBef>
            </a:pPr>
            <a:r>
              <a:rPr lang="zh-CN" altLang="en-US" b="1" dirty="0" smtClean="0">
                <a:ea typeface="宋体" pitchFamily="2" charset="-122"/>
              </a:rPr>
              <a:t>研究报告的形成流程</a:t>
            </a:r>
            <a:endParaRPr lang="en-US" altLang="zh-CN" b="1" dirty="0" smtClean="0">
              <a:ea typeface="宋体" pitchFamily="2" charset="-122"/>
            </a:endParaRPr>
          </a:p>
          <a:p>
            <a:pPr>
              <a:lnSpc>
                <a:spcPct val="150000"/>
              </a:lnSpc>
              <a:spcBef>
                <a:spcPts val="1200"/>
              </a:spcBef>
            </a:pPr>
            <a:r>
              <a:rPr lang="zh-CN" altLang="en-US" b="1" dirty="0" smtClean="0">
                <a:ea typeface="宋体" pitchFamily="2" charset="-122"/>
              </a:rPr>
              <a:t>研究报告的分类与框架</a:t>
            </a:r>
            <a:endParaRPr lang="en-US" altLang="zh-CN" b="1" dirty="0" smtClean="0">
              <a:ea typeface="宋体" pitchFamily="2" charset="-122"/>
            </a:endParaRPr>
          </a:p>
          <a:p>
            <a:pPr>
              <a:lnSpc>
                <a:spcPct val="150000"/>
              </a:lnSpc>
              <a:spcBef>
                <a:spcPts val="1200"/>
              </a:spcBef>
            </a:pPr>
            <a:r>
              <a:rPr lang="zh-CN" altLang="en-US" b="1" dirty="0" smtClean="0">
                <a:solidFill>
                  <a:srgbClr val="FF0000"/>
                </a:solidFill>
                <a:ea typeface="宋体" pitchFamily="2" charset="-122"/>
              </a:rPr>
              <a:t>什么时候写研究报告</a:t>
            </a:r>
            <a:endParaRPr lang="en-US" altLang="zh-CN" b="1" dirty="0" smtClean="0">
              <a:solidFill>
                <a:srgbClr val="FF0000"/>
              </a:solidFill>
              <a:ea typeface="宋体" pitchFamily="2" charset="-122"/>
            </a:endParaRP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标题 1"/>
          <p:cNvSpPr>
            <a:spLocks noGrp="1"/>
          </p:cNvSpPr>
          <p:nvPr>
            <p:ph type="title"/>
          </p:nvPr>
        </p:nvSpPr>
        <p:spPr/>
        <p:txBody>
          <a:bodyPr/>
          <a:lstStyle/>
          <a:p>
            <a:r>
              <a:rPr lang="zh-CN" altLang="en-US" dirty="0" smtClean="0">
                <a:ea typeface="宋体" pitchFamily="2" charset="-122"/>
              </a:rPr>
              <a:t>什么时候应该写研究报告？</a:t>
            </a:r>
          </a:p>
        </p:txBody>
      </p:sp>
      <p:sp>
        <p:nvSpPr>
          <p:cNvPr id="31747" name="内容占位符 2"/>
          <p:cNvSpPr>
            <a:spLocks noGrp="1"/>
          </p:cNvSpPr>
          <p:nvPr>
            <p:ph idx="1"/>
          </p:nvPr>
        </p:nvSpPr>
        <p:spPr>
          <a:xfrm>
            <a:off x="395536" y="1196752"/>
            <a:ext cx="8352928" cy="5056187"/>
          </a:xfrm>
        </p:spPr>
        <p:txBody>
          <a:bodyPr/>
          <a:lstStyle/>
          <a:p>
            <a:pPr>
              <a:lnSpc>
                <a:spcPct val="150000"/>
              </a:lnSpc>
              <a:buNone/>
            </a:pPr>
            <a:r>
              <a:rPr lang="zh-CN" altLang="en-US" sz="2000" b="1" dirty="0" smtClean="0">
                <a:latin typeface="宋体" pitchFamily="2" charset="-122"/>
                <a:ea typeface="宋体" pitchFamily="2" charset="-122"/>
              </a:rPr>
              <a:t>以事件的发生可能会对市场对股价的判断产生影响为标准！！</a:t>
            </a:r>
            <a:endParaRPr lang="en-US" altLang="zh-CN" sz="2000" b="1" dirty="0" smtClean="0">
              <a:latin typeface="宋体" pitchFamily="2" charset="-122"/>
              <a:ea typeface="宋体" pitchFamily="2" charset="-122"/>
            </a:endParaRPr>
          </a:p>
          <a:p>
            <a:pPr>
              <a:lnSpc>
                <a:spcPct val="150000"/>
              </a:lnSpc>
            </a:pPr>
            <a:r>
              <a:rPr lang="zh-CN" altLang="en-US" sz="1800" b="1" dirty="0" smtClean="0">
                <a:latin typeface="宋体" pitchFamily="2" charset="-122"/>
                <a:ea typeface="宋体" pitchFamily="2" charset="-122"/>
              </a:rPr>
              <a:t>重要信息：</a:t>
            </a:r>
            <a:r>
              <a:rPr lang="zh-CN" altLang="en-US" sz="1800" dirty="0" smtClean="0">
                <a:latin typeface="宋体" pitchFamily="2" charset="-122"/>
                <a:ea typeface="宋体" pitchFamily="2" charset="-122"/>
              </a:rPr>
              <a:t>产业政策（房地产、新能源等</a:t>
            </a:r>
            <a:r>
              <a:rPr lang="zh-CN" altLang="en-US" sz="1800" dirty="0" smtClean="0">
                <a:latin typeface="宋体" pitchFamily="2" charset="-122"/>
                <a:ea typeface="宋体" pitchFamily="2" charset="-122"/>
              </a:rPr>
              <a:t>）、重</a:t>
            </a:r>
            <a:r>
              <a:rPr lang="zh-CN" altLang="en-US" sz="1800" dirty="0" smtClean="0">
                <a:latin typeface="宋体" pitchFamily="2" charset="-122"/>
                <a:ea typeface="宋体" pitchFamily="2" charset="-122"/>
              </a:rPr>
              <a:t>大并购（定向增发）、重大投资等；新事物的出现（物联网）</a:t>
            </a:r>
            <a:endParaRPr lang="en-US" altLang="zh-CN" sz="1800" dirty="0" smtClean="0">
              <a:latin typeface="宋体" pitchFamily="2" charset="-122"/>
              <a:ea typeface="宋体" pitchFamily="2" charset="-122"/>
            </a:endParaRPr>
          </a:p>
          <a:p>
            <a:pPr>
              <a:lnSpc>
                <a:spcPct val="150000"/>
              </a:lnSpc>
            </a:pPr>
            <a:r>
              <a:rPr lang="zh-CN" altLang="en-US" sz="1800" b="1" dirty="0" smtClean="0">
                <a:latin typeface="宋体" pitchFamily="2" charset="-122"/>
                <a:ea typeface="宋体" pitchFamily="2" charset="-122"/>
              </a:rPr>
              <a:t>实地调研：</a:t>
            </a:r>
            <a:r>
              <a:rPr lang="zh-CN" altLang="en-US" sz="1800" dirty="0" smtClean="0">
                <a:latin typeface="宋体" pitchFamily="2" charset="-122"/>
                <a:ea typeface="宋体" pitchFamily="2" charset="-122"/>
              </a:rPr>
              <a:t>调研情况</a:t>
            </a:r>
            <a:endParaRPr lang="en-US" altLang="zh-CN" sz="1800" dirty="0" smtClean="0">
              <a:latin typeface="宋体" pitchFamily="2" charset="-122"/>
              <a:ea typeface="宋体" pitchFamily="2" charset="-122"/>
            </a:endParaRPr>
          </a:p>
          <a:p>
            <a:pPr>
              <a:lnSpc>
                <a:spcPct val="150000"/>
              </a:lnSpc>
            </a:pPr>
            <a:r>
              <a:rPr lang="zh-CN" altLang="en-US" sz="1800" b="1" dirty="0" smtClean="0">
                <a:latin typeface="宋体" pitchFamily="2" charset="-122"/>
                <a:ea typeface="宋体" pitchFamily="2" charset="-122"/>
              </a:rPr>
              <a:t>客户需求：</a:t>
            </a:r>
            <a:r>
              <a:rPr lang="zh-CN" altLang="en-US" sz="1800" dirty="0" smtClean="0">
                <a:latin typeface="宋体" pitchFamily="2" charset="-122"/>
                <a:ea typeface="宋体" pitchFamily="2" charset="-122"/>
              </a:rPr>
              <a:t>投资（外部与内部）、投行、资产管理</a:t>
            </a:r>
            <a:endParaRPr lang="en-US" altLang="zh-CN" sz="1800" dirty="0" smtClean="0">
              <a:latin typeface="宋体" pitchFamily="2" charset="-122"/>
              <a:ea typeface="宋体" pitchFamily="2" charset="-122"/>
            </a:endParaRPr>
          </a:p>
          <a:p>
            <a:pPr>
              <a:lnSpc>
                <a:spcPct val="150000"/>
              </a:lnSpc>
            </a:pPr>
            <a:r>
              <a:rPr lang="zh-CN" altLang="en-US" sz="1800" b="1" dirty="0" smtClean="0">
                <a:latin typeface="宋体" pitchFamily="2" charset="-122"/>
                <a:ea typeface="宋体" pitchFamily="2" charset="-122"/>
              </a:rPr>
              <a:t>股价大幅波动：</a:t>
            </a:r>
            <a:r>
              <a:rPr lang="zh-CN" altLang="en-US" sz="1800" dirty="0" smtClean="0">
                <a:latin typeface="宋体" pitchFamily="2" charset="-122"/>
                <a:ea typeface="宋体" pitchFamily="2" charset="-122"/>
              </a:rPr>
              <a:t>有可能是基本面发生变化的表现，要进行确认</a:t>
            </a:r>
            <a:endParaRPr lang="en-US" altLang="zh-CN" sz="1800" dirty="0" smtClean="0">
              <a:latin typeface="宋体" pitchFamily="2" charset="-122"/>
              <a:ea typeface="宋体" pitchFamily="2" charset="-122"/>
            </a:endParaRPr>
          </a:p>
          <a:p>
            <a:pPr>
              <a:lnSpc>
                <a:spcPct val="150000"/>
              </a:lnSpc>
            </a:pPr>
            <a:r>
              <a:rPr lang="zh-CN" altLang="en-US" sz="1800" b="1" dirty="0" smtClean="0">
                <a:latin typeface="宋体" pitchFamily="2" charset="-122"/>
                <a:ea typeface="宋体" pitchFamily="2" charset="-122"/>
              </a:rPr>
              <a:t>定期报告：</a:t>
            </a:r>
            <a:r>
              <a:rPr lang="zh-CN" altLang="en-US" sz="1800" dirty="0" smtClean="0">
                <a:latin typeface="宋体" pitchFamily="2" charset="-122"/>
                <a:ea typeface="宋体" pitchFamily="2" charset="-122"/>
              </a:rPr>
              <a:t>定期进行的总结与预测。例如行业月度报告、年度策略、年报点评等</a:t>
            </a:r>
            <a:endParaRPr lang="en-US" altLang="zh-CN" sz="1800" dirty="0" smtClean="0">
              <a:latin typeface="宋体" pitchFamily="2" charset="-122"/>
              <a:ea typeface="宋体" pitchFamily="2" charset="-122"/>
            </a:endParaRPr>
          </a:p>
          <a:p>
            <a:pPr>
              <a:lnSpc>
                <a:spcPct val="150000"/>
              </a:lnSpc>
            </a:pPr>
            <a:r>
              <a:rPr lang="zh-CN" altLang="en-US" sz="1800" b="1" dirty="0" smtClean="0">
                <a:latin typeface="宋体" pitchFamily="2" charset="-122"/>
                <a:ea typeface="宋体" pitchFamily="2" charset="-122"/>
              </a:rPr>
              <a:t>专题报告：</a:t>
            </a:r>
            <a:r>
              <a:rPr lang="zh-CN" altLang="en-US" sz="1800" dirty="0" smtClean="0">
                <a:latin typeface="宋体" pitchFamily="2" charset="-122"/>
                <a:ea typeface="宋体" pitchFamily="2" charset="-122"/>
              </a:rPr>
              <a:t>前瞻性研究，源于研究员的思考</a:t>
            </a:r>
          </a:p>
          <a:p>
            <a:pPr>
              <a:lnSpc>
                <a:spcPct val="140000"/>
              </a:lnSpc>
              <a:buNone/>
            </a:pPr>
            <a:r>
              <a:rPr lang="zh-CN" altLang="en-US" sz="2000" b="1" dirty="0" smtClean="0"/>
              <a:t>     </a:t>
            </a:r>
            <a:r>
              <a:rPr lang="en-US" altLang="zh-CN" sz="2000" b="1" dirty="0" smtClean="0"/>
              <a:t>                   ——</a:t>
            </a:r>
            <a:r>
              <a:rPr lang="zh-CN" altLang="en-US" sz="2000" b="1" dirty="0" smtClean="0"/>
              <a:t>报告要有目的地解决特定问题，要有明确的结论</a:t>
            </a:r>
          </a:p>
          <a:p>
            <a:pPr>
              <a:lnSpc>
                <a:spcPct val="150000"/>
              </a:lnSpc>
              <a:buFont typeface="Wingdings" pitchFamily="2" charset="2"/>
              <a:buChar char="ü"/>
            </a:pPr>
            <a:endParaRPr lang="en-US" altLang="zh-CN" sz="2000" b="1" dirty="0" smtClean="0">
              <a:latin typeface="宋体" pitchFamily="2" charset="-122"/>
              <a:ea typeface="宋体" pitchFamily="2" charset="-122"/>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标题 1"/>
          <p:cNvSpPr>
            <a:spLocks noGrp="1"/>
          </p:cNvSpPr>
          <p:nvPr>
            <p:ph type="title"/>
          </p:nvPr>
        </p:nvSpPr>
        <p:spPr/>
        <p:txBody>
          <a:bodyPr/>
          <a:lstStyle/>
          <a:p>
            <a:r>
              <a:rPr lang="zh-CN" altLang="en-US" dirty="0" smtClean="0">
                <a:ea typeface="宋体" pitchFamily="2" charset="-122"/>
              </a:rPr>
              <a:t>什么时候应该写研究报告？</a:t>
            </a:r>
          </a:p>
        </p:txBody>
      </p:sp>
      <p:sp>
        <p:nvSpPr>
          <p:cNvPr id="31747" name="内容占位符 2"/>
          <p:cNvSpPr>
            <a:spLocks noGrp="1"/>
          </p:cNvSpPr>
          <p:nvPr>
            <p:ph idx="1"/>
          </p:nvPr>
        </p:nvSpPr>
        <p:spPr>
          <a:xfrm>
            <a:off x="395536" y="1412776"/>
            <a:ext cx="8352928" cy="4840163"/>
          </a:xfrm>
        </p:spPr>
        <p:txBody>
          <a:bodyPr/>
          <a:lstStyle/>
          <a:p>
            <a:pPr>
              <a:lnSpc>
                <a:spcPct val="150000"/>
              </a:lnSpc>
            </a:pPr>
            <a:r>
              <a:rPr lang="zh-CN" altLang="en-US" sz="1800" b="1" dirty="0" smtClean="0">
                <a:latin typeface="宋体" pitchFamily="2" charset="-122"/>
                <a:ea typeface="宋体" pitchFamily="2" charset="-122"/>
              </a:rPr>
              <a:t>深度报告：</a:t>
            </a:r>
            <a:endParaRPr lang="en-US" altLang="zh-CN" sz="1800" b="1" dirty="0" smtClean="0">
              <a:latin typeface="宋体" pitchFamily="2" charset="-122"/>
              <a:ea typeface="宋体" pitchFamily="2" charset="-122"/>
            </a:endParaRPr>
          </a:p>
          <a:p>
            <a:pPr>
              <a:lnSpc>
                <a:spcPct val="150000"/>
              </a:lnSpc>
              <a:buFont typeface="Wingdings" pitchFamily="2" charset="2"/>
              <a:buChar char="ü"/>
            </a:pPr>
            <a:r>
              <a:rPr lang="zh-CN" altLang="en-US" sz="1800" dirty="0" smtClean="0">
                <a:latin typeface="宋体" pitchFamily="2" charset="-122"/>
                <a:ea typeface="宋体" pitchFamily="2" charset="-122"/>
              </a:rPr>
              <a:t>没有突出的时效性，数据翔实、推理严密是特点，</a:t>
            </a:r>
            <a:r>
              <a:rPr lang="zh-CN" altLang="en-US" sz="1800" b="1" dirty="0" smtClean="0">
                <a:latin typeface="宋体" pitchFamily="2" charset="-122"/>
                <a:ea typeface="宋体" pitchFamily="2" charset="-122"/>
              </a:rPr>
              <a:t>是最显研究功底的报告</a:t>
            </a:r>
            <a:endParaRPr lang="en-US" altLang="zh-CN" sz="1800" b="1" dirty="0" smtClean="0">
              <a:latin typeface="宋体" pitchFamily="2" charset="-122"/>
              <a:ea typeface="宋体" pitchFamily="2" charset="-122"/>
            </a:endParaRPr>
          </a:p>
          <a:p>
            <a:pPr>
              <a:lnSpc>
                <a:spcPct val="150000"/>
              </a:lnSpc>
              <a:buFont typeface="Wingdings" pitchFamily="2" charset="2"/>
              <a:buChar char="ü"/>
            </a:pPr>
            <a:r>
              <a:rPr lang="zh-CN" altLang="en-US" sz="1800" dirty="0" smtClean="0">
                <a:latin typeface="宋体" pitchFamily="2" charset="-122"/>
                <a:ea typeface="宋体" pitchFamily="2" charset="-122"/>
              </a:rPr>
              <a:t>准备重点推荐某公司时推出，注意技术面支持</a:t>
            </a:r>
            <a:endParaRPr lang="en-US" altLang="zh-CN" sz="1800" dirty="0" smtClean="0">
              <a:latin typeface="宋体" pitchFamily="2" charset="-122"/>
              <a:ea typeface="宋体" pitchFamily="2" charset="-122"/>
            </a:endParaRPr>
          </a:p>
          <a:p>
            <a:pPr>
              <a:lnSpc>
                <a:spcPct val="150000"/>
              </a:lnSpc>
              <a:buFont typeface="Wingdings" pitchFamily="2" charset="2"/>
              <a:buChar char="ü"/>
            </a:pPr>
            <a:r>
              <a:rPr lang="zh-CN" altLang="en-US" sz="1800" dirty="0" smtClean="0">
                <a:latin typeface="宋体" pitchFamily="2" charset="-122"/>
                <a:ea typeface="宋体" pitchFamily="2" charset="-122"/>
              </a:rPr>
              <a:t>年初、年中推出都合适，没有特别的时间限制</a:t>
            </a:r>
          </a:p>
          <a:p>
            <a:pPr>
              <a:lnSpc>
                <a:spcPct val="150000"/>
              </a:lnSpc>
              <a:buNone/>
            </a:pPr>
            <a:endParaRPr lang="en-US" altLang="zh-CN" sz="2000" b="1" dirty="0" smtClean="0">
              <a:latin typeface="宋体" pitchFamily="2" charset="-122"/>
              <a:ea typeface="宋体" pitchFamily="2"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标题 1"/>
          <p:cNvSpPr>
            <a:spLocks noGrp="1"/>
          </p:cNvSpPr>
          <p:nvPr>
            <p:ph type="title"/>
          </p:nvPr>
        </p:nvSpPr>
        <p:spPr/>
        <p:txBody>
          <a:bodyPr/>
          <a:lstStyle/>
          <a:p>
            <a:r>
              <a:rPr lang="zh-CN" altLang="en-US" dirty="0" smtClean="0">
                <a:ea typeface="宋体" pitchFamily="2" charset="-122"/>
              </a:rPr>
              <a:t>行业研究意义</a:t>
            </a:r>
          </a:p>
        </p:txBody>
      </p:sp>
      <p:sp>
        <p:nvSpPr>
          <p:cNvPr id="15363" name="内容占位符 2"/>
          <p:cNvSpPr>
            <a:spLocks noGrp="1"/>
          </p:cNvSpPr>
          <p:nvPr>
            <p:ph idx="1"/>
          </p:nvPr>
        </p:nvSpPr>
        <p:spPr/>
        <p:txBody>
          <a:bodyPr/>
          <a:lstStyle/>
          <a:p>
            <a:pPr>
              <a:lnSpc>
                <a:spcPct val="150000"/>
              </a:lnSpc>
            </a:pPr>
            <a:r>
              <a:rPr lang="zh-CN" altLang="en-US" sz="1600" b="1" dirty="0" smtClean="0">
                <a:ea typeface="宋体" pitchFamily="2" charset="-122"/>
              </a:rPr>
              <a:t>理论意义：通过研究行业，实现对公司生态环境的重要层面的战略性评估</a:t>
            </a:r>
            <a:r>
              <a:rPr lang="zh-CN" altLang="en-US" sz="1600" dirty="0" smtClean="0">
                <a:ea typeface="宋体" pitchFamily="2" charset="-122"/>
              </a:rPr>
              <a:t/>
            </a:r>
            <a:br>
              <a:rPr lang="zh-CN" altLang="en-US" sz="1600" dirty="0" smtClean="0">
                <a:ea typeface="宋体" pitchFamily="2" charset="-122"/>
              </a:rPr>
            </a:br>
            <a:r>
              <a:rPr lang="zh-CN" altLang="en-US" sz="1600" dirty="0" smtClean="0">
                <a:ea typeface="宋体" pitchFamily="2" charset="-122"/>
              </a:rPr>
              <a:t>行业之间的区别：</a:t>
            </a:r>
            <a:r>
              <a:rPr lang="zh-CN" altLang="en-US" sz="1600" b="1" dirty="0" smtClean="0">
                <a:ea typeface="宋体" pitchFamily="2" charset="-122"/>
              </a:rPr>
              <a:t>经济特点、竞争环境、未来的利润前景</a:t>
            </a:r>
            <a:r>
              <a:rPr lang="zh-CN" altLang="en-US" sz="1600" dirty="0" smtClean="0">
                <a:ea typeface="宋体" pitchFamily="2" charset="-122"/>
              </a:rPr>
              <a:t>。 一个行业的经济特性和竞争环境以及它们的变化趋势往往决定了该行业未来的利润前景，对于那些毫无吸引力的行业，最好的公司也难获得满意的利润；相反，颇有吸引力的行业中，弱小的公司也可以取得良好的经营业绩</a:t>
            </a:r>
            <a:r>
              <a:rPr lang="zh-CN" altLang="en-US" sz="1600" dirty="0" smtClean="0">
                <a:ea typeface="宋体" pitchFamily="2" charset="-122"/>
              </a:rPr>
              <a:t>。</a:t>
            </a:r>
            <a:endParaRPr lang="en-US" altLang="zh-CN" sz="1600" dirty="0" smtClean="0">
              <a:ea typeface="宋体" pitchFamily="2" charset="-122"/>
            </a:endParaRPr>
          </a:p>
          <a:p>
            <a:pPr>
              <a:lnSpc>
                <a:spcPct val="150000"/>
              </a:lnSpc>
            </a:pPr>
            <a:endParaRPr lang="en-US" altLang="zh-CN" sz="1600" dirty="0" smtClean="0">
              <a:ea typeface="宋体" pitchFamily="2" charset="-122"/>
            </a:endParaRPr>
          </a:p>
          <a:p>
            <a:pPr>
              <a:lnSpc>
                <a:spcPct val="150000"/>
              </a:lnSpc>
            </a:pPr>
            <a:r>
              <a:rPr lang="zh-CN" altLang="en-US" sz="1600" b="1" dirty="0" smtClean="0">
                <a:ea typeface="宋体" pitchFamily="2" charset="-122"/>
              </a:rPr>
              <a:t>实践意义</a:t>
            </a:r>
            <a:r>
              <a:rPr lang="zh-CN" altLang="en-US" sz="1600" b="1" dirty="0" smtClean="0">
                <a:ea typeface="宋体" pitchFamily="2" charset="-122"/>
              </a:rPr>
              <a:t>：对投资者而言，能够更</a:t>
            </a:r>
            <a:r>
              <a:rPr lang="zh-CN" altLang="en-US" sz="1600" b="1" dirty="0" smtClean="0">
                <a:ea typeface="宋体" pitchFamily="2" charset="-122"/>
              </a:rPr>
              <a:t>省事、更安全</a:t>
            </a:r>
            <a:endParaRPr lang="en-US" altLang="zh-CN" sz="1600" b="1" dirty="0" smtClean="0">
              <a:ea typeface="宋体" pitchFamily="2" charset="-122"/>
            </a:endParaRPr>
          </a:p>
          <a:p>
            <a:pPr>
              <a:lnSpc>
                <a:spcPct val="150000"/>
              </a:lnSpc>
              <a:buFont typeface="Wingdings" pitchFamily="2" charset="2"/>
              <a:buChar char="ü"/>
            </a:pPr>
            <a:r>
              <a:rPr lang="zh-CN" altLang="en-US" sz="1600" dirty="0" smtClean="0">
                <a:ea typeface="宋体" pitchFamily="2" charset="-122"/>
              </a:rPr>
              <a:t>从一个优秀的行业选择一个出众的公司比从一个不健康的行业选择一个优秀公司要更容</a:t>
            </a:r>
            <a:r>
              <a:rPr lang="zh-CN" altLang="en-US" sz="1600" dirty="0" smtClean="0">
                <a:ea typeface="宋体" pitchFamily="2" charset="-122"/>
              </a:rPr>
              <a:t>易</a:t>
            </a:r>
            <a:endParaRPr lang="en-US" altLang="zh-CN" sz="1600" dirty="0" smtClean="0">
              <a:ea typeface="宋体" pitchFamily="2" charset="-122"/>
            </a:endParaRPr>
          </a:p>
          <a:p>
            <a:pPr>
              <a:lnSpc>
                <a:spcPct val="150000"/>
              </a:lnSpc>
              <a:buFont typeface="Wingdings" pitchFamily="2" charset="2"/>
              <a:buChar char="ü"/>
            </a:pPr>
            <a:r>
              <a:rPr lang="zh-CN" altLang="en-US" sz="1600" dirty="0" smtClean="0">
                <a:ea typeface="宋体" pitchFamily="2" charset="-122"/>
              </a:rPr>
              <a:t>通过选择有良好预期行业的最佳股票，你可以避</a:t>
            </a:r>
            <a:r>
              <a:rPr lang="zh-CN" altLang="en-US" sz="1600" dirty="0" smtClean="0">
                <a:ea typeface="宋体" pitchFamily="2" charset="-122"/>
              </a:rPr>
              <a:t>免这样的尴尬：发现了行业内的优秀公司，但行业整体糟糕拖累了优秀公司的表现</a:t>
            </a:r>
            <a:endParaRPr lang="zh-CN" altLang="en-US" sz="1600" dirty="0" smtClean="0">
              <a:ea typeface="宋体" pitchFamily="2" charset="-122"/>
            </a:endParaRPr>
          </a:p>
          <a:p>
            <a:pPr>
              <a:lnSpc>
                <a:spcPct val="150000"/>
              </a:lnSpc>
            </a:pPr>
            <a:endParaRPr lang="zh-CN" altLang="en-US" sz="1800" dirty="0" smtClean="0">
              <a:ea typeface="宋体" pitchFamily="2" charset="-122"/>
            </a:endParaRPr>
          </a:p>
          <a:p>
            <a:pPr>
              <a:lnSpc>
                <a:spcPct val="150000"/>
              </a:lnSpc>
              <a:buFont typeface="Wingdings" pitchFamily="2" charset="2"/>
              <a:buChar char="ü"/>
            </a:pPr>
            <a:endParaRPr lang="en-US" altLang="zh-CN" sz="1800" dirty="0" smtClean="0">
              <a:ea typeface="宋体" pitchFamily="2" charset="-122"/>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标题 1"/>
          <p:cNvSpPr>
            <a:spLocks noGrp="1"/>
          </p:cNvSpPr>
          <p:nvPr>
            <p:ph type="title"/>
          </p:nvPr>
        </p:nvSpPr>
        <p:spPr/>
        <p:txBody>
          <a:bodyPr/>
          <a:lstStyle/>
          <a:p>
            <a:r>
              <a:rPr lang="zh-CN" altLang="en-US" dirty="0" smtClean="0">
                <a:ea typeface="宋体" pitchFamily="2" charset="-122"/>
              </a:rPr>
              <a:t>报告推荐时机的选择</a:t>
            </a:r>
          </a:p>
        </p:txBody>
      </p:sp>
      <p:sp>
        <p:nvSpPr>
          <p:cNvPr id="31747" name="内容占位符 2"/>
          <p:cNvSpPr>
            <a:spLocks noGrp="1"/>
          </p:cNvSpPr>
          <p:nvPr>
            <p:ph idx="1"/>
          </p:nvPr>
        </p:nvSpPr>
        <p:spPr>
          <a:xfrm>
            <a:off x="395536" y="1196752"/>
            <a:ext cx="8352928" cy="5056187"/>
          </a:xfrm>
        </p:spPr>
        <p:txBody>
          <a:bodyPr/>
          <a:lstStyle/>
          <a:p>
            <a:pPr>
              <a:lnSpc>
                <a:spcPct val="150000"/>
              </a:lnSpc>
            </a:pPr>
            <a:r>
              <a:rPr lang="zh-CN" altLang="en-US" sz="1800" b="1" dirty="0" smtClean="0">
                <a:latin typeface="宋体" pitchFamily="2" charset="-122"/>
                <a:ea typeface="宋体" pitchFamily="2" charset="-122"/>
              </a:rPr>
              <a:t>股价受资金面、市场情绪影响大</a:t>
            </a:r>
            <a:endParaRPr lang="en-US" altLang="zh-CN" sz="1800" b="1" dirty="0" smtClean="0">
              <a:latin typeface="宋体" pitchFamily="2" charset="-122"/>
              <a:ea typeface="宋体" pitchFamily="2" charset="-122"/>
            </a:endParaRPr>
          </a:p>
          <a:p>
            <a:pPr>
              <a:lnSpc>
                <a:spcPct val="150000"/>
              </a:lnSpc>
            </a:pPr>
            <a:r>
              <a:rPr lang="zh-CN" altLang="en-US" sz="1800" b="1" dirty="0" smtClean="0">
                <a:latin typeface="宋体" pitchFamily="2" charset="-122"/>
                <a:ea typeface="宋体" pitchFamily="2" charset="-122"/>
              </a:rPr>
              <a:t>价格围绕价值波动</a:t>
            </a:r>
            <a:endParaRPr lang="en-US" altLang="zh-CN" sz="1800" dirty="0" smtClean="0">
              <a:latin typeface="宋体" pitchFamily="2" charset="-122"/>
              <a:ea typeface="宋体" pitchFamily="2" charset="-122"/>
            </a:endParaRPr>
          </a:p>
          <a:p>
            <a:pPr>
              <a:lnSpc>
                <a:spcPct val="150000"/>
              </a:lnSpc>
              <a:buFont typeface="Wingdings" pitchFamily="2" charset="2"/>
              <a:buChar char="ü"/>
            </a:pPr>
            <a:endParaRPr lang="en-US" altLang="zh-CN" sz="2000" b="1" dirty="0" smtClean="0">
              <a:latin typeface="宋体" pitchFamily="2" charset="-122"/>
              <a:ea typeface="宋体" pitchFamily="2" charset="-122"/>
            </a:endParaRPr>
          </a:p>
        </p:txBody>
      </p:sp>
      <p:grpSp>
        <p:nvGrpSpPr>
          <p:cNvPr id="4" name="Group 56"/>
          <p:cNvGrpSpPr>
            <a:grpSpLocks/>
          </p:cNvGrpSpPr>
          <p:nvPr/>
        </p:nvGrpSpPr>
        <p:grpSpPr bwMode="auto">
          <a:xfrm>
            <a:off x="251520" y="2204864"/>
            <a:ext cx="8640763" cy="4175125"/>
            <a:chOff x="113" y="1434"/>
            <a:chExt cx="5534" cy="2504"/>
          </a:xfrm>
        </p:grpSpPr>
        <p:grpSp>
          <p:nvGrpSpPr>
            <p:cNvPr id="5" name="Group 57"/>
            <p:cNvGrpSpPr>
              <a:grpSpLocks noChangeAspect="1"/>
            </p:cNvGrpSpPr>
            <p:nvPr/>
          </p:nvGrpSpPr>
          <p:grpSpPr bwMode="auto">
            <a:xfrm>
              <a:off x="1474" y="1434"/>
              <a:ext cx="4173" cy="2504"/>
              <a:chOff x="1717" y="1701"/>
              <a:chExt cx="8400" cy="5040"/>
            </a:xfrm>
          </p:grpSpPr>
          <p:sp>
            <p:nvSpPr>
              <p:cNvPr id="11" name="AutoShape 58"/>
              <p:cNvSpPr>
                <a:spLocks noChangeAspect="1" noChangeArrowheads="1"/>
              </p:cNvSpPr>
              <p:nvPr/>
            </p:nvSpPr>
            <p:spPr bwMode="auto">
              <a:xfrm>
                <a:off x="1717" y="1701"/>
                <a:ext cx="8400" cy="5040"/>
              </a:xfrm>
              <a:prstGeom prst="rect">
                <a:avLst/>
              </a:prstGeom>
              <a:noFill/>
              <a:ln w="9525">
                <a:noFill/>
                <a:prstDash val="sysDot"/>
                <a:miter lim="800000"/>
                <a:headEnd/>
                <a:tailEnd/>
              </a:ln>
            </p:spPr>
            <p:txBody>
              <a:bodyPr/>
              <a:lstStyle/>
              <a:p>
                <a:endParaRPr lang="zh-CN" altLang="en-US">
                  <a:ea typeface="宋体" pitchFamily="2" charset="-122"/>
                </a:endParaRPr>
              </a:p>
            </p:txBody>
          </p:sp>
          <p:grpSp>
            <p:nvGrpSpPr>
              <p:cNvPr id="12" name="Group 59"/>
              <p:cNvGrpSpPr>
                <a:grpSpLocks/>
              </p:cNvGrpSpPr>
              <p:nvPr/>
            </p:nvGrpSpPr>
            <p:grpSpPr bwMode="auto">
              <a:xfrm>
                <a:off x="1824" y="1875"/>
                <a:ext cx="8140" cy="4668"/>
                <a:chOff x="2484" y="2918"/>
                <a:chExt cx="11234" cy="5748"/>
              </a:xfrm>
            </p:grpSpPr>
            <p:sp>
              <p:nvSpPr>
                <p:cNvPr id="22" name="Line 60"/>
                <p:cNvSpPr>
                  <a:spLocks noChangeShapeType="1"/>
                </p:cNvSpPr>
                <p:nvPr/>
              </p:nvSpPr>
              <p:spPr bwMode="auto">
                <a:xfrm rot="21240503" flipV="1">
                  <a:off x="2484" y="5928"/>
                  <a:ext cx="193" cy="300"/>
                </a:xfrm>
                <a:prstGeom prst="line">
                  <a:avLst/>
                </a:prstGeom>
                <a:noFill/>
                <a:ln w="28575">
                  <a:solidFill>
                    <a:srgbClr val="FF0000"/>
                  </a:solidFill>
                  <a:round/>
                  <a:headEnd/>
                  <a:tailEnd/>
                </a:ln>
              </p:spPr>
              <p:txBody>
                <a:bodyPr anchor="ctr"/>
                <a:lstStyle/>
                <a:p>
                  <a:endParaRPr lang="zh-CN" altLang="en-US"/>
                </a:p>
              </p:txBody>
            </p:sp>
            <p:sp>
              <p:nvSpPr>
                <p:cNvPr id="23" name="Line 61"/>
                <p:cNvSpPr>
                  <a:spLocks noChangeShapeType="1"/>
                </p:cNvSpPr>
                <p:nvPr/>
              </p:nvSpPr>
              <p:spPr bwMode="auto">
                <a:xfrm rot="21240503" flipV="1">
                  <a:off x="2655" y="5801"/>
                  <a:ext cx="389" cy="98"/>
                </a:xfrm>
                <a:prstGeom prst="line">
                  <a:avLst/>
                </a:prstGeom>
                <a:noFill/>
                <a:ln w="28575">
                  <a:solidFill>
                    <a:srgbClr val="FF0000"/>
                  </a:solidFill>
                  <a:round/>
                  <a:headEnd/>
                  <a:tailEnd/>
                </a:ln>
              </p:spPr>
              <p:txBody>
                <a:bodyPr anchor="ctr"/>
                <a:lstStyle/>
                <a:p>
                  <a:endParaRPr lang="zh-CN" altLang="en-US"/>
                </a:p>
              </p:txBody>
            </p:sp>
            <p:sp>
              <p:nvSpPr>
                <p:cNvPr id="24" name="Line 62"/>
                <p:cNvSpPr>
                  <a:spLocks noChangeShapeType="1"/>
                </p:cNvSpPr>
                <p:nvPr/>
              </p:nvSpPr>
              <p:spPr bwMode="auto">
                <a:xfrm rot="21240503" flipV="1">
                  <a:off x="3024" y="5472"/>
                  <a:ext cx="194" cy="298"/>
                </a:xfrm>
                <a:prstGeom prst="line">
                  <a:avLst/>
                </a:prstGeom>
                <a:noFill/>
                <a:ln w="28575">
                  <a:solidFill>
                    <a:srgbClr val="FF0000"/>
                  </a:solidFill>
                  <a:round/>
                  <a:headEnd/>
                  <a:tailEnd/>
                </a:ln>
              </p:spPr>
              <p:txBody>
                <a:bodyPr anchor="ctr"/>
                <a:lstStyle/>
                <a:p>
                  <a:endParaRPr lang="zh-CN" altLang="en-US"/>
                </a:p>
              </p:txBody>
            </p:sp>
            <p:sp>
              <p:nvSpPr>
                <p:cNvPr id="25" name="Line 63"/>
                <p:cNvSpPr>
                  <a:spLocks noChangeShapeType="1"/>
                </p:cNvSpPr>
                <p:nvPr/>
              </p:nvSpPr>
              <p:spPr bwMode="auto">
                <a:xfrm rot="-359497">
                  <a:off x="3221" y="5445"/>
                  <a:ext cx="291" cy="397"/>
                </a:xfrm>
                <a:prstGeom prst="line">
                  <a:avLst/>
                </a:prstGeom>
                <a:noFill/>
                <a:ln w="28575">
                  <a:solidFill>
                    <a:srgbClr val="FF0000"/>
                  </a:solidFill>
                  <a:round/>
                  <a:headEnd/>
                  <a:tailEnd/>
                </a:ln>
              </p:spPr>
              <p:txBody>
                <a:bodyPr anchor="ctr"/>
                <a:lstStyle/>
                <a:p>
                  <a:endParaRPr lang="zh-CN" altLang="en-US"/>
                </a:p>
              </p:txBody>
            </p:sp>
            <p:sp>
              <p:nvSpPr>
                <p:cNvPr id="26" name="Line 64"/>
                <p:cNvSpPr>
                  <a:spLocks noChangeShapeType="1"/>
                </p:cNvSpPr>
                <p:nvPr/>
              </p:nvSpPr>
              <p:spPr bwMode="auto">
                <a:xfrm rot="21240503" flipV="1">
                  <a:off x="3497" y="5385"/>
                  <a:ext cx="391" cy="399"/>
                </a:xfrm>
                <a:prstGeom prst="line">
                  <a:avLst/>
                </a:prstGeom>
                <a:noFill/>
                <a:ln w="28575">
                  <a:solidFill>
                    <a:srgbClr val="FF0000"/>
                  </a:solidFill>
                  <a:round/>
                  <a:headEnd/>
                  <a:tailEnd/>
                </a:ln>
              </p:spPr>
              <p:txBody>
                <a:bodyPr anchor="ctr"/>
                <a:lstStyle/>
                <a:p>
                  <a:endParaRPr lang="zh-CN" altLang="en-US"/>
                </a:p>
              </p:txBody>
            </p:sp>
            <p:sp>
              <p:nvSpPr>
                <p:cNvPr id="27" name="Line 65"/>
                <p:cNvSpPr>
                  <a:spLocks noChangeShapeType="1"/>
                </p:cNvSpPr>
                <p:nvPr/>
              </p:nvSpPr>
              <p:spPr bwMode="auto">
                <a:xfrm rot="21240503" flipV="1">
                  <a:off x="3854" y="5147"/>
                  <a:ext cx="388" cy="199"/>
                </a:xfrm>
                <a:prstGeom prst="line">
                  <a:avLst/>
                </a:prstGeom>
                <a:noFill/>
                <a:ln w="28575">
                  <a:solidFill>
                    <a:srgbClr val="FF0000"/>
                  </a:solidFill>
                  <a:round/>
                  <a:headEnd/>
                  <a:tailEnd/>
                </a:ln>
              </p:spPr>
              <p:txBody>
                <a:bodyPr anchor="ctr"/>
                <a:lstStyle/>
                <a:p>
                  <a:endParaRPr lang="zh-CN" altLang="en-US"/>
                </a:p>
              </p:txBody>
            </p:sp>
            <p:sp>
              <p:nvSpPr>
                <p:cNvPr id="28" name="Line 66"/>
                <p:cNvSpPr>
                  <a:spLocks noChangeShapeType="1"/>
                </p:cNvSpPr>
                <p:nvPr/>
              </p:nvSpPr>
              <p:spPr bwMode="auto">
                <a:xfrm rot="21240503" flipH="1">
                  <a:off x="4191" y="4739"/>
                  <a:ext cx="292" cy="398"/>
                </a:xfrm>
                <a:prstGeom prst="line">
                  <a:avLst/>
                </a:prstGeom>
                <a:noFill/>
                <a:ln w="28575">
                  <a:solidFill>
                    <a:srgbClr val="FF0000"/>
                  </a:solidFill>
                  <a:round/>
                  <a:headEnd/>
                  <a:tailEnd/>
                </a:ln>
              </p:spPr>
              <p:txBody>
                <a:bodyPr anchor="ctr"/>
                <a:lstStyle/>
                <a:p>
                  <a:endParaRPr lang="zh-CN" altLang="en-US"/>
                </a:p>
              </p:txBody>
            </p:sp>
            <p:sp>
              <p:nvSpPr>
                <p:cNvPr id="29" name="Line 67"/>
                <p:cNvSpPr>
                  <a:spLocks noChangeShapeType="1"/>
                </p:cNvSpPr>
                <p:nvPr/>
              </p:nvSpPr>
              <p:spPr bwMode="auto">
                <a:xfrm rot="-359497">
                  <a:off x="4468" y="4712"/>
                  <a:ext cx="291" cy="200"/>
                </a:xfrm>
                <a:prstGeom prst="line">
                  <a:avLst/>
                </a:prstGeom>
                <a:noFill/>
                <a:ln w="28575">
                  <a:solidFill>
                    <a:srgbClr val="FF0000"/>
                  </a:solidFill>
                  <a:round/>
                  <a:headEnd/>
                  <a:tailEnd/>
                </a:ln>
              </p:spPr>
              <p:txBody>
                <a:bodyPr anchor="ctr"/>
                <a:lstStyle/>
                <a:p>
                  <a:endParaRPr lang="zh-CN" altLang="en-US"/>
                </a:p>
              </p:txBody>
            </p:sp>
            <p:sp>
              <p:nvSpPr>
                <p:cNvPr id="30" name="Line 68"/>
                <p:cNvSpPr>
                  <a:spLocks noChangeShapeType="1"/>
                </p:cNvSpPr>
                <p:nvPr/>
              </p:nvSpPr>
              <p:spPr bwMode="auto">
                <a:xfrm rot="21240503" flipV="1">
                  <a:off x="5069" y="4076"/>
                  <a:ext cx="290" cy="496"/>
                </a:xfrm>
                <a:prstGeom prst="line">
                  <a:avLst/>
                </a:prstGeom>
                <a:noFill/>
                <a:ln w="28575">
                  <a:solidFill>
                    <a:srgbClr val="FF0000"/>
                  </a:solidFill>
                  <a:round/>
                  <a:headEnd/>
                  <a:tailEnd/>
                </a:ln>
              </p:spPr>
              <p:txBody>
                <a:bodyPr anchor="ctr"/>
                <a:lstStyle/>
                <a:p>
                  <a:endParaRPr lang="zh-CN" altLang="en-US"/>
                </a:p>
              </p:txBody>
            </p:sp>
            <p:sp>
              <p:nvSpPr>
                <p:cNvPr id="31" name="Line 69"/>
                <p:cNvSpPr>
                  <a:spLocks noChangeShapeType="1"/>
                </p:cNvSpPr>
                <p:nvPr/>
              </p:nvSpPr>
              <p:spPr bwMode="auto">
                <a:xfrm rot="21240503" flipV="1">
                  <a:off x="4741" y="4577"/>
                  <a:ext cx="388" cy="298"/>
                </a:xfrm>
                <a:prstGeom prst="line">
                  <a:avLst/>
                </a:prstGeom>
                <a:noFill/>
                <a:ln w="28575">
                  <a:solidFill>
                    <a:srgbClr val="FF0000"/>
                  </a:solidFill>
                  <a:round/>
                  <a:headEnd/>
                  <a:tailEnd/>
                </a:ln>
              </p:spPr>
              <p:txBody>
                <a:bodyPr anchor="ctr"/>
                <a:lstStyle/>
                <a:p>
                  <a:endParaRPr lang="zh-CN" altLang="en-US"/>
                </a:p>
              </p:txBody>
            </p:sp>
            <p:sp>
              <p:nvSpPr>
                <p:cNvPr id="32" name="Line 70"/>
                <p:cNvSpPr>
                  <a:spLocks noChangeShapeType="1"/>
                </p:cNvSpPr>
                <p:nvPr/>
              </p:nvSpPr>
              <p:spPr bwMode="auto">
                <a:xfrm rot="-359497">
                  <a:off x="5341" y="4058"/>
                  <a:ext cx="294" cy="398"/>
                </a:xfrm>
                <a:prstGeom prst="line">
                  <a:avLst/>
                </a:prstGeom>
                <a:noFill/>
                <a:ln w="28575">
                  <a:solidFill>
                    <a:srgbClr val="FF0000"/>
                  </a:solidFill>
                  <a:round/>
                  <a:headEnd/>
                  <a:tailEnd/>
                </a:ln>
              </p:spPr>
              <p:txBody>
                <a:bodyPr anchor="ctr"/>
                <a:lstStyle/>
                <a:p>
                  <a:endParaRPr lang="zh-CN" altLang="en-US"/>
                </a:p>
              </p:txBody>
            </p:sp>
            <p:sp>
              <p:nvSpPr>
                <p:cNvPr id="33" name="Line 71"/>
                <p:cNvSpPr>
                  <a:spLocks noChangeShapeType="1"/>
                </p:cNvSpPr>
                <p:nvPr/>
              </p:nvSpPr>
              <p:spPr bwMode="auto">
                <a:xfrm rot="21240503" flipV="1">
                  <a:off x="5612" y="3887"/>
                  <a:ext cx="388" cy="496"/>
                </a:xfrm>
                <a:prstGeom prst="line">
                  <a:avLst/>
                </a:prstGeom>
                <a:noFill/>
                <a:ln w="28575">
                  <a:solidFill>
                    <a:srgbClr val="FF0000"/>
                  </a:solidFill>
                  <a:round/>
                  <a:headEnd/>
                  <a:tailEnd/>
                </a:ln>
              </p:spPr>
              <p:txBody>
                <a:bodyPr anchor="ctr"/>
                <a:lstStyle/>
                <a:p>
                  <a:endParaRPr lang="zh-CN" altLang="en-US"/>
                </a:p>
              </p:txBody>
            </p:sp>
            <p:sp>
              <p:nvSpPr>
                <p:cNvPr id="34" name="Line 72"/>
                <p:cNvSpPr>
                  <a:spLocks noChangeShapeType="1"/>
                </p:cNvSpPr>
                <p:nvPr/>
              </p:nvSpPr>
              <p:spPr bwMode="auto">
                <a:xfrm rot="21240503" flipH="1">
                  <a:off x="5922" y="3073"/>
                  <a:ext cx="292" cy="795"/>
                </a:xfrm>
                <a:prstGeom prst="line">
                  <a:avLst/>
                </a:prstGeom>
                <a:noFill/>
                <a:ln w="28575">
                  <a:solidFill>
                    <a:srgbClr val="FF0000"/>
                  </a:solidFill>
                  <a:round/>
                  <a:headEnd/>
                  <a:tailEnd/>
                </a:ln>
              </p:spPr>
              <p:txBody>
                <a:bodyPr anchor="ctr"/>
                <a:lstStyle/>
                <a:p>
                  <a:endParaRPr lang="zh-CN" altLang="en-US"/>
                </a:p>
              </p:txBody>
            </p:sp>
            <p:sp>
              <p:nvSpPr>
                <p:cNvPr id="35" name="Line 73"/>
                <p:cNvSpPr>
                  <a:spLocks noChangeShapeType="1"/>
                </p:cNvSpPr>
                <p:nvPr/>
              </p:nvSpPr>
              <p:spPr bwMode="auto">
                <a:xfrm rot="-359497">
                  <a:off x="6187" y="3036"/>
                  <a:ext cx="194" cy="100"/>
                </a:xfrm>
                <a:prstGeom prst="line">
                  <a:avLst/>
                </a:prstGeom>
                <a:noFill/>
                <a:ln w="28575">
                  <a:solidFill>
                    <a:srgbClr val="FF0000"/>
                  </a:solidFill>
                  <a:round/>
                  <a:headEnd/>
                  <a:tailEnd/>
                </a:ln>
              </p:spPr>
              <p:txBody>
                <a:bodyPr anchor="ctr"/>
                <a:lstStyle/>
                <a:p>
                  <a:endParaRPr lang="zh-CN" altLang="en-US"/>
                </a:p>
              </p:txBody>
            </p:sp>
            <p:sp>
              <p:nvSpPr>
                <p:cNvPr id="36" name="Line 74"/>
                <p:cNvSpPr>
                  <a:spLocks noChangeShapeType="1"/>
                </p:cNvSpPr>
                <p:nvPr/>
              </p:nvSpPr>
              <p:spPr bwMode="auto">
                <a:xfrm rot="-359497" flipH="1" flipV="1">
                  <a:off x="6379" y="3090"/>
                  <a:ext cx="196" cy="398"/>
                </a:xfrm>
                <a:prstGeom prst="line">
                  <a:avLst/>
                </a:prstGeom>
                <a:noFill/>
                <a:ln w="28575">
                  <a:solidFill>
                    <a:srgbClr val="FF0000"/>
                  </a:solidFill>
                  <a:round/>
                  <a:headEnd/>
                  <a:tailEnd/>
                </a:ln>
              </p:spPr>
              <p:txBody>
                <a:bodyPr anchor="ctr"/>
                <a:lstStyle/>
                <a:p>
                  <a:endParaRPr lang="zh-CN" altLang="en-US"/>
                </a:p>
              </p:txBody>
            </p:sp>
            <p:sp>
              <p:nvSpPr>
                <p:cNvPr id="37" name="Line 75"/>
                <p:cNvSpPr>
                  <a:spLocks noChangeShapeType="1"/>
                </p:cNvSpPr>
                <p:nvPr/>
              </p:nvSpPr>
              <p:spPr bwMode="auto">
                <a:xfrm rot="21240503" flipV="1">
                  <a:off x="6576" y="3136"/>
                  <a:ext cx="291" cy="343"/>
                </a:xfrm>
                <a:prstGeom prst="line">
                  <a:avLst/>
                </a:prstGeom>
                <a:noFill/>
                <a:ln w="28575">
                  <a:solidFill>
                    <a:srgbClr val="FF0000"/>
                  </a:solidFill>
                  <a:round/>
                  <a:headEnd/>
                  <a:tailEnd/>
                </a:ln>
              </p:spPr>
              <p:txBody>
                <a:bodyPr anchor="ctr"/>
                <a:lstStyle/>
                <a:p>
                  <a:endParaRPr lang="zh-CN" altLang="en-US"/>
                </a:p>
              </p:txBody>
            </p:sp>
            <p:sp>
              <p:nvSpPr>
                <p:cNvPr id="38" name="Line 76"/>
                <p:cNvSpPr>
                  <a:spLocks noChangeShapeType="1"/>
                </p:cNvSpPr>
                <p:nvPr/>
              </p:nvSpPr>
              <p:spPr bwMode="auto">
                <a:xfrm flipV="1">
                  <a:off x="6846" y="2918"/>
                  <a:ext cx="462" cy="199"/>
                </a:xfrm>
                <a:prstGeom prst="line">
                  <a:avLst/>
                </a:prstGeom>
                <a:noFill/>
                <a:ln w="28575">
                  <a:solidFill>
                    <a:srgbClr val="FF0000"/>
                  </a:solidFill>
                  <a:round/>
                  <a:headEnd/>
                  <a:tailEnd/>
                </a:ln>
              </p:spPr>
              <p:txBody>
                <a:bodyPr anchor="ctr"/>
                <a:lstStyle/>
                <a:p>
                  <a:endParaRPr lang="zh-CN" altLang="en-US"/>
                </a:p>
              </p:txBody>
            </p:sp>
            <p:sp>
              <p:nvSpPr>
                <p:cNvPr id="39" name="Line 77"/>
                <p:cNvSpPr>
                  <a:spLocks noChangeShapeType="1"/>
                </p:cNvSpPr>
                <p:nvPr/>
              </p:nvSpPr>
              <p:spPr bwMode="auto">
                <a:xfrm>
                  <a:off x="7307" y="2919"/>
                  <a:ext cx="329" cy="1550"/>
                </a:xfrm>
                <a:prstGeom prst="line">
                  <a:avLst/>
                </a:prstGeom>
                <a:noFill/>
                <a:ln w="28575">
                  <a:solidFill>
                    <a:srgbClr val="FF0000"/>
                  </a:solidFill>
                  <a:round/>
                  <a:headEnd/>
                  <a:tailEnd/>
                </a:ln>
              </p:spPr>
              <p:txBody>
                <a:bodyPr anchor="ctr"/>
                <a:lstStyle/>
                <a:p>
                  <a:endParaRPr lang="zh-CN" altLang="en-US"/>
                </a:p>
              </p:txBody>
            </p:sp>
            <p:sp>
              <p:nvSpPr>
                <p:cNvPr id="40" name="Line 78"/>
                <p:cNvSpPr>
                  <a:spLocks noChangeShapeType="1"/>
                </p:cNvSpPr>
                <p:nvPr/>
              </p:nvSpPr>
              <p:spPr bwMode="auto">
                <a:xfrm>
                  <a:off x="7611" y="4408"/>
                  <a:ext cx="489" cy="794"/>
                </a:xfrm>
                <a:prstGeom prst="line">
                  <a:avLst/>
                </a:prstGeom>
                <a:noFill/>
                <a:ln w="28575">
                  <a:solidFill>
                    <a:srgbClr val="FF0000"/>
                  </a:solidFill>
                  <a:round/>
                  <a:headEnd/>
                  <a:tailEnd/>
                </a:ln>
              </p:spPr>
              <p:txBody>
                <a:bodyPr anchor="ctr"/>
                <a:lstStyle/>
                <a:p>
                  <a:endParaRPr lang="zh-CN" altLang="en-US"/>
                </a:p>
              </p:txBody>
            </p:sp>
            <p:sp>
              <p:nvSpPr>
                <p:cNvPr id="41" name="Line 79"/>
                <p:cNvSpPr>
                  <a:spLocks noChangeShapeType="1"/>
                </p:cNvSpPr>
                <p:nvPr/>
              </p:nvSpPr>
              <p:spPr bwMode="auto">
                <a:xfrm flipH="1">
                  <a:off x="8086" y="4606"/>
                  <a:ext cx="291" cy="596"/>
                </a:xfrm>
                <a:prstGeom prst="line">
                  <a:avLst/>
                </a:prstGeom>
                <a:noFill/>
                <a:ln w="28575">
                  <a:solidFill>
                    <a:srgbClr val="FF0000"/>
                  </a:solidFill>
                  <a:round/>
                  <a:headEnd/>
                  <a:tailEnd/>
                </a:ln>
              </p:spPr>
              <p:txBody>
                <a:bodyPr anchor="ctr"/>
                <a:lstStyle/>
                <a:p>
                  <a:endParaRPr lang="zh-CN" altLang="en-US"/>
                </a:p>
              </p:txBody>
            </p:sp>
            <p:sp>
              <p:nvSpPr>
                <p:cNvPr id="42" name="Line 80"/>
                <p:cNvSpPr>
                  <a:spLocks noChangeShapeType="1"/>
                </p:cNvSpPr>
                <p:nvPr/>
              </p:nvSpPr>
              <p:spPr bwMode="auto">
                <a:xfrm>
                  <a:off x="8379" y="4606"/>
                  <a:ext cx="401" cy="735"/>
                </a:xfrm>
                <a:prstGeom prst="line">
                  <a:avLst/>
                </a:prstGeom>
                <a:noFill/>
                <a:ln w="28575">
                  <a:solidFill>
                    <a:srgbClr val="FF0000"/>
                  </a:solidFill>
                  <a:round/>
                  <a:headEnd/>
                  <a:tailEnd/>
                </a:ln>
              </p:spPr>
              <p:txBody>
                <a:bodyPr anchor="ctr"/>
                <a:lstStyle/>
                <a:p>
                  <a:endParaRPr lang="zh-CN" altLang="en-US"/>
                </a:p>
              </p:txBody>
            </p:sp>
            <p:sp>
              <p:nvSpPr>
                <p:cNvPr id="43" name="Line 81"/>
                <p:cNvSpPr>
                  <a:spLocks noChangeShapeType="1"/>
                </p:cNvSpPr>
                <p:nvPr/>
              </p:nvSpPr>
              <p:spPr bwMode="auto">
                <a:xfrm>
                  <a:off x="8768" y="5302"/>
                  <a:ext cx="450" cy="1230"/>
                </a:xfrm>
                <a:prstGeom prst="line">
                  <a:avLst/>
                </a:prstGeom>
                <a:noFill/>
                <a:ln w="28575">
                  <a:solidFill>
                    <a:srgbClr val="FF0000"/>
                  </a:solidFill>
                  <a:round/>
                  <a:headEnd/>
                  <a:tailEnd/>
                </a:ln>
              </p:spPr>
              <p:txBody>
                <a:bodyPr anchor="ctr"/>
                <a:lstStyle/>
                <a:p>
                  <a:endParaRPr lang="zh-CN" altLang="en-US"/>
                </a:p>
              </p:txBody>
            </p:sp>
            <p:sp>
              <p:nvSpPr>
                <p:cNvPr id="44" name="Line 82"/>
                <p:cNvSpPr>
                  <a:spLocks noChangeShapeType="1"/>
                </p:cNvSpPr>
                <p:nvPr/>
              </p:nvSpPr>
              <p:spPr bwMode="auto">
                <a:xfrm flipV="1">
                  <a:off x="9230" y="6296"/>
                  <a:ext cx="219" cy="236"/>
                </a:xfrm>
                <a:prstGeom prst="line">
                  <a:avLst/>
                </a:prstGeom>
                <a:noFill/>
                <a:ln w="28575">
                  <a:solidFill>
                    <a:srgbClr val="FF0000"/>
                  </a:solidFill>
                  <a:round/>
                  <a:headEnd/>
                  <a:tailEnd/>
                </a:ln>
              </p:spPr>
              <p:txBody>
                <a:bodyPr anchor="ctr"/>
                <a:lstStyle/>
                <a:p>
                  <a:endParaRPr lang="zh-CN" altLang="en-US"/>
                </a:p>
              </p:txBody>
            </p:sp>
            <p:sp>
              <p:nvSpPr>
                <p:cNvPr id="45" name="Line 83"/>
                <p:cNvSpPr>
                  <a:spLocks noChangeShapeType="1"/>
                </p:cNvSpPr>
                <p:nvPr/>
              </p:nvSpPr>
              <p:spPr bwMode="auto">
                <a:xfrm>
                  <a:off x="9449" y="6295"/>
                  <a:ext cx="584" cy="696"/>
                </a:xfrm>
                <a:prstGeom prst="line">
                  <a:avLst/>
                </a:prstGeom>
                <a:noFill/>
                <a:ln w="28575">
                  <a:solidFill>
                    <a:srgbClr val="FF0000"/>
                  </a:solidFill>
                  <a:round/>
                  <a:headEnd/>
                  <a:tailEnd/>
                </a:ln>
              </p:spPr>
              <p:txBody>
                <a:bodyPr anchor="ctr"/>
                <a:lstStyle/>
                <a:p>
                  <a:endParaRPr lang="zh-CN" altLang="en-US"/>
                </a:p>
              </p:txBody>
            </p:sp>
            <p:sp>
              <p:nvSpPr>
                <p:cNvPr id="46" name="Line 84"/>
                <p:cNvSpPr>
                  <a:spLocks noChangeShapeType="1"/>
                </p:cNvSpPr>
                <p:nvPr/>
              </p:nvSpPr>
              <p:spPr bwMode="auto">
                <a:xfrm>
                  <a:off x="10033" y="6990"/>
                  <a:ext cx="438" cy="1415"/>
                </a:xfrm>
                <a:prstGeom prst="line">
                  <a:avLst/>
                </a:prstGeom>
                <a:noFill/>
                <a:ln w="28575">
                  <a:solidFill>
                    <a:srgbClr val="FF0000"/>
                  </a:solidFill>
                  <a:round/>
                  <a:headEnd/>
                  <a:tailEnd/>
                </a:ln>
              </p:spPr>
              <p:txBody>
                <a:bodyPr anchor="ctr"/>
                <a:lstStyle/>
                <a:p>
                  <a:endParaRPr lang="zh-CN" altLang="en-US"/>
                </a:p>
              </p:txBody>
            </p:sp>
            <p:sp>
              <p:nvSpPr>
                <p:cNvPr id="47" name="Line 85"/>
                <p:cNvSpPr>
                  <a:spLocks noChangeShapeType="1"/>
                </p:cNvSpPr>
                <p:nvPr/>
              </p:nvSpPr>
              <p:spPr bwMode="auto">
                <a:xfrm flipV="1">
                  <a:off x="10482" y="7995"/>
                  <a:ext cx="292" cy="399"/>
                </a:xfrm>
                <a:prstGeom prst="line">
                  <a:avLst/>
                </a:prstGeom>
                <a:noFill/>
                <a:ln w="28575">
                  <a:solidFill>
                    <a:srgbClr val="FF0000"/>
                  </a:solidFill>
                  <a:round/>
                  <a:headEnd/>
                  <a:tailEnd/>
                </a:ln>
              </p:spPr>
              <p:txBody>
                <a:bodyPr anchor="ctr"/>
                <a:lstStyle/>
                <a:p>
                  <a:endParaRPr lang="zh-CN" altLang="en-US"/>
                </a:p>
              </p:txBody>
            </p:sp>
            <p:sp>
              <p:nvSpPr>
                <p:cNvPr id="48" name="Line 86"/>
                <p:cNvSpPr>
                  <a:spLocks noChangeShapeType="1"/>
                </p:cNvSpPr>
                <p:nvPr/>
              </p:nvSpPr>
              <p:spPr bwMode="auto">
                <a:xfrm>
                  <a:off x="10774" y="7971"/>
                  <a:ext cx="293" cy="695"/>
                </a:xfrm>
                <a:prstGeom prst="line">
                  <a:avLst/>
                </a:prstGeom>
                <a:noFill/>
                <a:ln w="28575">
                  <a:solidFill>
                    <a:srgbClr val="FF0000"/>
                  </a:solidFill>
                  <a:round/>
                  <a:headEnd/>
                  <a:tailEnd/>
                </a:ln>
              </p:spPr>
              <p:txBody>
                <a:bodyPr anchor="ctr"/>
                <a:lstStyle/>
                <a:p>
                  <a:endParaRPr lang="zh-CN" altLang="en-US"/>
                </a:p>
              </p:txBody>
            </p:sp>
            <p:sp>
              <p:nvSpPr>
                <p:cNvPr id="49" name="Line 87"/>
                <p:cNvSpPr>
                  <a:spLocks noChangeShapeType="1"/>
                </p:cNvSpPr>
                <p:nvPr/>
              </p:nvSpPr>
              <p:spPr bwMode="auto">
                <a:xfrm flipV="1">
                  <a:off x="11066" y="8170"/>
                  <a:ext cx="486" cy="496"/>
                </a:xfrm>
                <a:prstGeom prst="line">
                  <a:avLst/>
                </a:prstGeom>
                <a:noFill/>
                <a:ln w="28575">
                  <a:solidFill>
                    <a:srgbClr val="FF0000"/>
                  </a:solidFill>
                  <a:round/>
                  <a:headEnd/>
                  <a:tailEnd/>
                </a:ln>
              </p:spPr>
              <p:txBody>
                <a:bodyPr anchor="ctr"/>
                <a:lstStyle/>
                <a:p>
                  <a:endParaRPr lang="zh-CN" altLang="en-US"/>
                </a:p>
              </p:txBody>
            </p:sp>
            <p:sp>
              <p:nvSpPr>
                <p:cNvPr id="50" name="Line 88"/>
                <p:cNvSpPr>
                  <a:spLocks noChangeShapeType="1"/>
                </p:cNvSpPr>
                <p:nvPr/>
              </p:nvSpPr>
              <p:spPr bwMode="auto">
                <a:xfrm>
                  <a:off x="11542" y="8169"/>
                  <a:ext cx="327" cy="200"/>
                </a:xfrm>
                <a:prstGeom prst="line">
                  <a:avLst/>
                </a:prstGeom>
                <a:noFill/>
                <a:ln w="28575">
                  <a:solidFill>
                    <a:srgbClr val="FF0000"/>
                  </a:solidFill>
                  <a:round/>
                  <a:headEnd/>
                  <a:tailEnd/>
                </a:ln>
              </p:spPr>
              <p:txBody>
                <a:bodyPr anchor="ctr"/>
                <a:lstStyle/>
                <a:p>
                  <a:endParaRPr lang="zh-CN" altLang="en-US"/>
                </a:p>
              </p:txBody>
            </p:sp>
            <p:sp>
              <p:nvSpPr>
                <p:cNvPr id="51" name="Line 89"/>
                <p:cNvSpPr>
                  <a:spLocks noChangeShapeType="1"/>
                </p:cNvSpPr>
                <p:nvPr/>
              </p:nvSpPr>
              <p:spPr bwMode="auto">
                <a:xfrm flipV="1">
                  <a:off x="11857" y="7263"/>
                  <a:ext cx="389" cy="1092"/>
                </a:xfrm>
                <a:prstGeom prst="line">
                  <a:avLst/>
                </a:prstGeom>
                <a:noFill/>
                <a:ln w="28575">
                  <a:solidFill>
                    <a:srgbClr val="FF0000"/>
                  </a:solidFill>
                  <a:round/>
                  <a:headEnd/>
                  <a:tailEnd/>
                </a:ln>
              </p:spPr>
              <p:txBody>
                <a:bodyPr anchor="ctr"/>
                <a:lstStyle/>
                <a:p>
                  <a:endParaRPr lang="zh-CN" altLang="en-US"/>
                </a:p>
              </p:txBody>
            </p:sp>
            <p:sp>
              <p:nvSpPr>
                <p:cNvPr id="52" name="Line 90"/>
                <p:cNvSpPr>
                  <a:spLocks noChangeShapeType="1"/>
                </p:cNvSpPr>
                <p:nvPr/>
              </p:nvSpPr>
              <p:spPr bwMode="auto">
                <a:xfrm flipV="1">
                  <a:off x="12258" y="6779"/>
                  <a:ext cx="487" cy="496"/>
                </a:xfrm>
                <a:prstGeom prst="line">
                  <a:avLst/>
                </a:prstGeom>
                <a:noFill/>
                <a:ln w="28575">
                  <a:solidFill>
                    <a:srgbClr val="FF0000"/>
                  </a:solidFill>
                  <a:round/>
                  <a:headEnd/>
                  <a:tailEnd/>
                </a:ln>
              </p:spPr>
              <p:txBody>
                <a:bodyPr anchor="ctr"/>
                <a:lstStyle/>
                <a:p>
                  <a:endParaRPr lang="zh-CN" altLang="en-US"/>
                </a:p>
              </p:txBody>
            </p:sp>
            <p:sp>
              <p:nvSpPr>
                <p:cNvPr id="53" name="Line 91"/>
                <p:cNvSpPr>
                  <a:spLocks noChangeShapeType="1"/>
                </p:cNvSpPr>
                <p:nvPr/>
              </p:nvSpPr>
              <p:spPr bwMode="auto">
                <a:xfrm>
                  <a:off x="12745" y="6779"/>
                  <a:ext cx="194" cy="397"/>
                </a:xfrm>
                <a:prstGeom prst="line">
                  <a:avLst/>
                </a:prstGeom>
                <a:noFill/>
                <a:ln w="28575">
                  <a:solidFill>
                    <a:srgbClr val="FF0000"/>
                  </a:solidFill>
                  <a:round/>
                  <a:headEnd/>
                  <a:tailEnd/>
                </a:ln>
              </p:spPr>
              <p:txBody>
                <a:bodyPr anchor="ctr"/>
                <a:lstStyle/>
                <a:p>
                  <a:endParaRPr lang="zh-CN" altLang="en-US"/>
                </a:p>
              </p:txBody>
            </p:sp>
            <p:sp>
              <p:nvSpPr>
                <p:cNvPr id="54" name="Line 92"/>
                <p:cNvSpPr>
                  <a:spLocks noChangeShapeType="1"/>
                </p:cNvSpPr>
                <p:nvPr/>
              </p:nvSpPr>
              <p:spPr bwMode="auto">
                <a:xfrm flipH="1">
                  <a:off x="12928" y="5785"/>
                  <a:ext cx="790" cy="1391"/>
                </a:xfrm>
                <a:prstGeom prst="line">
                  <a:avLst/>
                </a:prstGeom>
                <a:noFill/>
                <a:ln w="28575">
                  <a:solidFill>
                    <a:srgbClr val="FF0000"/>
                  </a:solidFill>
                  <a:round/>
                  <a:headEnd/>
                  <a:tailEnd/>
                </a:ln>
              </p:spPr>
              <p:txBody>
                <a:bodyPr anchor="ctr"/>
                <a:lstStyle/>
                <a:p>
                  <a:endParaRPr lang="zh-CN" altLang="en-US"/>
                </a:p>
              </p:txBody>
            </p:sp>
          </p:grpSp>
          <p:grpSp>
            <p:nvGrpSpPr>
              <p:cNvPr id="13" name="Group 93"/>
              <p:cNvGrpSpPr>
                <a:grpSpLocks/>
              </p:cNvGrpSpPr>
              <p:nvPr/>
            </p:nvGrpSpPr>
            <p:grpSpPr bwMode="auto">
              <a:xfrm>
                <a:off x="1717" y="2781"/>
                <a:ext cx="8400" cy="3060"/>
                <a:chOff x="1717" y="2781"/>
                <a:chExt cx="8400" cy="3060"/>
              </a:xfrm>
            </p:grpSpPr>
            <p:sp>
              <p:nvSpPr>
                <p:cNvPr id="20" name="Line 94"/>
                <p:cNvSpPr>
                  <a:spLocks noChangeShapeType="1"/>
                </p:cNvSpPr>
                <p:nvPr/>
              </p:nvSpPr>
              <p:spPr bwMode="auto">
                <a:xfrm>
                  <a:off x="1717" y="2781"/>
                  <a:ext cx="8400" cy="1"/>
                </a:xfrm>
                <a:prstGeom prst="line">
                  <a:avLst/>
                </a:prstGeom>
                <a:noFill/>
                <a:ln w="38100">
                  <a:solidFill>
                    <a:srgbClr val="FF9900"/>
                  </a:solidFill>
                  <a:prstDash val="sysDot"/>
                  <a:round/>
                  <a:headEnd/>
                  <a:tailEnd/>
                </a:ln>
              </p:spPr>
              <p:txBody>
                <a:bodyPr/>
                <a:lstStyle/>
                <a:p>
                  <a:endParaRPr lang="zh-CN" altLang="en-US"/>
                </a:p>
              </p:txBody>
            </p:sp>
            <p:sp>
              <p:nvSpPr>
                <p:cNvPr id="21" name="Line 95"/>
                <p:cNvSpPr>
                  <a:spLocks noChangeShapeType="1"/>
                </p:cNvSpPr>
                <p:nvPr/>
              </p:nvSpPr>
              <p:spPr bwMode="auto">
                <a:xfrm>
                  <a:off x="1717" y="5840"/>
                  <a:ext cx="8400" cy="1"/>
                </a:xfrm>
                <a:prstGeom prst="line">
                  <a:avLst/>
                </a:prstGeom>
                <a:noFill/>
                <a:ln w="38100">
                  <a:solidFill>
                    <a:srgbClr val="FF9900"/>
                  </a:solidFill>
                  <a:prstDash val="sysDot"/>
                  <a:round/>
                  <a:headEnd/>
                  <a:tailEnd/>
                </a:ln>
              </p:spPr>
              <p:txBody>
                <a:bodyPr/>
                <a:lstStyle/>
                <a:p>
                  <a:endParaRPr lang="zh-CN" altLang="en-US"/>
                </a:p>
              </p:txBody>
            </p:sp>
          </p:grpSp>
          <p:sp>
            <p:nvSpPr>
              <p:cNvPr id="14" name="Line 96"/>
              <p:cNvSpPr>
                <a:spLocks noChangeShapeType="1"/>
              </p:cNvSpPr>
              <p:nvPr/>
            </p:nvSpPr>
            <p:spPr bwMode="auto">
              <a:xfrm>
                <a:off x="4596" y="4761"/>
                <a:ext cx="1" cy="1080"/>
              </a:xfrm>
              <a:prstGeom prst="line">
                <a:avLst/>
              </a:prstGeom>
              <a:noFill/>
              <a:ln w="76200">
                <a:solidFill>
                  <a:srgbClr val="808080"/>
                </a:solidFill>
                <a:round/>
                <a:headEnd/>
                <a:tailEnd type="triangle" w="med" len="med"/>
              </a:ln>
            </p:spPr>
            <p:txBody>
              <a:bodyPr/>
              <a:lstStyle/>
              <a:p>
                <a:endParaRPr lang="zh-CN" altLang="en-US"/>
              </a:p>
            </p:txBody>
          </p:sp>
          <p:sp>
            <p:nvSpPr>
              <p:cNvPr id="15" name="Line 97"/>
              <p:cNvSpPr>
                <a:spLocks noChangeShapeType="1"/>
              </p:cNvSpPr>
              <p:nvPr/>
            </p:nvSpPr>
            <p:spPr bwMode="auto">
              <a:xfrm flipV="1">
                <a:off x="7477" y="2781"/>
                <a:ext cx="1" cy="1080"/>
              </a:xfrm>
              <a:prstGeom prst="line">
                <a:avLst/>
              </a:prstGeom>
              <a:noFill/>
              <a:ln w="76200">
                <a:solidFill>
                  <a:srgbClr val="969696"/>
                </a:solidFill>
                <a:round/>
                <a:headEnd/>
                <a:tailEnd type="triangle" w="med" len="med"/>
              </a:ln>
            </p:spPr>
            <p:txBody>
              <a:bodyPr/>
              <a:lstStyle/>
              <a:p>
                <a:endParaRPr lang="zh-CN" altLang="en-US"/>
              </a:p>
            </p:txBody>
          </p:sp>
          <p:sp>
            <p:nvSpPr>
              <p:cNvPr id="16" name="Text Box 98"/>
              <p:cNvSpPr txBox="1">
                <a:spLocks noChangeArrowheads="1"/>
              </p:cNvSpPr>
              <p:nvPr/>
            </p:nvSpPr>
            <p:spPr bwMode="auto">
              <a:xfrm>
                <a:off x="1957" y="5302"/>
                <a:ext cx="2401" cy="358"/>
              </a:xfrm>
              <a:prstGeom prst="rect">
                <a:avLst/>
              </a:prstGeom>
              <a:noFill/>
              <a:ln w="9525">
                <a:noFill/>
                <a:miter lim="800000"/>
                <a:headEnd/>
                <a:tailEnd/>
              </a:ln>
            </p:spPr>
            <p:txBody>
              <a:bodyPr lIns="0" tIns="0" rIns="0" bIns="0"/>
              <a:lstStyle/>
              <a:p>
                <a:pPr marL="342900" indent="-342900" algn="just">
                  <a:lnSpc>
                    <a:spcPct val="130000"/>
                  </a:lnSpc>
                  <a:spcBef>
                    <a:spcPct val="20000"/>
                  </a:spcBef>
                  <a:defRPr/>
                </a:pPr>
                <a:r>
                  <a:rPr kumimoji="1" lang="zh-CN" altLang="en-US" sz="1200">
                    <a:solidFill>
                      <a:srgbClr val="000099"/>
                    </a:solidFill>
                    <a:ea typeface="宋体" pitchFamily="2" charset="-122"/>
                  </a:rPr>
                  <a:t>市场通常可能低估的空间</a:t>
                </a:r>
                <a:endParaRPr kumimoji="1" lang="zh-CN" altLang="en-US" sz="1200" b="1">
                  <a:solidFill>
                    <a:srgbClr val="000099"/>
                  </a:solidFill>
                  <a:effectLst>
                    <a:outerShdw blurRad="38100" dist="38100" dir="2700000" algn="tl">
                      <a:srgbClr val="C0C0C0"/>
                    </a:outerShdw>
                  </a:effectLst>
                  <a:latin typeface="Georgia" pitchFamily="18" charset="0"/>
                  <a:ea typeface="黑体" pitchFamily="49" charset="-122"/>
                </a:endParaRPr>
              </a:p>
            </p:txBody>
          </p:sp>
          <p:sp>
            <p:nvSpPr>
              <p:cNvPr id="17" name="Text Box 99"/>
              <p:cNvSpPr txBox="1">
                <a:spLocks noChangeArrowheads="1"/>
              </p:cNvSpPr>
              <p:nvPr/>
            </p:nvSpPr>
            <p:spPr bwMode="auto">
              <a:xfrm>
                <a:off x="7716" y="3140"/>
                <a:ext cx="2401" cy="360"/>
              </a:xfrm>
              <a:prstGeom prst="rect">
                <a:avLst/>
              </a:prstGeom>
              <a:noFill/>
              <a:ln w="9525">
                <a:noFill/>
                <a:miter lim="800000"/>
                <a:headEnd/>
                <a:tailEnd/>
              </a:ln>
            </p:spPr>
            <p:txBody>
              <a:bodyPr lIns="0" tIns="0" rIns="0" bIns="0"/>
              <a:lstStyle/>
              <a:p>
                <a:pPr marL="342900" indent="-342900" algn="just">
                  <a:lnSpc>
                    <a:spcPct val="130000"/>
                  </a:lnSpc>
                  <a:spcBef>
                    <a:spcPct val="20000"/>
                  </a:spcBef>
                  <a:defRPr/>
                </a:pPr>
                <a:r>
                  <a:rPr kumimoji="1" lang="zh-CN" altLang="en-US" sz="1200">
                    <a:solidFill>
                      <a:srgbClr val="000099"/>
                    </a:solidFill>
                    <a:ea typeface="宋体" pitchFamily="2" charset="-122"/>
                  </a:rPr>
                  <a:t>市场通常可能高估的空间</a:t>
                </a:r>
                <a:endParaRPr kumimoji="1" lang="zh-CN" altLang="en-US" sz="1200" b="1">
                  <a:solidFill>
                    <a:srgbClr val="000099"/>
                  </a:solidFill>
                  <a:effectLst>
                    <a:outerShdw blurRad="38100" dist="38100" dir="2700000" algn="tl">
                      <a:srgbClr val="C0C0C0"/>
                    </a:outerShdw>
                  </a:effectLst>
                  <a:latin typeface="Georgia" pitchFamily="18" charset="0"/>
                  <a:ea typeface="黑体" pitchFamily="49" charset="-122"/>
                </a:endParaRPr>
              </a:p>
            </p:txBody>
          </p:sp>
          <p:sp>
            <p:nvSpPr>
              <p:cNvPr id="18" name="AutoShape 100"/>
              <p:cNvSpPr>
                <a:spLocks/>
              </p:cNvSpPr>
              <p:nvPr/>
            </p:nvSpPr>
            <p:spPr bwMode="auto">
              <a:xfrm>
                <a:off x="5078" y="6201"/>
                <a:ext cx="1799" cy="360"/>
              </a:xfrm>
              <a:prstGeom prst="callout2">
                <a:avLst>
                  <a:gd name="adj1" fmla="val 50000"/>
                  <a:gd name="adj2" fmla="val 106667"/>
                  <a:gd name="adj3" fmla="val 50000"/>
                  <a:gd name="adj4" fmla="val 119889"/>
                  <a:gd name="adj5" fmla="val 0"/>
                  <a:gd name="adj6" fmla="val 133333"/>
                </a:avLst>
              </a:prstGeom>
              <a:noFill/>
              <a:ln w="9525">
                <a:solidFill>
                  <a:srgbClr val="000000"/>
                </a:solidFill>
                <a:miter lim="800000"/>
                <a:headEnd/>
                <a:tailEnd/>
              </a:ln>
            </p:spPr>
            <p:txBody>
              <a:bodyPr lIns="0" tIns="0" rIns="0" bIns="0"/>
              <a:lstStyle/>
              <a:p>
                <a:pPr marL="342900" indent="-342900" algn="r">
                  <a:lnSpc>
                    <a:spcPct val="130000"/>
                  </a:lnSpc>
                  <a:spcBef>
                    <a:spcPct val="20000"/>
                  </a:spcBef>
                  <a:defRPr/>
                </a:pPr>
                <a:r>
                  <a:rPr kumimoji="1" lang="zh-CN" altLang="en-US" sz="1200">
                    <a:solidFill>
                      <a:srgbClr val="000099"/>
                    </a:solidFill>
                    <a:ea typeface="宋体" pitchFamily="2" charset="-122"/>
                  </a:rPr>
                  <a:t>开始发出</a:t>
                </a:r>
                <a:r>
                  <a:rPr kumimoji="1" lang="zh-CN" altLang="en-US" sz="1200" b="1">
                    <a:solidFill>
                      <a:srgbClr val="FF0000"/>
                    </a:solidFill>
                    <a:ea typeface="宋体" pitchFamily="2" charset="-122"/>
                  </a:rPr>
                  <a:t>推荐</a:t>
                </a:r>
                <a:r>
                  <a:rPr kumimoji="1" lang="zh-CN" altLang="en-US" sz="1200">
                    <a:solidFill>
                      <a:srgbClr val="000099"/>
                    </a:solidFill>
                    <a:ea typeface="宋体" pitchFamily="2" charset="-122"/>
                  </a:rPr>
                  <a:t>报告</a:t>
                </a:r>
                <a:endParaRPr kumimoji="1" lang="zh-CN" altLang="en-US" sz="1200" b="1">
                  <a:solidFill>
                    <a:srgbClr val="000099"/>
                  </a:solidFill>
                  <a:effectLst>
                    <a:outerShdw blurRad="38100" dist="38100" dir="2700000" algn="tl">
                      <a:srgbClr val="C0C0C0"/>
                    </a:outerShdw>
                  </a:effectLst>
                  <a:latin typeface="Georgia" pitchFamily="18" charset="0"/>
                  <a:ea typeface="黑体" pitchFamily="49" charset="-122"/>
                </a:endParaRPr>
              </a:p>
            </p:txBody>
          </p:sp>
          <p:sp>
            <p:nvSpPr>
              <p:cNvPr id="19" name="AutoShape 101"/>
              <p:cNvSpPr>
                <a:spLocks/>
              </p:cNvSpPr>
              <p:nvPr/>
            </p:nvSpPr>
            <p:spPr bwMode="auto">
              <a:xfrm>
                <a:off x="1957" y="2241"/>
                <a:ext cx="1801" cy="360"/>
              </a:xfrm>
              <a:prstGeom prst="callout2">
                <a:avLst>
                  <a:gd name="adj1" fmla="val 50000"/>
                  <a:gd name="adj2" fmla="val 106667"/>
                  <a:gd name="adj3" fmla="val 50000"/>
                  <a:gd name="adj4" fmla="val 117889"/>
                  <a:gd name="adj5" fmla="val 101111"/>
                  <a:gd name="adj6" fmla="val 129333"/>
                </a:avLst>
              </a:prstGeom>
              <a:noFill/>
              <a:ln w="9525">
                <a:solidFill>
                  <a:srgbClr val="000000"/>
                </a:solidFill>
                <a:miter lim="800000"/>
                <a:headEnd/>
                <a:tailEnd/>
              </a:ln>
            </p:spPr>
            <p:txBody>
              <a:bodyPr lIns="0" tIns="0" rIns="0" bIns="0"/>
              <a:lstStyle/>
              <a:p>
                <a:pPr marL="342900" indent="-342900" algn="r">
                  <a:lnSpc>
                    <a:spcPct val="130000"/>
                  </a:lnSpc>
                  <a:spcBef>
                    <a:spcPct val="20000"/>
                  </a:spcBef>
                  <a:defRPr/>
                </a:pPr>
                <a:r>
                  <a:rPr kumimoji="1" lang="zh-CN" altLang="en-US" sz="1200">
                    <a:solidFill>
                      <a:srgbClr val="000099"/>
                    </a:solidFill>
                    <a:ea typeface="宋体" pitchFamily="2" charset="-122"/>
                  </a:rPr>
                  <a:t>开始发出</a:t>
                </a:r>
                <a:r>
                  <a:rPr kumimoji="1" lang="zh-CN" altLang="en-US" sz="1200" b="1">
                    <a:solidFill>
                      <a:srgbClr val="FF0000"/>
                    </a:solidFill>
                    <a:ea typeface="宋体" pitchFamily="2" charset="-122"/>
                  </a:rPr>
                  <a:t>减持</a:t>
                </a:r>
                <a:r>
                  <a:rPr kumimoji="1" lang="zh-CN" altLang="en-US" sz="1200">
                    <a:solidFill>
                      <a:srgbClr val="000099"/>
                    </a:solidFill>
                    <a:ea typeface="宋体" pitchFamily="2" charset="-122"/>
                  </a:rPr>
                  <a:t>报告</a:t>
                </a:r>
                <a:endParaRPr kumimoji="1" lang="zh-CN" altLang="en-US" sz="1200" b="1">
                  <a:solidFill>
                    <a:srgbClr val="000099"/>
                  </a:solidFill>
                  <a:effectLst>
                    <a:outerShdw blurRad="38100" dist="38100" dir="2700000" algn="tl">
                      <a:srgbClr val="C0C0C0"/>
                    </a:outerShdw>
                  </a:effectLst>
                  <a:latin typeface="Georgia" pitchFamily="18" charset="0"/>
                  <a:ea typeface="黑体" pitchFamily="49" charset="-122"/>
                </a:endParaRPr>
              </a:p>
            </p:txBody>
          </p:sp>
        </p:grpSp>
        <p:sp>
          <p:nvSpPr>
            <p:cNvPr id="6" name="Rectangle 102"/>
            <p:cNvSpPr>
              <a:spLocks noChangeArrowheads="1"/>
            </p:cNvSpPr>
            <p:nvPr/>
          </p:nvSpPr>
          <p:spPr bwMode="auto">
            <a:xfrm>
              <a:off x="1519" y="2523"/>
              <a:ext cx="4083" cy="407"/>
            </a:xfrm>
            <a:prstGeom prst="rect">
              <a:avLst/>
            </a:prstGeom>
            <a:solidFill>
              <a:srgbClr val="808080">
                <a:alpha val="30000"/>
              </a:srgbClr>
            </a:solidFill>
            <a:ln w="9525">
              <a:noFill/>
              <a:miter lim="800000"/>
              <a:headEnd/>
              <a:tailEnd/>
            </a:ln>
          </p:spPr>
          <p:txBody>
            <a:bodyPr/>
            <a:lstStyle/>
            <a:p>
              <a:pPr marL="342900" indent="-342900">
                <a:lnSpc>
                  <a:spcPct val="130000"/>
                </a:lnSpc>
                <a:spcBef>
                  <a:spcPct val="20000"/>
                </a:spcBef>
                <a:defRPr/>
              </a:pPr>
              <a:r>
                <a:rPr kumimoji="1" lang="en-US" altLang="zh-CN" sz="1400">
                  <a:solidFill>
                    <a:srgbClr val="000099"/>
                  </a:solidFill>
                  <a:ea typeface="宋体" pitchFamily="2" charset="-122"/>
                </a:rPr>
                <a:t>                      </a:t>
              </a:r>
              <a:r>
                <a:rPr kumimoji="1" lang="zh-CN" altLang="en-US" sz="1400">
                  <a:solidFill>
                    <a:srgbClr val="000099"/>
                  </a:solidFill>
                  <a:ea typeface="宋体" pitchFamily="2" charset="-122"/>
                </a:rPr>
                <a:t>公司合理价值区间 （</a:t>
              </a:r>
              <a:r>
                <a:rPr kumimoji="1" lang="zh-CN" altLang="en-US" sz="1400" b="1">
                  <a:solidFill>
                    <a:srgbClr val="FF0000"/>
                  </a:solidFill>
                  <a:ea typeface="宋体" pitchFamily="2" charset="-122"/>
                </a:rPr>
                <a:t>中性</a:t>
              </a:r>
              <a:r>
                <a:rPr kumimoji="1" lang="zh-CN" altLang="en-US" sz="1400">
                  <a:solidFill>
                    <a:srgbClr val="000099"/>
                  </a:solidFill>
                  <a:ea typeface="宋体" pitchFamily="2" charset="-122"/>
                </a:rPr>
                <a:t>评级）</a:t>
              </a:r>
              <a:endParaRPr kumimoji="1" lang="zh-CN" altLang="en-US" sz="1400" b="1">
                <a:solidFill>
                  <a:srgbClr val="000099"/>
                </a:solidFill>
                <a:effectLst>
                  <a:outerShdw blurRad="38100" dist="38100" dir="2700000" algn="tl">
                    <a:srgbClr val="000000"/>
                  </a:outerShdw>
                </a:effectLst>
                <a:latin typeface="Georgia" pitchFamily="18" charset="0"/>
                <a:ea typeface="黑体" pitchFamily="49" charset="-122"/>
              </a:endParaRPr>
            </a:p>
          </p:txBody>
        </p:sp>
        <p:sp>
          <p:nvSpPr>
            <p:cNvPr id="7" name="Text Box 103"/>
            <p:cNvSpPr txBox="1">
              <a:spLocks noChangeArrowheads="1"/>
            </p:cNvSpPr>
            <p:nvPr/>
          </p:nvSpPr>
          <p:spPr bwMode="auto">
            <a:xfrm>
              <a:off x="113" y="2568"/>
              <a:ext cx="1291" cy="277"/>
            </a:xfrm>
            <a:prstGeom prst="rect">
              <a:avLst/>
            </a:prstGeom>
            <a:solidFill>
              <a:srgbClr val="FFCC00"/>
            </a:solidFill>
            <a:ln w="9525" algn="ctr">
              <a:noFill/>
              <a:miter lim="800000"/>
              <a:headEnd/>
              <a:tailEnd/>
            </a:ln>
          </p:spPr>
          <p:txBody>
            <a:bodyPr>
              <a:spAutoFit/>
            </a:bodyPr>
            <a:lstStyle/>
            <a:p>
              <a:pPr>
                <a:buFont typeface="Wingdings" pitchFamily="2" charset="2"/>
                <a:buNone/>
              </a:pPr>
              <a:r>
                <a:rPr lang="en-US" altLang="zh-CN" sz="1200" dirty="0">
                  <a:latin typeface="黑体" pitchFamily="49" charset="-122"/>
                  <a:ea typeface="黑体" pitchFamily="49" charset="-122"/>
                </a:rPr>
                <a:t>1</a:t>
              </a:r>
              <a:r>
                <a:rPr lang="zh-CN" altLang="en-US" sz="1200" dirty="0">
                  <a:latin typeface="黑体" pitchFamily="49" charset="-122"/>
                  <a:ea typeface="黑体" pitchFamily="49" charset="-122"/>
                </a:rPr>
                <a:t>、公司价值</a:t>
              </a:r>
            </a:p>
            <a:p>
              <a:pPr>
                <a:buFont typeface="Wingdings" pitchFamily="2" charset="2"/>
                <a:buNone/>
              </a:pPr>
              <a:r>
                <a:rPr lang="zh-CN" altLang="en-US" sz="1200" dirty="0">
                  <a:latin typeface="楷体_GB2312" pitchFamily="49" charset="-122"/>
                  <a:ea typeface="楷体_GB2312" pitchFamily="49" charset="-122"/>
                </a:rPr>
                <a:t>金融技术、行业经验解决</a:t>
              </a:r>
            </a:p>
          </p:txBody>
        </p:sp>
        <p:sp>
          <p:nvSpPr>
            <p:cNvPr id="8" name="Text Box 104"/>
            <p:cNvSpPr txBox="1">
              <a:spLocks noChangeArrowheads="1"/>
            </p:cNvSpPr>
            <p:nvPr/>
          </p:nvSpPr>
          <p:spPr bwMode="auto">
            <a:xfrm>
              <a:off x="113" y="3158"/>
              <a:ext cx="1180" cy="323"/>
            </a:xfrm>
            <a:prstGeom prst="rect">
              <a:avLst/>
            </a:prstGeom>
            <a:solidFill>
              <a:srgbClr val="FFCC00"/>
            </a:solidFill>
            <a:ln w="9525" algn="ctr">
              <a:noFill/>
              <a:miter lim="800000"/>
              <a:headEnd/>
              <a:tailEnd/>
            </a:ln>
          </p:spPr>
          <p:txBody>
            <a:bodyPr>
              <a:spAutoFit/>
            </a:bodyPr>
            <a:lstStyle/>
            <a:p>
              <a:pPr>
                <a:buFont typeface="Wingdings" pitchFamily="2" charset="2"/>
                <a:buNone/>
              </a:pPr>
              <a:r>
                <a:rPr lang="en-US" altLang="zh-CN" sz="1200">
                  <a:latin typeface="黑体" pitchFamily="49" charset="-122"/>
                  <a:ea typeface="黑体" pitchFamily="49" charset="-122"/>
                </a:rPr>
                <a:t>2</a:t>
              </a:r>
              <a:r>
                <a:rPr lang="zh-CN" altLang="en-US" sz="1200">
                  <a:latin typeface="黑体" pitchFamily="49" charset="-122"/>
                  <a:ea typeface="黑体" pitchFamily="49" charset="-122"/>
                </a:rPr>
                <a:t>、市场高估、低估空间</a:t>
              </a:r>
            </a:p>
            <a:p>
              <a:pPr>
                <a:buFont typeface="Wingdings" pitchFamily="2" charset="2"/>
                <a:buNone/>
              </a:pPr>
              <a:r>
                <a:rPr lang="zh-CN" altLang="en-US" sz="1200">
                  <a:latin typeface="楷体_GB2312" pitchFamily="49" charset="-122"/>
                  <a:ea typeface="楷体_GB2312" pitchFamily="49" charset="-122"/>
                </a:rPr>
                <a:t>证券市场经验等解决</a:t>
              </a:r>
            </a:p>
          </p:txBody>
        </p:sp>
        <p:sp>
          <p:nvSpPr>
            <p:cNvPr id="9" name="AutoShape 105"/>
            <p:cNvSpPr>
              <a:spLocks noChangeArrowheads="1"/>
            </p:cNvSpPr>
            <p:nvPr/>
          </p:nvSpPr>
          <p:spPr bwMode="auto">
            <a:xfrm>
              <a:off x="1338" y="2704"/>
              <a:ext cx="136" cy="91"/>
            </a:xfrm>
            <a:prstGeom prst="rightArrow">
              <a:avLst>
                <a:gd name="adj1" fmla="val 50000"/>
                <a:gd name="adj2" fmla="val 37363"/>
              </a:avLst>
            </a:prstGeom>
            <a:solidFill>
              <a:srgbClr val="6699FF"/>
            </a:solidFill>
            <a:ln w="9525" algn="ctr">
              <a:solidFill>
                <a:srgbClr val="6699FF"/>
              </a:solidFill>
              <a:miter lim="800000"/>
              <a:headEnd/>
              <a:tailEnd/>
            </a:ln>
          </p:spPr>
          <p:txBody>
            <a:bodyPr wrap="none" anchor="ctr">
              <a:spAutoFit/>
            </a:bodyPr>
            <a:lstStyle/>
            <a:p>
              <a:endParaRPr lang="zh-CN" altLang="en-US">
                <a:ea typeface="宋体" pitchFamily="2" charset="-122"/>
              </a:endParaRPr>
            </a:p>
          </p:txBody>
        </p:sp>
        <p:sp>
          <p:nvSpPr>
            <p:cNvPr id="10" name="AutoShape 106"/>
            <p:cNvSpPr>
              <a:spLocks noChangeArrowheads="1"/>
            </p:cNvSpPr>
            <p:nvPr/>
          </p:nvSpPr>
          <p:spPr bwMode="auto">
            <a:xfrm>
              <a:off x="1338" y="3249"/>
              <a:ext cx="136" cy="91"/>
            </a:xfrm>
            <a:prstGeom prst="rightArrow">
              <a:avLst>
                <a:gd name="adj1" fmla="val 50000"/>
                <a:gd name="adj2" fmla="val 37363"/>
              </a:avLst>
            </a:prstGeom>
            <a:solidFill>
              <a:srgbClr val="6699FF"/>
            </a:solidFill>
            <a:ln w="9525" algn="ctr">
              <a:solidFill>
                <a:srgbClr val="6699FF"/>
              </a:solidFill>
              <a:miter lim="800000"/>
              <a:headEnd/>
              <a:tailEnd/>
            </a:ln>
          </p:spPr>
          <p:txBody>
            <a:bodyPr wrap="none" anchor="ctr">
              <a:spAutoFit/>
            </a:bodyPr>
            <a:lstStyle/>
            <a:p>
              <a:endParaRPr lang="zh-CN" altLang="en-US">
                <a:ea typeface="宋体" pitchFamily="2" charset="-122"/>
              </a:endParaRPr>
            </a:p>
          </p:txBody>
        </p:sp>
      </p:gr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标题 1"/>
          <p:cNvSpPr>
            <a:spLocks noGrp="1"/>
          </p:cNvSpPr>
          <p:nvPr>
            <p:ph type="title"/>
          </p:nvPr>
        </p:nvSpPr>
        <p:spPr/>
        <p:txBody>
          <a:bodyPr/>
          <a:lstStyle/>
          <a:p>
            <a:endParaRPr lang="zh-CN" altLang="en-US" dirty="0" smtClean="0">
              <a:ea typeface="宋体" pitchFamily="2" charset="-122"/>
            </a:endParaRPr>
          </a:p>
        </p:txBody>
      </p:sp>
      <p:sp>
        <p:nvSpPr>
          <p:cNvPr id="31747" name="内容占位符 2"/>
          <p:cNvSpPr>
            <a:spLocks noGrp="1"/>
          </p:cNvSpPr>
          <p:nvPr>
            <p:ph idx="1"/>
          </p:nvPr>
        </p:nvSpPr>
        <p:spPr>
          <a:xfrm>
            <a:off x="2411760" y="2708920"/>
            <a:ext cx="4680520" cy="1800200"/>
          </a:xfrm>
        </p:spPr>
        <p:txBody>
          <a:bodyPr/>
          <a:lstStyle/>
          <a:p>
            <a:pPr>
              <a:lnSpc>
                <a:spcPct val="150000"/>
              </a:lnSpc>
              <a:buNone/>
            </a:pPr>
            <a:r>
              <a:rPr lang="zh-CN" altLang="en-US" sz="3600" b="1" i="1" dirty="0" smtClean="0">
                <a:latin typeface="宋体" pitchFamily="2" charset="-122"/>
                <a:ea typeface="宋体" pitchFamily="2" charset="-122"/>
              </a:rPr>
              <a:t>谢谢，欢迎交流！</a:t>
            </a:r>
            <a:endParaRPr lang="en-US" altLang="zh-CN" sz="3600" b="1" i="1" dirty="0" smtClean="0">
              <a:latin typeface="宋体" pitchFamily="2" charset="-122"/>
              <a:ea typeface="宋体" pitchFamily="2"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标题 1"/>
          <p:cNvSpPr>
            <a:spLocks noGrp="1"/>
          </p:cNvSpPr>
          <p:nvPr>
            <p:ph type="title"/>
          </p:nvPr>
        </p:nvSpPr>
        <p:spPr/>
        <p:txBody>
          <a:bodyPr/>
          <a:lstStyle/>
          <a:p>
            <a:r>
              <a:rPr lang="zh-CN" altLang="en-US" dirty="0" smtClean="0">
                <a:ea typeface="宋体" pitchFamily="2" charset="-122"/>
              </a:rPr>
              <a:t>行业研究目的</a:t>
            </a:r>
          </a:p>
        </p:txBody>
      </p:sp>
      <p:sp>
        <p:nvSpPr>
          <p:cNvPr id="15363" name="内容占位符 2"/>
          <p:cNvSpPr>
            <a:spLocks noGrp="1"/>
          </p:cNvSpPr>
          <p:nvPr>
            <p:ph idx="1"/>
          </p:nvPr>
        </p:nvSpPr>
        <p:spPr/>
        <p:txBody>
          <a:bodyPr/>
          <a:lstStyle/>
          <a:p>
            <a:pPr>
              <a:lnSpc>
                <a:spcPct val="150000"/>
              </a:lnSpc>
            </a:pPr>
            <a:r>
              <a:rPr lang="zh-CN" altLang="en-US" sz="1800" b="1" dirty="0" smtClean="0">
                <a:ea typeface="宋体" pitchFamily="2" charset="-122"/>
              </a:rPr>
              <a:t>两个目的</a:t>
            </a:r>
            <a:endParaRPr lang="en-US" altLang="zh-CN" sz="1800" b="1" dirty="0" smtClean="0">
              <a:ea typeface="宋体" pitchFamily="2" charset="-122"/>
            </a:endParaRPr>
          </a:p>
          <a:p>
            <a:pPr>
              <a:lnSpc>
                <a:spcPct val="150000"/>
              </a:lnSpc>
              <a:buFont typeface="Wingdings" pitchFamily="2" charset="2"/>
              <a:buChar char="ü"/>
            </a:pPr>
            <a:r>
              <a:rPr lang="zh-CN" altLang="en-US" sz="1800" dirty="0" smtClean="0">
                <a:ea typeface="宋体" pitchFamily="2" charset="-122"/>
              </a:rPr>
              <a:t>描述出不同行业间的差异性，以期做出行业配置的决策</a:t>
            </a:r>
            <a:endParaRPr lang="en-US" altLang="zh-CN" sz="1800" dirty="0" smtClean="0">
              <a:ea typeface="宋体" pitchFamily="2" charset="-122"/>
            </a:endParaRPr>
          </a:p>
          <a:p>
            <a:pPr>
              <a:lnSpc>
                <a:spcPct val="150000"/>
              </a:lnSpc>
              <a:buFont typeface="Wingdings" pitchFamily="2" charset="2"/>
              <a:buChar char="ü"/>
            </a:pPr>
            <a:r>
              <a:rPr lang="zh-CN" altLang="en-US" sz="1800" dirty="0" smtClean="0">
                <a:ea typeface="宋体" pitchFamily="2" charset="-122"/>
              </a:rPr>
              <a:t>总结出行业运行和发展的客观规律，并在此基础上选择具体个股</a:t>
            </a:r>
          </a:p>
          <a:p>
            <a:pPr>
              <a:lnSpc>
                <a:spcPct val="150000"/>
              </a:lnSpc>
              <a:buFont typeface="Wingdings" pitchFamily="2" charset="2"/>
              <a:buChar char="ü"/>
            </a:pPr>
            <a:endParaRPr lang="en-US" altLang="zh-CN" sz="1800" dirty="0" smtClean="0">
              <a:ea typeface="宋体" pitchFamily="2"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标题 1"/>
          <p:cNvSpPr>
            <a:spLocks noGrp="1"/>
          </p:cNvSpPr>
          <p:nvPr>
            <p:ph type="title"/>
          </p:nvPr>
        </p:nvSpPr>
        <p:spPr/>
        <p:txBody>
          <a:bodyPr/>
          <a:lstStyle/>
          <a:p>
            <a:r>
              <a:rPr lang="zh-CN" altLang="en-US" dirty="0" smtClean="0">
                <a:ea typeface="宋体" pitchFamily="2" charset="-122"/>
              </a:rPr>
              <a:t>行业研究概论</a:t>
            </a:r>
          </a:p>
        </p:txBody>
      </p:sp>
      <p:sp>
        <p:nvSpPr>
          <p:cNvPr id="15363" name="内容占位符 2"/>
          <p:cNvSpPr>
            <a:spLocks noGrp="1"/>
          </p:cNvSpPr>
          <p:nvPr>
            <p:ph idx="1"/>
          </p:nvPr>
        </p:nvSpPr>
        <p:spPr/>
        <p:txBody>
          <a:bodyPr/>
          <a:lstStyle/>
          <a:p>
            <a:pPr marL="514350" indent="-514350">
              <a:lnSpc>
                <a:spcPct val="150000"/>
              </a:lnSpc>
              <a:spcBef>
                <a:spcPts val="1200"/>
              </a:spcBef>
              <a:buFont typeface="+mj-lt"/>
              <a:buAutoNum type="arabicPeriod"/>
            </a:pPr>
            <a:r>
              <a:rPr lang="zh-CN" altLang="en-US" sz="2400" b="1" dirty="0" smtClean="0">
                <a:ea typeface="宋体" pitchFamily="2" charset="-122"/>
              </a:rPr>
              <a:t>行业与行业研究</a:t>
            </a:r>
            <a:endParaRPr lang="en-US" altLang="zh-CN" sz="2400" b="1" dirty="0" smtClean="0">
              <a:ea typeface="宋体" pitchFamily="2" charset="-122"/>
            </a:endParaRPr>
          </a:p>
          <a:p>
            <a:pPr marL="514350" indent="-514350">
              <a:lnSpc>
                <a:spcPct val="150000"/>
              </a:lnSpc>
              <a:spcBef>
                <a:spcPts val="1200"/>
              </a:spcBef>
              <a:buFont typeface="+mj-lt"/>
              <a:buAutoNum type="arabicPeriod"/>
            </a:pPr>
            <a:r>
              <a:rPr lang="zh-CN" altLang="en-US" sz="2400" b="1" dirty="0" smtClean="0">
                <a:solidFill>
                  <a:srgbClr val="FF0000"/>
                </a:solidFill>
                <a:ea typeface="宋体" pitchFamily="2" charset="-122"/>
              </a:rPr>
              <a:t>行业研究与行业研究员</a:t>
            </a:r>
            <a:endParaRPr lang="en-US" altLang="zh-CN" sz="2400" b="1" dirty="0" smtClean="0">
              <a:solidFill>
                <a:srgbClr val="FF0000"/>
              </a:solidFill>
              <a:ea typeface="宋体" pitchFamily="2" charset="-122"/>
            </a:endParaRPr>
          </a:p>
          <a:p>
            <a:pPr marL="514350" indent="-514350">
              <a:lnSpc>
                <a:spcPct val="150000"/>
              </a:lnSpc>
              <a:spcBef>
                <a:spcPts val="1200"/>
              </a:spcBef>
              <a:buFont typeface="+mj-lt"/>
              <a:buAutoNum type="arabicPeriod"/>
            </a:pPr>
            <a:r>
              <a:rPr lang="zh-CN" altLang="en-US" sz="2400" b="1" dirty="0" smtClean="0">
                <a:ea typeface="宋体" pitchFamily="2" charset="-122"/>
              </a:rPr>
              <a:t>行业研究基本方法</a:t>
            </a:r>
            <a:endParaRPr lang="en-US" altLang="zh-CN" sz="2400" b="1" dirty="0" smtClean="0">
              <a:ea typeface="宋体" pitchFamily="2" charset="-122"/>
            </a:endParaRP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LTOP" val=" 100.375"/>
  <p:tag name="LLEFT" val=" 9.75"/>
</p:tagLst>
</file>

<file path=ppt/tags/tag10.xml><?xml version="1.0" encoding="utf-8"?>
<p:tagLst xmlns:a="http://schemas.openxmlformats.org/drawingml/2006/main" xmlns:r="http://schemas.openxmlformats.org/officeDocument/2006/relationships" xmlns:p="http://schemas.openxmlformats.org/presentationml/2006/main">
  <p:tag name="LTOP" val=" 100.375"/>
  <p:tag name="LLEFT" val=" 9.75"/>
</p:tagLst>
</file>

<file path=ppt/tags/tag11.xml><?xml version="1.0" encoding="utf-8"?>
<p:tagLst xmlns:a="http://schemas.openxmlformats.org/drawingml/2006/main" xmlns:r="http://schemas.openxmlformats.org/officeDocument/2006/relationships" xmlns:p="http://schemas.openxmlformats.org/presentationml/2006/main">
  <p:tag name="LLEFT" val=" 9.75"/>
  <p:tag name="LTOP" val=" 100.375"/>
</p:tagLst>
</file>

<file path=ppt/tags/tag12.xml><?xml version="1.0" encoding="utf-8"?>
<p:tagLst xmlns:a="http://schemas.openxmlformats.org/drawingml/2006/main" xmlns:r="http://schemas.openxmlformats.org/officeDocument/2006/relationships" xmlns:p="http://schemas.openxmlformats.org/presentationml/2006/main">
  <p:tag name="LTOP" val=" 100.375"/>
  <p:tag name="LLEFT" val=" 9.75"/>
</p:tagLst>
</file>

<file path=ppt/tags/tag13.xml><?xml version="1.0" encoding="utf-8"?>
<p:tagLst xmlns:a="http://schemas.openxmlformats.org/drawingml/2006/main" xmlns:r="http://schemas.openxmlformats.org/officeDocument/2006/relationships" xmlns:p="http://schemas.openxmlformats.org/presentationml/2006/main">
  <p:tag name="LLEFT" val=" 9.75"/>
  <p:tag name="LTOP" val=" 100.375"/>
</p:tagLst>
</file>

<file path=ppt/tags/tag2.xml><?xml version="1.0" encoding="utf-8"?>
<p:tagLst xmlns:a="http://schemas.openxmlformats.org/drawingml/2006/main" xmlns:r="http://schemas.openxmlformats.org/officeDocument/2006/relationships" xmlns:p="http://schemas.openxmlformats.org/presentationml/2006/main">
  <p:tag name="LLEFT" val=" 9.75"/>
  <p:tag name="LTOP" val=" 100.375"/>
</p:tagLst>
</file>

<file path=ppt/tags/tag3.xml><?xml version="1.0" encoding="utf-8"?>
<p:tagLst xmlns:a="http://schemas.openxmlformats.org/drawingml/2006/main" xmlns:r="http://schemas.openxmlformats.org/officeDocument/2006/relationships" xmlns:p="http://schemas.openxmlformats.org/presentationml/2006/main">
  <p:tag name="LTOP" val=" 100.375"/>
  <p:tag name="LLEFT" val=" 9.75"/>
</p:tagLst>
</file>

<file path=ppt/tags/tag4.xml><?xml version="1.0" encoding="utf-8"?>
<p:tagLst xmlns:a="http://schemas.openxmlformats.org/drawingml/2006/main" xmlns:r="http://schemas.openxmlformats.org/officeDocument/2006/relationships" xmlns:p="http://schemas.openxmlformats.org/presentationml/2006/main">
  <p:tag name="LLEFT" val=" 9.75"/>
  <p:tag name="LTOP" val=" 100.375"/>
</p:tagLst>
</file>

<file path=ppt/tags/tag5.xml><?xml version="1.0" encoding="utf-8"?>
<p:tagLst xmlns:a="http://schemas.openxmlformats.org/drawingml/2006/main" xmlns:r="http://schemas.openxmlformats.org/officeDocument/2006/relationships" xmlns:p="http://schemas.openxmlformats.org/presentationml/2006/main">
  <p:tag name="LLEFT" val=" 9.75"/>
  <p:tag name="LTOP" val=" 100.375"/>
</p:tagLst>
</file>

<file path=ppt/tags/tag6.xml><?xml version="1.0" encoding="utf-8"?>
<p:tagLst xmlns:a="http://schemas.openxmlformats.org/drawingml/2006/main" xmlns:r="http://schemas.openxmlformats.org/officeDocument/2006/relationships" xmlns:p="http://schemas.openxmlformats.org/presentationml/2006/main">
  <p:tag name="LTOP" val=" 100.375"/>
  <p:tag name="LLEFT" val=" 9.75"/>
</p:tagLst>
</file>

<file path=ppt/tags/tag7.xml><?xml version="1.0" encoding="utf-8"?>
<p:tagLst xmlns:a="http://schemas.openxmlformats.org/drawingml/2006/main" xmlns:r="http://schemas.openxmlformats.org/officeDocument/2006/relationships" xmlns:p="http://schemas.openxmlformats.org/presentationml/2006/main">
  <p:tag name="LTOP" val=" 100.375"/>
  <p:tag name="LLEFT" val=" 9.75"/>
</p:tagLst>
</file>

<file path=ppt/tags/tag8.xml><?xml version="1.0" encoding="utf-8"?>
<p:tagLst xmlns:a="http://schemas.openxmlformats.org/drawingml/2006/main" xmlns:r="http://schemas.openxmlformats.org/officeDocument/2006/relationships" xmlns:p="http://schemas.openxmlformats.org/presentationml/2006/main">
  <p:tag name="LTOP" val=" 100.375"/>
  <p:tag name="LLEFT" val=" 9.75"/>
</p:tagLst>
</file>

<file path=ppt/tags/tag9.xml><?xml version="1.0" encoding="utf-8"?>
<p:tagLst xmlns:a="http://schemas.openxmlformats.org/drawingml/2006/main" xmlns:r="http://schemas.openxmlformats.org/officeDocument/2006/relationships" xmlns:p="http://schemas.openxmlformats.org/presentationml/2006/main">
  <p:tag name="LLEFT" val=" 9.75"/>
  <p:tag name="LTOP" val=" 100.375"/>
</p:tagLst>
</file>

<file path=ppt/theme/theme1.xml><?xml version="1.0" encoding="utf-8"?>
<a:theme xmlns:a="http://schemas.openxmlformats.org/drawingml/2006/main" name="global2_p">
  <a:themeElements>
    <a:clrScheme name="global2_p 3">
      <a:dk1>
        <a:srgbClr val="000000"/>
      </a:dk1>
      <a:lt1>
        <a:srgbClr val="FFFFFF"/>
      </a:lt1>
      <a:dk2>
        <a:srgbClr val="000000"/>
      </a:dk2>
      <a:lt2>
        <a:srgbClr val="808080"/>
      </a:lt2>
      <a:accent1>
        <a:srgbClr val="000099"/>
      </a:accent1>
      <a:accent2>
        <a:srgbClr val="0F4CD5"/>
      </a:accent2>
      <a:accent3>
        <a:srgbClr val="FFFFFF"/>
      </a:accent3>
      <a:accent4>
        <a:srgbClr val="000000"/>
      </a:accent4>
      <a:accent5>
        <a:srgbClr val="AAAACA"/>
      </a:accent5>
      <a:accent6>
        <a:srgbClr val="0C44C1"/>
      </a:accent6>
      <a:hlink>
        <a:srgbClr val="CCCCFF"/>
      </a:hlink>
      <a:folHlink>
        <a:srgbClr val="B2B2B2"/>
      </a:folHlink>
    </a:clrScheme>
    <a:fontScheme name="global2_p">
      <a:majorFont>
        <a:latin typeface="Times New Roman"/>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global2_p 1">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global2_p 2">
        <a:dk1>
          <a:srgbClr val="000000"/>
        </a:dk1>
        <a:lt1>
          <a:srgbClr val="FFFFFF"/>
        </a:lt1>
        <a:dk2>
          <a:srgbClr val="000000"/>
        </a:dk2>
        <a:lt2>
          <a:srgbClr val="808080"/>
        </a:lt2>
        <a:accent1>
          <a:srgbClr val="660066"/>
        </a:accent1>
        <a:accent2>
          <a:srgbClr val="FF5050"/>
        </a:accent2>
        <a:accent3>
          <a:srgbClr val="FFFFFF"/>
        </a:accent3>
        <a:accent4>
          <a:srgbClr val="000000"/>
        </a:accent4>
        <a:accent5>
          <a:srgbClr val="B8AAB8"/>
        </a:accent5>
        <a:accent6>
          <a:srgbClr val="E74848"/>
        </a:accent6>
        <a:hlink>
          <a:srgbClr val="FF9999"/>
        </a:hlink>
        <a:folHlink>
          <a:srgbClr val="B2B2B2"/>
        </a:folHlink>
      </a:clrScheme>
      <a:clrMap bg1="lt1" tx1="dk1" bg2="lt2" tx2="dk2" accent1="accent1" accent2="accent2" accent3="accent3" accent4="accent4" accent5="accent5" accent6="accent6" hlink="hlink" folHlink="folHlink"/>
    </a:extraClrScheme>
    <a:extraClrScheme>
      <a:clrScheme name="global2_p 3">
        <a:dk1>
          <a:srgbClr val="000000"/>
        </a:dk1>
        <a:lt1>
          <a:srgbClr val="FFFFFF"/>
        </a:lt1>
        <a:dk2>
          <a:srgbClr val="000000"/>
        </a:dk2>
        <a:lt2>
          <a:srgbClr val="808080"/>
        </a:lt2>
        <a:accent1>
          <a:srgbClr val="000099"/>
        </a:accent1>
        <a:accent2>
          <a:srgbClr val="0F4CD5"/>
        </a:accent2>
        <a:accent3>
          <a:srgbClr val="FFFFFF"/>
        </a:accent3>
        <a:accent4>
          <a:srgbClr val="000000"/>
        </a:accent4>
        <a:accent5>
          <a:srgbClr val="AAAACA"/>
        </a:accent5>
        <a:accent6>
          <a:srgbClr val="0C44C1"/>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global2_p 4">
        <a:dk1>
          <a:srgbClr val="000000"/>
        </a:dk1>
        <a:lt1>
          <a:srgbClr val="FFFFFF"/>
        </a:lt1>
        <a:dk2>
          <a:srgbClr val="000000"/>
        </a:dk2>
        <a:lt2>
          <a:srgbClr val="808080"/>
        </a:lt2>
        <a:accent1>
          <a:srgbClr val="006600"/>
        </a:accent1>
        <a:accent2>
          <a:srgbClr val="808000"/>
        </a:accent2>
        <a:accent3>
          <a:srgbClr val="FFFFFF"/>
        </a:accent3>
        <a:accent4>
          <a:srgbClr val="000000"/>
        </a:accent4>
        <a:accent5>
          <a:srgbClr val="AAB8AA"/>
        </a:accent5>
        <a:accent6>
          <a:srgbClr val="737300"/>
        </a:accent6>
        <a:hlink>
          <a:srgbClr val="CC990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global2_p</Template>
  <TotalTime>4266</TotalTime>
  <Words>8779</Words>
  <Application>Microsoft Office PowerPoint</Application>
  <PresentationFormat>全屏显示(4:3)</PresentationFormat>
  <Paragraphs>707</Paragraphs>
  <Slides>71</Slides>
  <Notes>21</Notes>
  <HiddenSlides>0</HiddenSlides>
  <MMClips>0</MMClips>
  <ScaleCrop>false</ScaleCrop>
  <HeadingPairs>
    <vt:vector size="4" baseType="variant">
      <vt:variant>
        <vt:lpstr>主题</vt:lpstr>
      </vt:variant>
      <vt:variant>
        <vt:i4>1</vt:i4>
      </vt:variant>
      <vt:variant>
        <vt:lpstr>幻灯片标题</vt:lpstr>
      </vt:variant>
      <vt:variant>
        <vt:i4>71</vt:i4>
      </vt:variant>
    </vt:vector>
  </HeadingPairs>
  <TitlesOfParts>
    <vt:vector size="72" baseType="lpstr">
      <vt:lpstr>global2_p</vt:lpstr>
      <vt:lpstr>Equity Research 行业研究</vt:lpstr>
      <vt:lpstr>目录</vt:lpstr>
      <vt:lpstr>行业研究概论</vt:lpstr>
      <vt:lpstr>行业</vt:lpstr>
      <vt:lpstr>行业研究分类</vt:lpstr>
      <vt:lpstr>行业研究地位</vt:lpstr>
      <vt:lpstr>行业研究意义</vt:lpstr>
      <vt:lpstr>行业研究目的</vt:lpstr>
      <vt:lpstr>行业研究概论</vt:lpstr>
      <vt:lpstr>卖方研究员的一天——办公室</vt:lpstr>
      <vt:lpstr>卖方研究员的一天——调研或开会</vt:lpstr>
      <vt:lpstr>行业研究员的工作、角色</vt:lpstr>
      <vt:lpstr>行业研究员的职业前景</vt:lpstr>
      <vt:lpstr>行业研究员的素质要求——技能储备</vt:lpstr>
      <vt:lpstr>研究员的研究工具</vt:lpstr>
      <vt:lpstr>出色研究员的特质——一专多能</vt:lpstr>
      <vt:lpstr>行业研究概论</vt:lpstr>
      <vt:lpstr>行业的一般特征</vt:lpstr>
      <vt:lpstr>市场结构分析</vt:lpstr>
      <vt:lpstr>周期性分析</vt:lpstr>
      <vt:lpstr>周期性分析-2</vt:lpstr>
      <vt:lpstr>生命周期-S曲线</vt:lpstr>
      <vt:lpstr>生命周期-2</vt:lpstr>
      <vt:lpstr>生命周期-3</vt:lpstr>
      <vt:lpstr>竞争结构分析-波特模型</vt:lpstr>
      <vt:lpstr>竞争结构分析-2</vt:lpstr>
      <vt:lpstr>行业周期与波特五要素分析</vt:lpstr>
      <vt:lpstr>行业研究方法-PEST</vt:lpstr>
      <vt:lpstr>家具行业</vt:lpstr>
      <vt:lpstr>行业研究方法-SCP</vt:lpstr>
      <vt:lpstr>幻灯片 31</vt:lpstr>
      <vt:lpstr>行业研究方法-产业链</vt:lpstr>
      <vt:lpstr>幻灯片 33</vt:lpstr>
      <vt:lpstr>幻灯片 34</vt:lpstr>
      <vt:lpstr>幻灯片 35</vt:lpstr>
      <vt:lpstr>幻灯片 36</vt:lpstr>
      <vt:lpstr>幻灯片 37</vt:lpstr>
      <vt:lpstr>幻灯片 38</vt:lpstr>
      <vt:lpstr>幻灯片 39</vt:lpstr>
      <vt:lpstr>幻灯片 40</vt:lpstr>
      <vt:lpstr>幻灯片 41</vt:lpstr>
      <vt:lpstr>目录</vt:lpstr>
      <vt:lpstr>行业研究报告</vt:lpstr>
      <vt:lpstr>研究报告过程</vt:lpstr>
      <vt:lpstr>研究报告过程</vt:lpstr>
      <vt:lpstr>研究报告过程</vt:lpstr>
      <vt:lpstr>研究报告过程</vt:lpstr>
      <vt:lpstr>研究报告过程</vt:lpstr>
      <vt:lpstr>研究报告过程</vt:lpstr>
      <vt:lpstr>研究报告过程</vt:lpstr>
      <vt:lpstr>研究报告过程</vt:lpstr>
      <vt:lpstr>研究报告过程</vt:lpstr>
      <vt:lpstr>研究报告过程</vt:lpstr>
      <vt:lpstr>研究报告过程</vt:lpstr>
      <vt:lpstr>研究报告过程</vt:lpstr>
      <vt:lpstr>行业研究报告</vt:lpstr>
      <vt:lpstr>研究报告分类</vt:lpstr>
      <vt:lpstr>行业报告</vt:lpstr>
      <vt:lpstr>公司报告</vt:lpstr>
      <vt:lpstr>资讯报告</vt:lpstr>
      <vt:lpstr>研究报告框架</vt:lpstr>
      <vt:lpstr>研究报告框架</vt:lpstr>
      <vt:lpstr>研究报告框架</vt:lpstr>
      <vt:lpstr>研究报告框架</vt:lpstr>
      <vt:lpstr>研究报告框架</vt:lpstr>
      <vt:lpstr>研究报告框架</vt:lpstr>
      <vt:lpstr>行业研究报告</vt:lpstr>
      <vt:lpstr>什么时候应该写研究报告？</vt:lpstr>
      <vt:lpstr>什么时候应该写研究报告？</vt:lpstr>
      <vt:lpstr>报告推荐时机的选择</vt:lpstr>
      <vt:lpstr>幻灯片 71</vt:lpstr>
    </vt:vector>
  </TitlesOfParts>
  <Company>WwW.1ppt.CoM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creator>Beer</dc:creator>
  <cp:lastModifiedBy>zhangxun</cp:lastModifiedBy>
  <cp:revision>321</cp:revision>
  <dcterms:created xsi:type="dcterms:W3CDTF">2008-11-10T15:25:44Z</dcterms:created>
  <dcterms:modified xsi:type="dcterms:W3CDTF">2011-11-25T23:17:39Z</dcterms:modified>
</cp:coreProperties>
</file>